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1" r:id="rId4"/>
    <p:sldId id="433" r:id="rId5"/>
    <p:sldId id="434" r:id="rId6"/>
    <p:sldId id="273" r:id="rId7"/>
    <p:sldId id="274" r:id="rId8"/>
    <p:sldId id="431" r:id="rId9"/>
    <p:sldId id="429" r:id="rId10"/>
    <p:sldId id="263" r:id="rId11"/>
    <p:sldId id="400" r:id="rId12"/>
    <p:sldId id="401" r:id="rId13"/>
    <p:sldId id="432" r:id="rId14"/>
    <p:sldId id="266" r:id="rId15"/>
    <p:sldId id="279" r:id="rId16"/>
    <p:sldId id="265" r:id="rId17"/>
    <p:sldId id="337" r:id="rId18"/>
    <p:sldId id="377" r:id="rId19"/>
    <p:sldId id="378" r:id="rId20"/>
    <p:sldId id="281" r:id="rId21"/>
    <p:sldId id="339" r:id="rId22"/>
    <p:sldId id="338" r:id="rId23"/>
    <p:sldId id="343" r:id="rId24"/>
    <p:sldId id="344" r:id="rId25"/>
    <p:sldId id="278" r:id="rId26"/>
    <p:sldId id="346" r:id="rId27"/>
    <p:sldId id="283" r:id="rId28"/>
    <p:sldId id="347" r:id="rId29"/>
    <p:sldId id="286" r:id="rId30"/>
    <p:sldId id="348" r:id="rId31"/>
    <p:sldId id="351" r:id="rId32"/>
    <p:sldId id="288" r:id="rId33"/>
    <p:sldId id="350" r:id="rId34"/>
    <p:sldId id="352" r:id="rId35"/>
    <p:sldId id="353" r:id="rId36"/>
    <p:sldId id="354" r:id="rId37"/>
    <p:sldId id="355" r:id="rId38"/>
    <p:sldId id="409" r:id="rId39"/>
    <p:sldId id="403" r:id="rId4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00FF00"/>
    <a:srgbClr val="FF3300"/>
    <a:srgbClr val="FF0000"/>
    <a:srgbClr val="CC3300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6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4724F30-653F-42C8-90E3-A52FAEA7F65C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30F319-590E-466F-961C-19F0FBFA014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562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758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34CE3A-4E9B-419E-91BF-DB6AB3C2E718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861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41B95A-7015-48FB-8AD9-8567CD4F9F0B}" type="slidenum">
              <a:rPr lang="sl-SI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96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23DF63-7F5F-48CE-92D6-E02E8AA5D463}" type="slidenum">
              <a:rPr lang="sl-SI" altLang="sl-SI"/>
              <a:pPr/>
              <a:t>39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9644-4437-4AF2-BD46-5D35414F65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71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FAAF-E9E4-480D-983F-CAEA31B2142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94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260D-9CCB-49B1-8B95-CD1BE8035C6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259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088C-E272-4664-88AF-562D836A88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11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1F83-2EF0-4E03-A275-122C988027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98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9CD7-AA47-4826-8F1D-7B40B6A356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15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865E-F8D7-4F0F-83E6-DF203B7B684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75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F6A3-885E-485F-8595-7E1727D4B22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74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F80F-7CBE-4412-9B2E-A2FBBAEB7D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50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A33D-288D-42EA-B1DF-6F641D8E98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29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05BC-BDD5-46FF-A63A-FBB3C42490A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70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17B1-2989-4550-B4A2-6BFD03DE3F2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63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C89E73-1AB7-47C1-874F-560F5744169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62438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213100"/>
            <a:ext cx="2921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2113" y="4724400"/>
            <a:ext cx="7772401" cy="1470025"/>
          </a:xfrm>
        </p:spPr>
        <p:txBody>
          <a:bodyPr/>
          <a:lstStyle/>
          <a:p>
            <a:pPr eaLnBrk="1" hangingPunct="1"/>
            <a:r>
              <a:rPr lang="sl-SI" altLang="sl-SI" sz="6600" smtClean="0">
                <a:solidFill>
                  <a:srgbClr val="FF3300"/>
                </a:solidFill>
              </a:rPr>
              <a:t>STAVČNI ČLENI</a:t>
            </a:r>
            <a:r>
              <a:rPr lang="sl-SI" altLang="sl-SI" sz="6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14255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7"/>
          <p:cNvSpPr>
            <a:spLocks noChangeArrowheads="1"/>
          </p:cNvSpPr>
          <p:nvPr/>
        </p:nvSpPr>
        <p:spPr bwMode="auto">
          <a:xfrm rot="-515365">
            <a:off x="468313" y="5516563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2339975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1272" name="AutoShape 17"/>
          <p:cNvSpPr>
            <a:spLocks noChangeArrowheads="1"/>
          </p:cNvSpPr>
          <p:nvPr/>
        </p:nvSpPr>
        <p:spPr bwMode="auto">
          <a:xfrm rot="5400000">
            <a:off x="3780631" y="3788569"/>
            <a:ext cx="1871663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sp>
        <p:nvSpPr>
          <p:cNvPr id="11273" name="AutoShape 18"/>
          <p:cNvSpPr>
            <a:spLocks noChangeArrowheads="1"/>
          </p:cNvSpPr>
          <p:nvPr/>
        </p:nvSpPr>
        <p:spPr bwMode="auto">
          <a:xfrm>
            <a:off x="5724525" y="5300663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1274" name="AutoShape 19"/>
          <p:cNvSpPr>
            <a:spLocks noChangeArrowheads="1"/>
          </p:cNvSpPr>
          <p:nvPr/>
        </p:nvSpPr>
        <p:spPr bwMode="auto">
          <a:xfrm rot="-977421">
            <a:off x="5940425" y="414972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1275" name="AutoShape 20"/>
          <p:cNvSpPr>
            <a:spLocks noChangeArrowheads="1"/>
          </p:cNvSpPr>
          <p:nvPr/>
        </p:nvSpPr>
        <p:spPr bwMode="auto">
          <a:xfrm rot="-886152">
            <a:off x="2195513" y="184467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1276" name="AutoShape 21"/>
          <p:cNvSpPr>
            <a:spLocks noChangeArrowheads="1"/>
          </p:cNvSpPr>
          <p:nvPr/>
        </p:nvSpPr>
        <p:spPr bwMode="auto">
          <a:xfrm rot="-3148640">
            <a:off x="936626" y="173672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1277" name="AutoShape 22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78" name="AutoShape 24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79" name="AutoShape 29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80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11281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85775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6203950" y="2017713"/>
            <a:ext cx="2087563" cy="1655762"/>
          </a:xfrm>
          <a:prstGeom prst="wedgeRoundRectCallout">
            <a:avLst>
              <a:gd name="adj1" fmla="val -68818"/>
              <a:gd name="adj2" fmla="val -11919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Tudi ti členi </a:t>
            </a:r>
          </a:p>
          <a:p>
            <a:pPr algn="ctr" eaLnBrk="1" hangingPunct="1">
              <a:defRPr/>
            </a:pPr>
            <a:r>
              <a:rPr lang="sl-SI" altLang="sl-SI" smtClean="0"/>
              <a:t>niso enaki! </a:t>
            </a:r>
          </a:p>
          <a:p>
            <a:pPr algn="ctr" eaLnBrk="1" hangingPunct="1">
              <a:defRPr/>
            </a:pPr>
            <a:r>
              <a:rPr lang="sl-SI" altLang="sl-SI" smtClean="0"/>
              <a:t>Kdo v razredu uspe prvi iz njih sestaviti celoto?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2411413" y="404813"/>
            <a:ext cx="1655762" cy="576262"/>
          </a:xfrm>
          <a:prstGeom prst="wedgeRoundRectCallout">
            <a:avLst>
              <a:gd name="adj1" fmla="val -77995"/>
              <a:gd name="adj2" fmla="val 1336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Bravo!</a:t>
            </a:r>
          </a:p>
        </p:txBody>
      </p:sp>
      <p:pic>
        <p:nvPicPr>
          <p:cNvPr id="12304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19075"/>
            <a:ext cx="1079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508500"/>
            <a:ext cx="1697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313113" y="5949950"/>
            <a:ext cx="3527425" cy="368300"/>
          </a:xfrm>
          <a:prstGeom prst="wedgeRoundRectCallout">
            <a:avLst>
              <a:gd name="adj1" fmla="val 59172"/>
              <a:gd name="adj2" fmla="val -21566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To sicer ni edini možni odgovor.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pic>
        <p:nvPicPr>
          <p:cNvPr id="13327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157788"/>
            <a:ext cx="1787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940300"/>
            <a:ext cx="16208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2771775" y="4868863"/>
            <a:ext cx="4105275" cy="1368425"/>
          </a:xfrm>
          <a:prstGeom prst="wedgeRoundRectCallout">
            <a:avLst>
              <a:gd name="adj1" fmla="val 62670"/>
              <a:gd name="adj2" fmla="val 115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Dobili smo </a:t>
            </a:r>
            <a:r>
              <a:rPr lang="sl-SI" altLang="sl-SI" sz="2000" smtClean="0">
                <a:solidFill>
                  <a:srgbClr val="FF3300"/>
                </a:solidFill>
              </a:rPr>
              <a:t>stavek,</a:t>
            </a:r>
            <a:r>
              <a:rPr lang="sl-SI" altLang="sl-SI" sz="2000" smtClean="0"/>
              <a:t> kajne?  </a:t>
            </a:r>
          </a:p>
          <a:p>
            <a:pPr algn="ctr" eaLnBrk="1" hangingPunct="1">
              <a:defRPr/>
            </a:pPr>
            <a:r>
              <a:rPr lang="sl-SI" altLang="sl-SI" sz="2000" smtClean="0"/>
              <a:t>Členi, ki ga sestavljajo, </a:t>
            </a:r>
          </a:p>
          <a:p>
            <a:pPr algn="ctr" eaLnBrk="1" hangingPunct="1">
              <a:defRPr/>
            </a:pPr>
            <a:r>
              <a:rPr lang="sl-SI" altLang="sl-SI" sz="2000" smtClean="0"/>
              <a:t>se torej imenujejo </a:t>
            </a:r>
          </a:p>
          <a:p>
            <a:pPr algn="ctr" eaLnBrk="1" hangingPunct="1">
              <a:defRPr/>
            </a:pPr>
            <a:r>
              <a:rPr lang="sl-SI" altLang="sl-SI" sz="2000" smtClean="0">
                <a:solidFill>
                  <a:srgbClr val="FF3300"/>
                </a:solidFill>
              </a:rPr>
              <a:t>_ _ _ _ _ _ _ členi</a:t>
            </a:r>
            <a:r>
              <a:rPr lang="sl-SI" altLang="sl-SI" sz="2000" smtClean="0"/>
              <a:t>. </a:t>
            </a:r>
          </a:p>
          <a:p>
            <a:pPr algn="ctr" eaLnBrk="1" hangingPunct="1">
              <a:defRPr/>
            </a:pPr>
            <a:endParaRPr lang="sl-SI" altLang="sl-SI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pic>
        <p:nvPicPr>
          <p:cNvPr id="14351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157788"/>
            <a:ext cx="1787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940300"/>
            <a:ext cx="16208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2771775" y="4868863"/>
            <a:ext cx="4105275" cy="1368425"/>
          </a:xfrm>
          <a:prstGeom prst="wedgeRoundRectCallout">
            <a:avLst>
              <a:gd name="adj1" fmla="val 62670"/>
              <a:gd name="adj2" fmla="val 115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Dobili smo </a:t>
            </a:r>
            <a:r>
              <a:rPr lang="sl-SI" altLang="sl-SI" sz="2000" dirty="0" smtClean="0">
                <a:solidFill>
                  <a:srgbClr val="FF3300"/>
                </a:solidFill>
              </a:rPr>
              <a:t>stavek,</a:t>
            </a:r>
            <a:r>
              <a:rPr lang="sl-SI" altLang="sl-SI" sz="2000" dirty="0" smtClean="0"/>
              <a:t> kajne? 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Členi, ki ga sestavljajo,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se torej imenujejo </a:t>
            </a:r>
          </a:p>
          <a:p>
            <a:pPr algn="ctr" eaLnBrk="1" hangingPunct="1">
              <a:defRPr/>
            </a:pPr>
            <a:r>
              <a:rPr lang="sl-SI" altLang="sl-SI" sz="2000" dirty="0" smtClean="0">
                <a:solidFill>
                  <a:srgbClr val="FF0000"/>
                </a:solidFill>
              </a:rPr>
              <a:t> STAVČNI členi. </a:t>
            </a:r>
          </a:p>
          <a:p>
            <a:pPr algn="ctr" eaLnBrk="1" hangingPunct="1">
              <a:defRPr/>
            </a:pPr>
            <a:endParaRPr lang="sl-SI" alt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421163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MOJA NAJSTAREJŠA SESTRA</a:t>
            </a: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 rot="5400000">
            <a:off x="2051051" y="2852737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ŽE V PETEM RAZREDU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5364163" y="3500438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6084888" y="3500438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VODILA  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5940425" y="2997200"/>
            <a:ext cx="360363" cy="1727200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3348038" y="50133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SVOJE SAMOZAVESTI</a:t>
            </a: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3995738" y="76517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BREZ NAJMANJŠE TREME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323850" y="587692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KNJIŽNICI</a:t>
            </a:r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-2700000">
            <a:off x="323850" y="42211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CICIBANOVE URICE</a:t>
            </a:r>
          </a:p>
        </p:txBody>
      </p:sp>
      <p:sp>
        <p:nvSpPr>
          <p:cNvPr id="15372" name="AutoShape 16"/>
          <p:cNvSpPr>
            <a:spLocks noChangeArrowheads="1"/>
          </p:cNvSpPr>
          <p:nvPr/>
        </p:nvSpPr>
        <p:spPr bwMode="auto">
          <a:xfrm>
            <a:off x="179388" y="2060575"/>
            <a:ext cx="2736850" cy="1152525"/>
          </a:xfrm>
          <a:prstGeom prst="wedgeRoundRectCallout">
            <a:avLst>
              <a:gd name="adj1" fmla="val 2674"/>
              <a:gd name="adj2" fmla="val -13216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Kdo bo pa iz teh </a:t>
            </a:r>
          </a:p>
          <a:p>
            <a:pPr algn="ctr" eaLnBrk="1" hangingPunct="1">
              <a:defRPr/>
            </a:pPr>
            <a:r>
              <a:rPr lang="sl-SI" altLang="sl-SI" sz="2000" smtClean="0"/>
              <a:t>stavčnih členov </a:t>
            </a:r>
          </a:p>
          <a:p>
            <a:pPr algn="ctr" eaLnBrk="1" hangingPunct="1">
              <a:defRPr/>
            </a:pPr>
            <a:r>
              <a:rPr lang="sl-SI" altLang="sl-SI" sz="2000" smtClean="0"/>
              <a:t>prvi tvoril stavek?</a:t>
            </a:r>
          </a:p>
          <a:p>
            <a:pPr algn="ctr" eaLnBrk="1" hangingPunct="1">
              <a:defRPr/>
            </a:pPr>
            <a:endParaRPr lang="sl-SI" altLang="sl-SI" smtClean="0"/>
          </a:p>
        </p:txBody>
      </p:sp>
      <p:pic>
        <p:nvPicPr>
          <p:cNvPr id="2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2613"/>
            <a:ext cx="10874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250825" y="29972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MOJA NAJSTAREJŠA SESTRA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5364163" y="2997200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ŽE V PETEM RAZREDU</a:t>
            </a: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427538" y="29972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3563938" y="4941888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VODILA  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4932363" y="2492375"/>
            <a:ext cx="360362" cy="1727200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250825" y="39338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SVOJE SAMOZAVESTI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4427538" y="39338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BREZ NAJMANJŠE TREME</a:t>
            </a:r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468313" y="4941888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KNJIŽNICI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5219700" y="48688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CICIBANOVE URICE.</a:t>
            </a:r>
          </a:p>
        </p:txBody>
      </p:sp>
      <p:sp>
        <p:nvSpPr>
          <p:cNvPr id="16395" name="AutoShape 13"/>
          <p:cNvSpPr>
            <a:spLocks noChangeArrowheads="1"/>
          </p:cNvSpPr>
          <p:nvPr/>
        </p:nvSpPr>
        <p:spPr bwMode="auto">
          <a:xfrm>
            <a:off x="3203575" y="4652963"/>
            <a:ext cx="503238" cy="1584325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6397" name="AutoShape 18"/>
          <p:cNvSpPr>
            <a:spLocks noChangeArrowheads="1"/>
          </p:cNvSpPr>
          <p:nvPr/>
        </p:nvSpPr>
        <p:spPr bwMode="auto">
          <a:xfrm>
            <a:off x="3779838" y="836613"/>
            <a:ext cx="2376487" cy="1368425"/>
          </a:xfrm>
          <a:prstGeom prst="wedgeRoundRectCallout">
            <a:avLst>
              <a:gd name="adj1" fmla="val 105577"/>
              <a:gd name="adj2" fmla="val 157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Čestitke zmagovalcu!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Ni tako lahko, kot izgleda, kajne?</a:t>
            </a:r>
          </a:p>
          <a:p>
            <a:pPr algn="ctr" eaLnBrk="1" hangingPunct="1">
              <a:defRPr/>
            </a:pPr>
            <a:endParaRPr lang="sl-SI" altLang="sl-SI" sz="2000" dirty="0" smtClean="0"/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2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981075"/>
            <a:ext cx="16716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 rot="1899430">
            <a:off x="1763713" y="21336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 rot="1824098">
            <a:off x="2411413" y="40767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1692275" y="50847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7413" name="AutoShape 10"/>
          <p:cNvSpPr>
            <a:spLocks noChangeArrowheads="1"/>
          </p:cNvSpPr>
          <p:nvPr/>
        </p:nvSpPr>
        <p:spPr bwMode="auto">
          <a:xfrm>
            <a:off x="971550" y="5084763"/>
            <a:ext cx="719138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476375" y="4724400"/>
            <a:ext cx="360363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7415" name="AutoShape 12"/>
          <p:cNvSpPr>
            <a:spLocks noChangeArrowheads="1"/>
          </p:cNvSpPr>
          <p:nvPr/>
        </p:nvSpPr>
        <p:spPr bwMode="auto">
          <a:xfrm rot="-5400000">
            <a:off x="4968876" y="2743200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7416" name="AutoShape 13"/>
          <p:cNvSpPr>
            <a:spLocks noChangeArrowheads="1"/>
          </p:cNvSpPr>
          <p:nvPr/>
        </p:nvSpPr>
        <p:spPr bwMode="auto">
          <a:xfrm>
            <a:off x="4284663" y="692150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 rot="-5400000">
            <a:off x="6553201" y="3824287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779838" y="573405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</a:t>
            </a:r>
          </a:p>
        </p:txBody>
      </p:sp>
      <p:sp>
        <p:nvSpPr>
          <p:cNvPr id="17419" name="AutoShape 17"/>
          <p:cNvSpPr>
            <a:spLocks noChangeArrowheads="1"/>
          </p:cNvSpPr>
          <p:nvPr/>
        </p:nvSpPr>
        <p:spPr bwMode="auto">
          <a:xfrm>
            <a:off x="971550" y="5084763"/>
            <a:ext cx="719138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7420" name="AutoShape 18"/>
          <p:cNvSpPr>
            <a:spLocks noChangeArrowheads="1"/>
          </p:cNvSpPr>
          <p:nvPr/>
        </p:nvSpPr>
        <p:spPr bwMode="auto">
          <a:xfrm>
            <a:off x="1692275" y="50847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7421" name="AutoShape 19"/>
          <p:cNvSpPr>
            <a:spLocks noChangeArrowheads="1"/>
          </p:cNvSpPr>
          <p:nvPr/>
        </p:nvSpPr>
        <p:spPr bwMode="auto">
          <a:xfrm>
            <a:off x="1547813" y="4652963"/>
            <a:ext cx="287337" cy="1584325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7423" name="AutoShape 23"/>
          <p:cNvSpPr>
            <a:spLocks noChangeArrowheads="1"/>
          </p:cNvSpPr>
          <p:nvPr/>
        </p:nvSpPr>
        <p:spPr bwMode="auto">
          <a:xfrm>
            <a:off x="250825" y="3213100"/>
            <a:ext cx="1871663" cy="792163"/>
          </a:xfrm>
          <a:prstGeom prst="wedgeRoundRectCallout">
            <a:avLst>
              <a:gd name="adj1" fmla="val 30069"/>
              <a:gd name="adj2" fmla="val -20711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Kdo bo pa tokrat  prvi?</a:t>
            </a:r>
          </a:p>
        </p:txBody>
      </p:sp>
      <p:pic>
        <p:nvPicPr>
          <p:cNvPr id="2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46" name="AutoShape 20"/>
          <p:cNvSpPr>
            <a:spLocks noChangeArrowheads="1"/>
          </p:cNvSpPr>
          <p:nvPr/>
        </p:nvSpPr>
        <p:spPr bwMode="auto">
          <a:xfrm flipH="1">
            <a:off x="2051050" y="1485900"/>
            <a:ext cx="1008063" cy="503238"/>
          </a:xfrm>
          <a:prstGeom prst="wedgeRoundRectCallout">
            <a:avLst>
              <a:gd name="adj1" fmla="val 60236"/>
              <a:gd name="adj2" fmla="val -12444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Bravo.</a:t>
            </a:r>
          </a:p>
        </p:txBody>
      </p:sp>
      <p:pic>
        <p:nvPicPr>
          <p:cNvPr id="2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71" name="AutoShape 16"/>
          <p:cNvSpPr>
            <a:spLocks noChangeArrowheads="1"/>
          </p:cNvSpPr>
          <p:nvPr/>
        </p:nvSpPr>
        <p:spPr bwMode="auto">
          <a:xfrm>
            <a:off x="2268538" y="5661025"/>
            <a:ext cx="4175125" cy="936625"/>
          </a:xfrm>
          <a:prstGeom prst="wedgeRoundRectCallout">
            <a:avLst>
              <a:gd name="adj1" fmla="val 84032"/>
              <a:gd name="adj2" fmla="val -864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Je pomembno, na katerem mestu delamo reze, ko določeno stvar delimo na člene?  </a:t>
            </a:r>
          </a:p>
        </p:txBody>
      </p:sp>
      <p:pic>
        <p:nvPicPr>
          <p:cNvPr id="19470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38750"/>
            <a:ext cx="12366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843213" y="404813"/>
            <a:ext cx="4033837" cy="1008062"/>
          </a:xfrm>
          <a:prstGeom prst="wedgeRoundRectCallout">
            <a:avLst>
              <a:gd name="adj1" fmla="val -64403"/>
              <a:gd name="adj2" fmla="val -432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Največkrat je zelo pomembno.</a:t>
            </a:r>
          </a:p>
          <a:p>
            <a:pPr algn="ctr" eaLnBrk="1" hangingPunct="1">
              <a:defRPr/>
            </a:pPr>
            <a:r>
              <a:rPr lang="sl-SI" altLang="sl-SI" dirty="0" smtClean="0"/>
              <a:t>Pri nas deževnikih je to  </a:t>
            </a:r>
          </a:p>
          <a:p>
            <a:pPr algn="ctr" eaLnBrk="1" hangingPunct="1">
              <a:defRPr/>
            </a:pPr>
            <a:r>
              <a:rPr lang="sl-SI" altLang="sl-SI" dirty="0" smtClean="0"/>
              <a:t>življenjsko pomembno! </a:t>
            </a:r>
          </a:p>
          <a:p>
            <a:pPr algn="ctr" eaLnBrk="1" hangingPunct="1">
              <a:defRPr/>
            </a:pPr>
            <a:r>
              <a:rPr lang="sl-SI" altLang="sl-SI" dirty="0" smtClean="0"/>
              <a:t>. </a:t>
            </a:r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20494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19"/>
          <p:cNvSpPr>
            <a:spLocks noChangeArrowheads="1"/>
          </p:cNvSpPr>
          <p:nvPr/>
        </p:nvSpPr>
        <p:spPr bwMode="auto">
          <a:xfrm>
            <a:off x="5265738" y="539750"/>
            <a:ext cx="1728787" cy="1152525"/>
          </a:xfrm>
          <a:prstGeom prst="wedgeRoundRectCallout">
            <a:avLst>
              <a:gd name="adj1" fmla="val 74396"/>
              <a:gd name="adj2" fmla="val 5531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Kaj bi nastalo iz teh členov?</a:t>
            </a: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2987675" y="4149725"/>
            <a:ext cx="2159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2771775" y="2997200"/>
            <a:ext cx="360363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6300788" y="4292600"/>
            <a:ext cx="4318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3348038" y="765175"/>
            <a:ext cx="2159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9" name="Rectangle 24"/>
          <p:cNvSpPr>
            <a:spLocks noChangeArrowheads="1"/>
          </p:cNvSpPr>
          <p:nvPr/>
        </p:nvSpPr>
        <p:spPr bwMode="auto">
          <a:xfrm>
            <a:off x="3348038" y="1773238"/>
            <a:ext cx="1444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80" name="Rectangle 25"/>
          <p:cNvSpPr>
            <a:spLocks noChangeArrowheads="1"/>
          </p:cNvSpPr>
          <p:nvPr/>
        </p:nvSpPr>
        <p:spPr bwMode="auto">
          <a:xfrm>
            <a:off x="179388" y="4652963"/>
            <a:ext cx="36036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700213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812925"/>
            <a:ext cx="16335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4" t="35300" r="32111" b="38451"/>
          <a:stretch>
            <a:fillRect/>
          </a:stretch>
        </p:blipFill>
        <p:spPr bwMode="auto">
          <a:xfrm rot="1918170">
            <a:off x="5487988" y="3819525"/>
            <a:ext cx="15954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3" t="44757" r="6779" b="38451"/>
          <a:stretch>
            <a:fillRect/>
          </a:stretch>
        </p:blipFill>
        <p:spPr bwMode="auto">
          <a:xfrm rot="-1313823">
            <a:off x="3165475" y="4381500"/>
            <a:ext cx="18319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Slika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5300" r="54378" b="38451"/>
          <a:stretch>
            <a:fillRect/>
          </a:stretch>
        </p:blipFill>
        <p:spPr bwMode="auto">
          <a:xfrm rot="1639698">
            <a:off x="585788" y="2347913"/>
            <a:ext cx="188436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7" name="AutoShape 26" descr="http://mail-attachment.googleusercontent.com/attachment/u/0/?ui=2&amp;ik=ae0916c5f3&amp;view=att&amp;th=13a10b3073ee3d70&amp;attid=0.10&amp;disp=inline&amp;realattid=f_h7oc4qtv9&amp;safe=1&amp;zw&amp;saduie=AG9B_P9TER6-YkZyKc2EHC2jpZ2A&amp;sadet=1348927951368&amp;sads=KxSZXIrG_ovh5Aa_ubSTdEOxyG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1518" name="Picture 21" descr="glagolski vid - učitelj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58621" b="40965"/>
          <a:stretch>
            <a:fillRect/>
          </a:stretch>
        </p:blipFill>
        <p:spPr bwMode="auto">
          <a:xfrm>
            <a:off x="7451725" y="260350"/>
            <a:ext cx="13858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AutoShape 29"/>
          <p:cNvSpPr>
            <a:spLocks noChangeArrowheads="1"/>
          </p:cNvSpPr>
          <p:nvPr/>
        </p:nvSpPr>
        <p:spPr bwMode="auto">
          <a:xfrm>
            <a:off x="2700338" y="765175"/>
            <a:ext cx="3743325" cy="1079500"/>
          </a:xfrm>
          <a:prstGeom prst="wedgeRoundRectCallout">
            <a:avLst>
              <a:gd name="adj1" fmla="val 84014"/>
              <a:gd name="adj2" fmla="val -3411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Tudi pri stavkih je pomembno, kako jih delimo na člene. Pri tem si pomagamo z vprašalnicami. </a:t>
            </a:r>
          </a:p>
          <a:p>
            <a:pPr algn="ctr" eaLnBrk="1" hangingPunct="1">
              <a:defRPr/>
            </a:pPr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0" t="43135" r="6407" b="1784"/>
          <a:stretch>
            <a:fillRect/>
          </a:stretch>
        </p:blipFill>
        <p:spPr bwMode="auto">
          <a:xfrm>
            <a:off x="179388" y="692150"/>
            <a:ext cx="25638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3563938" y="981075"/>
            <a:ext cx="3384550" cy="2519363"/>
          </a:xfrm>
          <a:prstGeom prst="wedgeRoundRectCallout">
            <a:avLst>
              <a:gd name="adj1" fmla="val -82222"/>
              <a:gd name="adj2" fmla="val 683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Predlagam, da vedno začnete z vprašanjem: </a:t>
            </a:r>
          </a:p>
          <a:p>
            <a:pPr algn="ctr" eaLnBrk="1" hangingPunct="1">
              <a:defRPr/>
            </a:pPr>
            <a:r>
              <a:rPr lang="sl-SI" altLang="sl-SI" b="1" smtClean="0"/>
              <a:t>Kaj kdo dela?  </a:t>
            </a:r>
          </a:p>
          <a:p>
            <a:pPr algn="ctr" eaLnBrk="1" hangingPunct="1">
              <a:defRPr/>
            </a:pPr>
            <a:r>
              <a:rPr lang="sl-SI" altLang="sl-SI" sz="1200" smtClean="0"/>
              <a:t>ali </a:t>
            </a:r>
          </a:p>
          <a:p>
            <a:pPr algn="ctr" eaLnBrk="1" hangingPunct="1">
              <a:defRPr/>
            </a:pPr>
            <a:r>
              <a:rPr lang="sl-SI" altLang="sl-SI" b="1" smtClean="0"/>
              <a:t>Kaj se s kom dogaja? </a:t>
            </a:r>
          </a:p>
          <a:p>
            <a:pPr algn="ctr" eaLnBrk="1" hangingPunct="1">
              <a:defRPr/>
            </a:pPr>
            <a:r>
              <a:rPr lang="sl-SI" altLang="sl-SI" sz="1200" smtClean="0"/>
              <a:t> ali </a:t>
            </a:r>
          </a:p>
          <a:p>
            <a:pPr algn="ctr" eaLnBrk="1" hangingPunct="1">
              <a:defRPr/>
            </a:pPr>
            <a:r>
              <a:rPr lang="sl-SI" altLang="sl-SI" b="1" smtClean="0"/>
              <a:t>Kaj se je zgodilo?</a:t>
            </a:r>
            <a:r>
              <a:rPr lang="sl-SI" altLang="sl-SI" smtClean="0"/>
              <a:t> </a:t>
            </a:r>
          </a:p>
          <a:p>
            <a:pPr algn="ctr" eaLnBrk="1" hangingPunct="1">
              <a:defRPr/>
            </a:pPr>
            <a:r>
              <a:rPr lang="sl-SI" altLang="sl-SI" sz="1200" smtClean="0"/>
              <a:t>ipd.  </a:t>
            </a:r>
          </a:p>
          <a:p>
            <a:pPr algn="ctr" eaLnBrk="1" hangingPunct="1">
              <a:defRPr/>
            </a:pPr>
            <a:endParaRPr lang="sl-SI" altLang="sl-SI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3565" name="Picture 18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1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AutoShape 20"/>
          <p:cNvSpPr>
            <a:spLocks noChangeArrowheads="1"/>
          </p:cNvSpPr>
          <p:nvPr/>
        </p:nvSpPr>
        <p:spPr bwMode="auto">
          <a:xfrm>
            <a:off x="4211638" y="692150"/>
            <a:ext cx="1296987" cy="647700"/>
          </a:xfrm>
          <a:prstGeom prst="wedgeRoundRectCallout">
            <a:avLst>
              <a:gd name="adj1" fmla="val 229315"/>
              <a:gd name="adj2" fmla="val -563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se je  zgodilo?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4589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9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5613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AutoShape 16"/>
          <p:cNvSpPr>
            <a:spLocks noChangeArrowheads="1"/>
          </p:cNvSpPr>
          <p:nvPr/>
        </p:nvSpPr>
        <p:spPr bwMode="auto">
          <a:xfrm>
            <a:off x="2268538" y="5373688"/>
            <a:ext cx="2376487" cy="935037"/>
          </a:xfrm>
          <a:prstGeom prst="wedgeRoundRectCallout">
            <a:avLst>
              <a:gd name="adj1" fmla="val -102106"/>
              <a:gd name="adj2" fmla="val -6086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Zdaj pa se vprašajmo še po ostalih členih.</a:t>
            </a:r>
          </a:p>
        </p:txBody>
      </p:sp>
      <p:pic>
        <p:nvPicPr>
          <p:cNvPr id="25615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6635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6636" name="AutoShape 14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6637" name="Picture 21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AutoShape 22"/>
          <p:cNvSpPr>
            <a:spLocks noChangeArrowheads="1"/>
          </p:cNvSpPr>
          <p:nvPr/>
        </p:nvSpPr>
        <p:spPr bwMode="auto">
          <a:xfrm>
            <a:off x="3132138" y="404813"/>
            <a:ext cx="2376487" cy="647700"/>
          </a:xfrm>
          <a:prstGeom prst="wedgeRoundRectCallout">
            <a:avLst>
              <a:gd name="adj1" fmla="val 128759"/>
              <a:gd name="adj2" fmla="val 1321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Kako bi se vprašali po tem? </a:t>
            </a:r>
          </a:p>
        </p:txBody>
      </p:sp>
      <p:pic>
        <p:nvPicPr>
          <p:cNvPr id="26639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7661" name="Picture 1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ZAKAJ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2766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85" name="AutoShape 22"/>
          <p:cNvSpPr>
            <a:spLocks noChangeArrowheads="1"/>
          </p:cNvSpPr>
          <p:nvPr/>
        </p:nvSpPr>
        <p:spPr bwMode="auto">
          <a:xfrm>
            <a:off x="4356100" y="549275"/>
            <a:ext cx="2376488" cy="503238"/>
          </a:xfrm>
          <a:prstGeom prst="wedgeRoundRectCallout">
            <a:avLst>
              <a:gd name="adj1" fmla="val 79394"/>
              <a:gd name="adj2" fmla="val 1443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pa po tem? </a:t>
            </a:r>
          </a:p>
        </p:txBody>
      </p:sp>
      <p:pic>
        <p:nvPicPr>
          <p:cNvPr id="28686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9709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KDO </a:t>
            </a:r>
            <a:r>
              <a:rPr lang="sl-SI" altLang="sl-SI" sz="2400"/>
              <a:t>je izgubil?</a:t>
            </a:r>
            <a:r>
              <a:rPr lang="sl-SI" altLang="sl-SI" sz="1800"/>
              <a:t> </a:t>
            </a:r>
          </a:p>
        </p:txBody>
      </p:sp>
      <p:pic>
        <p:nvPicPr>
          <p:cNvPr id="29711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33" name="AutoShape 22"/>
          <p:cNvSpPr>
            <a:spLocks noChangeArrowheads="1"/>
          </p:cNvSpPr>
          <p:nvPr/>
        </p:nvSpPr>
        <p:spPr bwMode="auto">
          <a:xfrm>
            <a:off x="5508625" y="549275"/>
            <a:ext cx="1223963" cy="503238"/>
          </a:xfrm>
          <a:prstGeom prst="wedgeRoundRectCallout">
            <a:avLst>
              <a:gd name="adj1" fmla="val 107069"/>
              <a:gd name="adj2" fmla="val 1443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In tem? </a:t>
            </a:r>
          </a:p>
        </p:txBody>
      </p:sp>
      <p:pic>
        <p:nvPicPr>
          <p:cNvPr id="30734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AutoShape 15"/>
          <p:cNvSpPr>
            <a:spLocks noChangeArrowheads="1"/>
          </p:cNvSpPr>
          <p:nvPr/>
        </p:nvSpPr>
        <p:spPr bwMode="auto">
          <a:xfrm>
            <a:off x="5219700" y="3933825"/>
            <a:ext cx="936625" cy="503238"/>
          </a:xfrm>
          <a:prstGeom prst="wedgeRoundRectCallout">
            <a:avLst>
              <a:gd name="adj1" fmla="val -163389"/>
              <a:gd name="adj2" fmla="val 12129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l-SI" altLang="sl-SI" sz="2000" dirty="0" smtClean="0"/>
              <a:t>Vlak.</a:t>
            </a:r>
            <a:r>
              <a:rPr lang="sl-SI" altLang="sl-SI" dirty="0" smtClean="0"/>
              <a:t>  </a:t>
            </a:r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4099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72038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40238"/>
            <a:ext cx="1635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37282" r="8382" b="36469"/>
          <a:stretch>
            <a:fillRect/>
          </a:stretch>
        </p:blipFill>
        <p:spPr bwMode="auto">
          <a:xfrm>
            <a:off x="963613" y="620713"/>
            <a:ext cx="6345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1757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KJE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1759" name="Picture 18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81" name="AutoShape 14"/>
          <p:cNvSpPr>
            <a:spLocks noChangeArrowheads="1"/>
          </p:cNvSpPr>
          <p:nvPr/>
        </p:nvSpPr>
        <p:spPr bwMode="auto">
          <a:xfrm>
            <a:off x="5003800" y="1125538"/>
            <a:ext cx="1150938" cy="431800"/>
          </a:xfrm>
          <a:prstGeom prst="wedgeRoundRectCallout">
            <a:avLst>
              <a:gd name="adj1" fmla="val 155102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Pa tem? </a:t>
            </a:r>
          </a:p>
        </p:txBody>
      </p:sp>
      <p:pic>
        <p:nvPicPr>
          <p:cNvPr id="32782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3805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24"/>
          <p:cNvSpPr txBox="1">
            <a:spLocks noChangeArrowheads="1"/>
          </p:cNvSpPr>
          <p:nvPr/>
        </p:nvSpPr>
        <p:spPr bwMode="auto">
          <a:xfrm>
            <a:off x="1692275" y="592455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KDAJ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3807" name="Picture 25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4826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4827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8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9" name="AutoShape 14"/>
          <p:cNvSpPr>
            <a:spLocks noChangeArrowheads="1"/>
          </p:cNvSpPr>
          <p:nvPr/>
        </p:nvSpPr>
        <p:spPr bwMode="auto">
          <a:xfrm>
            <a:off x="4859338" y="1125538"/>
            <a:ext cx="1512887" cy="431800"/>
          </a:xfrm>
          <a:prstGeom prst="wedgeRoundRectCallout">
            <a:avLst>
              <a:gd name="adj1" fmla="val 115583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pa tem? </a:t>
            </a:r>
          </a:p>
        </p:txBody>
      </p:sp>
      <p:pic>
        <p:nvPicPr>
          <p:cNvPr id="34830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5851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5853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KAKO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5855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6872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6873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6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7" name="AutoShape 14"/>
          <p:cNvSpPr>
            <a:spLocks noChangeArrowheads="1"/>
          </p:cNvSpPr>
          <p:nvPr/>
        </p:nvSpPr>
        <p:spPr bwMode="auto">
          <a:xfrm>
            <a:off x="4859338" y="1125538"/>
            <a:ext cx="1512887" cy="431800"/>
          </a:xfrm>
          <a:prstGeom prst="wedgeRoundRectCallout">
            <a:avLst>
              <a:gd name="adj1" fmla="val 115583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In tem? </a:t>
            </a:r>
          </a:p>
        </p:txBody>
      </p:sp>
      <p:pic>
        <p:nvPicPr>
          <p:cNvPr id="36878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6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7896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789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790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7901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790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glagolski vid - učitelj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r="44827" b="24866"/>
          <a:stretch>
            <a:fillRect/>
          </a:stretch>
        </p:blipFill>
        <p:spPr bwMode="auto">
          <a:xfrm>
            <a:off x="4559300" y="1268413"/>
            <a:ext cx="42052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258888" y="1484313"/>
            <a:ext cx="2952750" cy="1008583"/>
          </a:xfrm>
          <a:prstGeom prst="wedgeRoundRectCallout">
            <a:avLst>
              <a:gd name="adj1" fmla="val 151460"/>
              <a:gd name="adj2" fmla="val 12918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Stavek torej sestoji iz več stavčnih členov in ti nosijo različne podatke.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63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9266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32559381"/>
              </p:ext>
            </p:extLst>
          </p:nvPr>
        </p:nvGraphicFramePr>
        <p:xfrm>
          <a:off x="457200" y="274638"/>
          <a:ext cx="8362950" cy="4594227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9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VPRAŠALNICE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PODATEK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zaradi nenatančnega zavoja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ZAKAJ je izgubila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vzrok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0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naša smučarka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KDO je izgubil? 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kdo/kaj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0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zgornji strmini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KJE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1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57. sekundi vožnje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KDAJ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64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nepričakovano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KAKO je izgubila? 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0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– izgubila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KAJ se je zgodilo?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dejanje/dogajanje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33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vso prednost iz prvega teka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KAJ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predmet dejanja/dogajanja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6121" name="Picture 41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9" t="42938" r="6407" b="9299"/>
          <a:stretch>
            <a:fillRect/>
          </a:stretch>
        </p:blipFill>
        <p:spPr bwMode="auto">
          <a:xfrm>
            <a:off x="179388" y="4581525"/>
            <a:ext cx="1071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4" descr="glagolski vid - učitelj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308850" y="450850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oljeZBesedilom 1"/>
          <p:cNvSpPr txBox="1">
            <a:spLocks noChangeArrowheads="1"/>
          </p:cNvSpPr>
          <p:nvPr/>
        </p:nvSpPr>
        <p:spPr bwMode="auto">
          <a:xfrm>
            <a:off x="611188" y="5732463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Projekcija sodi h gradivu Od glasov do knjižnih svetov 7, Založba Rokus Klett, Ljubljana 2019.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Besedilo: Petra Kodre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Ilustracije: Iza Kranjc in Emma Ferjančič</a:t>
            </a:r>
          </a:p>
        </p:txBody>
      </p:sp>
      <p:pic>
        <p:nvPicPr>
          <p:cNvPr id="65539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73088"/>
            <a:ext cx="47069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40552" r="33606" b="52100"/>
          <a:stretch>
            <a:fillRect/>
          </a:stretch>
        </p:blipFill>
        <p:spPr bwMode="auto">
          <a:xfrm rot="2791347">
            <a:off x="4212432" y="2780506"/>
            <a:ext cx="1150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5795963" y="2457450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55251" r="33606" b="38451"/>
          <a:stretch>
            <a:fillRect/>
          </a:stretch>
        </p:blipFill>
        <p:spPr bwMode="auto">
          <a:xfrm rot="-2196659">
            <a:off x="971550" y="3500438"/>
            <a:ext cx="11525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47900" r="33606" b="44749"/>
          <a:stretch>
            <a:fillRect/>
          </a:stretch>
        </p:blipFill>
        <p:spPr bwMode="auto">
          <a:xfrm>
            <a:off x="2411413" y="3695700"/>
            <a:ext cx="1152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 rot="-3703130">
            <a:off x="4211637" y="144621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3995738" y="4941888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7019925" y="401796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2867025" y="2557463"/>
            <a:ext cx="1368425" cy="792162"/>
          </a:xfrm>
          <a:prstGeom prst="wedgeRoundRectCallout">
            <a:avLst>
              <a:gd name="adj1" fmla="val -65561"/>
              <a:gd name="adj2" fmla="val -1744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Kaj pa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iz teh?</a:t>
            </a:r>
          </a:p>
        </p:txBody>
      </p:sp>
      <p:pic>
        <p:nvPicPr>
          <p:cNvPr id="513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33388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11188"/>
            <a:ext cx="16335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7235825" y="1989138"/>
            <a:ext cx="1655763" cy="503237"/>
          </a:xfrm>
          <a:prstGeom prst="wedgeRoundRectCallout">
            <a:avLst>
              <a:gd name="adj1" fmla="val -90366"/>
              <a:gd name="adj2" fmla="val -1746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Tirnica. </a:t>
            </a:r>
          </a:p>
        </p:txBody>
      </p:sp>
      <p:pic>
        <p:nvPicPr>
          <p:cNvPr id="6147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16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9788"/>
            <a:ext cx="1635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20601" r="32117" b="38451"/>
          <a:stretch>
            <a:fillRect/>
          </a:stretch>
        </p:blipFill>
        <p:spPr bwMode="auto">
          <a:xfrm>
            <a:off x="2001838" y="1044575"/>
            <a:ext cx="20859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37282" r="8382" b="41344"/>
          <a:stretch>
            <a:fillRect/>
          </a:stretch>
        </p:blipFill>
        <p:spPr bwMode="auto">
          <a:xfrm>
            <a:off x="4333875" y="4894263"/>
            <a:ext cx="4508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55650" y="1700213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/>
              <a:t>7. A</a:t>
            </a:r>
            <a:r>
              <a:rPr lang="sl-SI" altLang="sl-SI" sz="1800"/>
              <a:t>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95288" y="5013325"/>
            <a:ext cx="1008062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Neža 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411413" y="765175"/>
            <a:ext cx="1008062" cy="936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Gal 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276600" y="2276475"/>
            <a:ext cx="1008063" cy="9366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Zala 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763713" y="4797425"/>
            <a:ext cx="1008062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Žiga 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284663" y="1341438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Rok 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995738" y="5013325"/>
            <a:ext cx="1008062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Ana 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804025" y="3213100"/>
            <a:ext cx="1008063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Nejc 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700338" y="5589588"/>
            <a:ext cx="1008062" cy="9366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Tine 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795963" y="5373688"/>
            <a:ext cx="1008062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Tadej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932363" y="2349500"/>
            <a:ext cx="1008062" cy="9366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Urška 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877050" y="4365625"/>
            <a:ext cx="1008063" cy="936625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Meta </a:t>
            </a:r>
          </a:p>
        </p:txBody>
      </p:sp>
      <p:pic>
        <p:nvPicPr>
          <p:cNvPr id="7182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413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54000"/>
            <a:ext cx="1635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6192838" y="2170113"/>
            <a:ext cx="1368425" cy="431800"/>
          </a:xfrm>
          <a:prstGeom prst="wedgeRoundRectCallout">
            <a:avLst>
              <a:gd name="adj1" fmla="val 39907"/>
              <a:gd name="adj2" fmla="val -22426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l-SI" altLang="sl-SI" sz="2000" smtClean="0"/>
              <a:t>In iz teh?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7812088" y="3068638"/>
            <a:ext cx="1008062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Neža 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24075" y="3213100"/>
            <a:ext cx="1008063" cy="936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Gal 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692275" y="2492375"/>
            <a:ext cx="1008063" cy="9366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Zala 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268538" y="4076700"/>
            <a:ext cx="1008062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Žiga 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948488" y="3357563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Rok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987675" y="4581525"/>
            <a:ext cx="1008063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Ana 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084888" y="4868863"/>
            <a:ext cx="1008062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Nejc 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635375" y="5157788"/>
            <a:ext cx="1008063" cy="9366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Tine 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427538" y="5445125"/>
            <a:ext cx="1008062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Tadej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516688" y="4149725"/>
            <a:ext cx="1008062" cy="9366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Urška 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292725" y="5229225"/>
            <a:ext cx="1008063" cy="936625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Meta </a:t>
            </a:r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250825" y="1557338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/>
              <a:t>7. A</a:t>
            </a:r>
            <a:r>
              <a:rPr lang="sl-SI" altLang="sl-SI" sz="1800"/>
              <a:t> </a:t>
            </a:r>
          </a:p>
        </p:txBody>
      </p:sp>
      <p:pic>
        <p:nvPicPr>
          <p:cNvPr id="8206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413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Slik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54000"/>
            <a:ext cx="1635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7"/>
          <p:cNvSpPr>
            <a:spLocks noChangeArrowheads="1"/>
          </p:cNvSpPr>
          <p:nvPr/>
        </p:nvSpPr>
        <p:spPr bwMode="auto">
          <a:xfrm>
            <a:off x="6804025" y="1989138"/>
            <a:ext cx="1584325" cy="863600"/>
          </a:xfrm>
          <a:prstGeom prst="wedgeRoundRectCallout">
            <a:avLst>
              <a:gd name="adj1" fmla="val -44468"/>
              <a:gd name="adj2" fmla="val -16672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Razredna gosenica.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9221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62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916113"/>
            <a:ext cx="3541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892550" y="4365625"/>
            <a:ext cx="2592388" cy="1008063"/>
          </a:xfrm>
          <a:prstGeom prst="wedgeRoundRectCallout">
            <a:avLst>
              <a:gd name="adj1" fmla="val -53841"/>
              <a:gd name="adj2" fmla="val -12492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Ampak poglejte me! </a:t>
            </a:r>
          </a:p>
          <a:p>
            <a:pPr algn="ctr" eaLnBrk="1" hangingPunct="1">
              <a:defRPr/>
            </a:pPr>
            <a:r>
              <a:rPr lang="sl-SI" altLang="sl-SI" smtClean="0"/>
              <a:t>So moji členi </a:t>
            </a:r>
          </a:p>
          <a:p>
            <a:pPr algn="ctr" eaLnBrk="1" hangingPunct="1">
              <a:defRPr/>
            </a:pPr>
            <a:r>
              <a:rPr lang="sl-SI" altLang="sl-SI" smtClean="0"/>
              <a:t>vsi enaki?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10245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62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916113"/>
            <a:ext cx="3541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3851275" y="5013325"/>
            <a:ext cx="2087563" cy="1152525"/>
          </a:xfrm>
          <a:prstGeom prst="wedgeRoundRectCallout">
            <a:avLst>
              <a:gd name="adj1" fmla="val 28799"/>
              <a:gd name="adj2" fmla="val -2341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Kdo pa pravi, </a:t>
            </a:r>
          </a:p>
          <a:p>
            <a:pPr algn="ctr" eaLnBrk="1" hangingPunct="1">
              <a:defRPr/>
            </a:pPr>
            <a:r>
              <a:rPr lang="sl-SI" altLang="sl-SI" dirty="0" smtClean="0"/>
              <a:t>da morajo biti vsi členi enaki?!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1005</Words>
  <Application>Microsoft Office PowerPoint</Application>
  <PresentationFormat>Diaprojekcija na zaslonu (4:3)</PresentationFormat>
  <Paragraphs>330</Paragraphs>
  <Slides>39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Privzeti načrt</vt:lpstr>
      <vt:lpstr>STAVČNI ČLENI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Urša Prša</cp:lastModifiedBy>
  <cp:revision>43</cp:revision>
  <dcterms:created xsi:type="dcterms:W3CDTF">2012-06-24T15:56:27Z</dcterms:created>
  <dcterms:modified xsi:type="dcterms:W3CDTF">2020-05-24T20:08:21Z</dcterms:modified>
</cp:coreProperties>
</file>