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70" r:id="rId3"/>
    <p:sldId id="257" r:id="rId4"/>
    <p:sldId id="258" r:id="rId5"/>
    <p:sldId id="259" r:id="rId6"/>
    <p:sldId id="261" r:id="rId7"/>
    <p:sldId id="269" r:id="rId8"/>
    <p:sldId id="262" r:id="rId9"/>
    <p:sldId id="260" r:id="rId10"/>
    <p:sldId id="268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82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18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979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66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712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7501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7569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757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3556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17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280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13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414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645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365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606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945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57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024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D2E3ED1-8D92-4833-9545-B8A65498071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82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92186" y="1114561"/>
            <a:ext cx="7723609" cy="1210235"/>
          </a:xfrm>
        </p:spPr>
        <p:txBody>
          <a:bodyPr>
            <a:noAutofit/>
          </a:bodyPr>
          <a:lstStyle/>
          <a:p>
            <a:r>
              <a:rPr lang="sl-SI" b="1" dirty="0" smtClean="0"/>
              <a:t>JAKOB PETELIN GALLUS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179860" y="6841338"/>
            <a:ext cx="4033324" cy="325943"/>
          </a:xfrm>
        </p:spPr>
        <p:txBody>
          <a:bodyPr>
            <a:normAutofit fontScale="92500" lnSpcReduction="10000"/>
          </a:bodyPr>
          <a:lstStyle/>
          <a:p>
            <a:endParaRPr lang="sl-SI" dirty="0"/>
          </a:p>
        </p:txBody>
      </p:sp>
      <p:pic>
        <p:nvPicPr>
          <p:cNvPr id="5" name="Jacobus Gallus Natus est nob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9160" y="2783763"/>
            <a:ext cx="609600" cy="609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64" y="2499369"/>
            <a:ext cx="3170418" cy="36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sl-SI" sz="2800" b="1" dirty="0" smtClean="0"/>
              <a:t>Zdaj, ko ste si predstavitev ogledali, pomembne podatke zapišite v zvezek pod naslov:</a:t>
            </a:r>
          </a:p>
          <a:p>
            <a:pPr marL="0" indent="0" algn="ctr">
              <a:buNone/>
            </a:pPr>
            <a:r>
              <a:rPr lang="sl-SI" sz="2800" b="1" dirty="0" smtClean="0"/>
              <a:t>PRVI SLOVENSKI SKLADATELJ</a:t>
            </a:r>
          </a:p>
          <a:p>
            <a:pPr marL="0" indent="0" algn="ctr">
              <a:buNone/>
            </a:pPr>
            <a:r>
              <a:rPr lang="sl-SI" sz="2800" b="1" dirty="0" smtClean="0"/>
              <a:t>Jakob Petelin Kranjski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Po tej opravljeni nalogi odprite drugi list, ki sem ga poslala in se posvetite poslušanju dveh posnetkov njegove glasbe in rešite vislice.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Rešitve vislic mi obvezno pošljite na moj </a:t>
            </a:r>
            <a:r>
              <a:rPr lang="sl-SI" sz="2800" b="1" dirty="0" err="1" smtClean="0"/>
              <a:t>email</a:t>
            </a:r>
            <a:r>
              <a:rPr lang="sl-SI" sz="2800" b="1" dirty="0" smtClean="0"/>
              <a:t>, vsi brez izjeme!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Pa fajn se </a:t>
            </a:r>
            <a:r>
              <a:rPr lang="sl-SI" sz="2800" b="1" dirty="0" err="1" smtClean="0"/>
              <a:t>mejte</a:t>
            </a:r>
            <a:r>
              <a:rPr lang="sl-SI" sz="2800" b="1" dirty="0" smtClean="0"/>
              <a:t> </a:t>
            </a:r>
            <a:r>
              <a:rPr lang="sl-SI" sz="2800" b="1" dirty="0" smtClean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r>
              <a:rPr lang="sl-SI" sz="2800" b="1" smtClean="0">
                <a:sym typeface="Wingdings" panose="05000000000000000000" pitchFamily="2" charset="2"/>
              </a:rPr>
              <a:t>u.Lidia</a:t>
            </a:r>
            <a:endParaRPr lang="sl-SI" sz="2800" b="1" dirty="0" smtClean="0"/>
          </a:p>
          <a:p>
            <a:pPr marL="0" indent="0" algn="ctr">
              <a:buNone/>
            </a:pPr>
            <a:endParaRPr lang="sl-SI" sz="2800" b="1" dirty="0" smtClean="0"/>
          </a:p>
          <a:p>
            <a:pPr marL="0" indent="0" algn="ctr">
              <a:buNone/>
            </a:pP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val="145209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Pozdravljeni, sedmošolci,</a:t>
            </a:r>
          </a:p>
          <a:p>
            <a:endParaRPr lang="sl-SI" dirty="0"/>
          </a:p>
          <a:p>
            <a:r>
              <a:rPr lang="sl-SI" dirty="0" smtClean="0"/>
              <a:t>Pošiljam vam lanski izdelek učenke Eme, s katerim je vzorno predstavila prvega slovenskega skladatelja Jakoba</a:t>
            </a:r>
            <a:r>
              <a:rPr lang="sl-SI" b="1" dirty="0" smtClean="0"/>
              <a:t> Petelina </a:t>
            </a:r>
            <a:r>
              <a:rPr lang="sl-SI" dirty="0" smtClean="0"/>
              <a:t>Kranjskega.</a:t>
            </a:r>
          </a:p>
          <a:p>
            <a:r>
              <a:rPr lang="sl-SI" dirty="0" smtClean="0"/>
              <a:t>Kot je bilo v renesansi moderno, je tudi on svoje ime latiniziral in se pod svoja dela podpisoval:</a:t>
            </a:r>
          </a:p>
          <a:p>
            <a:r>
              <a:rPr lang="sl-SI" dirty="0" err="1" smtClean="0"/>
              <a:t>Jacobus</a:t>
            </a:r>
            <a:r>
              <a:rPr lang="sl-SI" dirty="0" smtClean="0"/>
              <a:t> Gallus </a:t>
            </a:r>
            <a:r>
              <a:rPr lang="sl-SI" b="1" dirty="0" err="1" smtClean="0"/>
              <a:t>Carniolus</a:t>
            </a:r>
            <a:r>
              <a:rPr lang="sl-SI" b="1" dirty="0" smtClean="0"/>
              <a:t>.</a:t>
            </a:r>
          </a:p>
          <a:p>
            <a:r>
              <a:rPr lang="sl-SI" b="1" dirty="0" smtClean="0"/>
              <a:t>Z zadnjim delom svojega imena je želel poudariti, da prihaja iz naših krajev </a:t>
            </a:r>
            <a:r>
              <a:rPr lang="sl-SI" b="1" dirty="0" smtClean="0">
                <a:sym typeface="Wingdings" panose="05000000000000000000" pitchFamily="2" charset="2"/>
              </a:rPr>
              <a:t>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7821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JAKOB PETELIN GALLUS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dirty="0" smtClean="0"/>
              <a:t>tudi </a:t>
            </a:r>
            <a:r>
              <a:rPr lang="sl-SI" dirty="0" err="1"/>
              <a:t>Iacobus</a:t>
            </a:r>
            <a:r>
              <a:rPr lang="sl-SI" dirty="0"/>
              <a:t> Gallus </a:t>
            </a:r>
            <a:r>
              <a:rPr lang="sl-SI" dirty="0" err="1"/>
              <a:t>Carniolus</a:t>
            </a:r>
            <a:r>
              <a:rPr lang="sl-SI" dirty="0"/>
              <a:t> </a:t>
            </a:r>
            <a:r>
              <a:rPr lang="sl-SI" dirty="0" smtClean="0"/>
              <a:t>(lat.)</a:t>
            </a:r>
          </a:p>
          <a:p>
            <a:r>
              <a:rPr lang="sl-SI" dirty="0" smtClean="0"/>
              <a:t>o njegovem življenju je znanega </a:t>
            </a:r>
            <a:r>
              <a:rPr lang="sl-SI" dirty="0"/>
              <a:t>zelo </a:t>
            </a:r>
            <a:r>
              <a:rPr lang="sl-SI" dirty="0" smtClean="0"/>
              <a:t>malo, večinoma so ugibanja</a:t>
            </a:r>
          </a:p>
          <a:p>
            <a:r>
              <a:rPr lang="sl-SI" dirty="0" smtClean="0"/>
              <a:t>rojen 3. julija 1550 v Ribnici (ali Šentviški gori)</a:t>
            </a:r>
          </a:p>
          <a:p>
            <a:r>
              <a:rPr lang="sl-SI" dirty="0" smtClean="0"/>
              <a:t>svojega slovenskega priimka ni nikoli uporabljal (lat. </a:t>
            </a:r>
            <a:r>
              <a:rPr lang="sl-SI" dirty="0" err="1" smtClean="0"/>
              <a:t>gallus</a:t>
            </a:r>
            <a:r>
              <a:rPr lang="sl-SI" dirty="0" smtClean="0"/>
              <a:t> = </a:t>
            </a:r>
            <a:r>
              <a:rPr lang="sl-SI" b="1" dirty="0" smtClean="0"/>
              <a:t>petelin</a:t>
            </a:r>
            <a:r>
              <a:rPr lang="sl-SI" dirty="0" smtClean="0"/>
              <a:t>)</a:t>
            </a:r>
          </a:p>
          <a:p>
            <a:r>
              <a:rPr lang="sl-SI" dirty="0" smtClean="0"/>
              <a:t>svojemu imenu je dodal </a:t>
            </a:r>
            <a:r>
              <a:rPr lang="sl-SI" dirty="0" err="1" smtClean="0"/>
              <a:t>Carniolus</a:t>
            </a:r>
            <a:r>
              <a:rPr lang="sl-SI" dirty="0"/>
              <a:t> </a:t>
            </a:r>
            <a:r>
              <a:rPr lang="sl-SI" dirty="0" smtClean="0"/>
              <a:t>(rojen na Kranjskem)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338" y="2878137"/>
            <a:ext cx="20955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4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domnevno se je izobraževal v samostanu v Stični</a:t>
            </a:r>
          </a:p>
          <a:p>
            <a:r>
              <a:rPr lang="sl-SI" dirty="0"/>
              <a:t>v mladosti je potoval po Nižji Avstriji in bival </a:t>
            </a:r>
            <a:r>
              <a:rPr lang="sl-SI" dirty="0" smtClean="0"/>
              <a:t>v samostanih </a:t>
            </a:r>
            <a:r>
              <a:rPr lang="sl-SI" dirty="0" err="1" smtClean="0"/>
              <a:t>Zwettl</a:t>
            </a:r>
            <a:r>
              <a:rPr lang="sl-SI" dirty="0" smtClean="0"/>
              <a:t> in </a:t>
            </a:r>
            <a:r>
              <a:rPr lang="sl-SI" dirty="0" err="1" smtClean="0"/>
              <a:t>Melk</a:t>
            </a:r>
            <a:endParaRPr lang="sl-SI" dirty="0" smtClean="0"/>
          </a:p>
          <a:p>
            <a:r>
              <a:rPr lang="pl-PL" dirty="0"/>
              <a:t>kasneje je potoval v Prago, Wroclaw in </a:t>
            </a:r>
            <a:r>
              <a:rPr lang="pl-PL" b="1" dirty="0"/>
              <a:t>Olomuc</a:t>
            </a:r>
            <a:r>
              <a:rPr lang="sl-SI" b="1" dirty="0" smtClean="0"/>
              <a:t> </a:t>
            </a:r>
            <a:endParaRPr lang="sl-SI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76" y="4152275"/>
            <a:ext cx="3626952" cy="200933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97" y="4152275"/>
            <a:ext cx="2953874" cy="2008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64" y="4156432"/>
            <a:ext cx="3494843" cy="200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1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3070853"/>
            <a:ext cx="6477117" cy="2965346"/>
          </a:xfrm>
        </p:spPr>
        <p:txBody>
          <a:bodyPr/>
          <a:lstStyle/>
          <a:p>
            <a:r>
              <a:rPr lang="sl-SI" dirty="0" smtClean="0"/>
              <a:t>najboljši skladatelj svojega časa</a:t>
            </a:r>
          </a:p>
          <a:p>
            <a:r>
              <a:rPr lang="sl-SI" dirty="0" smtClean="0"/>
              <a:t>najbolj plodovit pozno renesančni slovenski skladatelj</a:t>
            </a:r>
          </a:p>
          <a:p>
            <a:r>
              <a:rPr lang="sl-SI" dirty="0" smtClean="0"/>
              <a:t>napisal 374 motetov</a:t>
            </a:r>
          </a:p>
          <a:p>
            <a:r>
              <a:rPr lang="sl-SI" dirty="0" smtClean="0"/>
              <a:t>m</a:t>
            </a:r>
            <a:r>
              <a:rPr lang="aa-ET" dirty="0" smtClean="0"/>
              <a:t>otet</a:t>
            </a:r>
            <a:r>
              <a:rPr lang="aa-ET" dirty="0"/>
              <a:t> je večglasna vokalna </a:t>
            </a:r>
            <a:r>
              <a:rPr lang="aa-ET" dirty="0" smtClean="0"/>
              <a:t>glasbena</a:t>
            </a:r>
            <a:r>
              <a:rPr lang="sl-SI" dirty="0" smtClean="0"/>
              <a:t> oblika z verskim </a:t>
            </a:r>
            <a:r>
              <a:rPr lang="aa-ET" dirty="0" smtClean="0"/>
              <a:t>besedilom</a:t>
            </a:r>
            <a:r>
              <a:rPr lang="aa-ET" dirty="0"/>
              <a:t>, brez instrumentalne spremljave (izvaja ga pevski </a:t>
            </a:r>
            <a:r>
              <a:rPr lang="aa-ET" dirty="0" smtClean="0"/>
              <a:t>zbor</a:t>
            </a:r>
            <a:r>
              <a:rPr lang="sl-SI" dirty="0" smtClean="0"/>
              <a:t>)</a:t>
            </a:r>
          </a:p>
          <a:p>
            <a:r>
              <a:rPr lang="sl-SI" dirty="0" smtClean="0"/>
              <a:t>tudi izredno spreten </a:t>
            </a:r>
            <a:r>
              <a:rPr lang="sl-SI" b="1" dirty="0" smtClean="0"/>
              <a:t>urednik </a:t>
            </a:r>
            <a:r>
              <a:rPr lang="sl-SI" dirty="0" smtClean="0"/>
              <a:t>– skoraj vsa njegova dela so izšla v tisku</a:t>
            </a:r>
          </a:p>
          <a:p>
            <a:endParaRPr lang="sl-SI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077" y="3070853"/>
            <a:ext cx="3472579" cy="26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9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5" y="2923082"/>
            <a:ext cx="7306994" cy="293807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sl-SI" dirty="0" smtClean="0"/>
              <a:t>NJEGOVA NAJPOMEMBNEJŠA DELA SO:</a:t>
            </a:r>
          </a:p>
          <a:p>
            <a:pPr lvl="0"/>
            <a:r>
              <a:rPr lang="aa-ET" dirty="0" smtClean="0"/>
              <a:t>Selectiores </a:t>
            </a:r>
            <a:r>
              <a:rPr lang="aa-ET" dirty="0"/>
              <a:t>quaedam missae (vsebuje 16 maš, l.1580, zapisana v 4 knjigah)</a:t>
            </a:r>
            <a:endParaRPr lang="sl-SI" dirty="0"/>
          </a:p>
          <a:p>
            <a:r>
              <a:rPr lang="aa-ET" b="1" dirty="0" smtClean="0"/>
              <a:t>Opus </a:t>
            </a:r>
            <a:r>
              <a:rPr lang="aa-ET" b="1" dirty="0"/>
              <a:t>musicum </a:t>
            </a:r>
            <a:r>
              <a:rPr lang="aa-ET" dirty="0"/>
              <a:t>I-IV (zbirka 374 motetov, </a:t>
            </a:r>
            <a:r>
              <a:rPr lang="aa-ET" dirty="0" smtClean="0"/>
              <a:t>l.1586-91)</a:t>
            </a:r>
            <a:endParaRPr lang="sl-SI" dirty="0" smtClean="0"/>
          </a:p>
          <a:p>
            <a:r>
              <a:rPr lang="aa-ET" dirty="0" smtClean="0"/>
              <a:t>Harmoniae </a:t>
            </a:r>
            <a:r>
              <a:rPr lang="aa-ET" dirty="0"/>
              <a:t>morales (zbirka 53 madrigalov, l.1589-90, zapisana v 3 knjigah)</a:t>
            </a:r>
            <a:endParaRPr lang="sl-SI" dirty="0"/>
          </a:p>
          <a:p>
            <a:r>
              <a:rPr lang="aa-ET" dirty="0" smtClean="0"/>
              <a:t>Moralia </a:t>
            </a:r>
            <a:r>
              <a:rPr lang="aa-ET" dirty="0"/>
              <a:t>(zbirka 47 madrigalov, l.1596)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643" y="4852831"/>
            <a:ext cx="5031698" cy="13889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626" y="2923082"/>
            <a:ext cx="23812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3055402"/>
            <a:ext cx="5224948" cy="2665617"/>
          </a:xfrm>
        </p:spPr>
        <p:txBody>
          <a:bodyPr>
            <a:normAutofit/>
          </a:bodyPr>
          <a:lstStyle/>
          <a:p>
            <a:r>
              <a:rPr lang="sl-SI" dirty="0" smtClean="0"/>
              <a:t>p</a:t>
            </a:r>
            <a:r>
              <a:rPr lang="aa-ET" dirty="0" smtClean="0"/>
              <a:t>o </a:t>
            </a:r>
            <a:r>
              <a:rPr lang="aa-ET" dirty="0"/>
              <a:t>Gallusu imenujejo najvišje nagrade in priznanja za ljubitelje glasbene dosežke v </a:t>
            </a:r>
            <a:r>
              <a:rPr lang="aa-ET" dirty="0" smtClean="0"/>
              <a:t>Sloveniji</a:t>
            </a:r>
            <a:endParaRPr lang="sl-SI" dirty="0" smtClean="0"/>
          </a:p>
          <a:p>
            <a:r>
              <a:rPr lang="sl-SI" dirty="0" smtClean="0"/>
              <a:t>p</a:t>
            </a:r>
            <a:r>
              <a:rPr lang="aa-ET" dirty="0" smtClean="0"/>
              <a:t>o </a:t>
            </a:r>
            <a:r>
              <a:rPr lang="aa-ET" dirty="0"/>
              <a:t>njem so poimenovali največjo koncertno dvorano v ljubljanskem Cankarjevem </a:t>
            </a:r>
            <a:r>
              <a:rPr lang="aa-ET" dirty="0" smtClean="0"/>
              <a:t>domu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280" y="2340989"/>
            <a:ext cx="2742029" cy="422935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60" y="3871368"/>
            <a:ext cx="3362138" cy="26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6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8220" y="3293161"/>
            <a:ext cx="6102246" cy="1885940"/>
          </a:xfrm>
        </p:spPr>
        <p:txBody>
          <a:bodyPr/>
          <a:lstStyle/>
          <a:p>
            <a:r>
              <a:rPr lang="sl-SI" dirty="0" smtClean="0"/>
              <a:t>po </a:t>
            </a:r>
            <a:r>
              <a:rPr lang="sl-SI" dirty="0"/>
              <a:t>Gallusu se imenuje del obale reke Ljubljanice v Ljubljani (Gallusovo nabrežje</a:t>
            </a:r>
            <a:r>
              <a:rPr lang="sl-SI" dirty="0" smtClean="0"/>
              <a:t>)</a:t>
            </a:r>
          </a:p>
          <a:p>
            <a:r>
              <a:rPr lang="sl-SI" dirty="0" smtClean="0"/>
              <a:t>upodobljen </a:t>
            </a:r>
            <a:r>
              <a:rPr lang="sl-SI" dirty="0"/>
              <a:t>je bil tudi na bankovcu za 200 tolarjev.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8776" r="8208"/>
          <a:stretch/>
        </p:blipFill>
        <p:spPr>
          <a:xfrm>
            <a:off x="3740276" y="4481294"/>
            <a:ext cx="3590768" cy="180223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889" y="2711256"/>
            <a:ext cx="4116440" cy="27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2948274"/>
            <a:ext cx="5469391" cy="2703018"/>
          </a:xfrm>
        </p:spPr>
        <p:txBody>
          <a:bodyPr>
            <a:normAutofit/>
          </a:bodyPr>
          <a:lstStyle/>
          <a:p>
            <a:r>
              <a:rPr lang="sl-SI" dirty="0" smtClean="0"/>
              <a:t>u</a:t>
            </a:r>
            <a:r>
              <a:rPr lang="aa-ET" dirty="0" smtClean="0"/>
              <a:t>mrl </a:t>
            </a:r>
            <a:r>
              <a:rPr lang="aa-ET" dirty="0"/>
              <a:t>je 18. julija, </a:t>
            </a:r>
            <a:r>
              <a:rPr lang="sl-SI" dirty="0" smtClean="0"/>
              <a:t>1</a:t>
            </a:r>
            <a:r>
              <a:rPr lang="aa-ET" dirty="0" smtClean="0"/>
              <a:t>591 </a:t>
            </a:r>
            <a:r>
              <a:rPr lang="aa-ET" b="1" dirty="0"/>
              <a:t>v Pragi </a:t>
            </a:r>
            <a:r>
              <a:rPr lang="aa-ET" dirty="0"/>
              <a:t>na Češkem, kjer je tudi </a:t>
            </a:r>
            <a:r>
              <a:rPr lang="aa-ET" dirty="0" smtClean="0"/>
              <a:t>pokopan</a:t>
            </a:r>
            <a:endParaRPr lang="sl-SI" dirty="0" smtClean="0"/>
          </a:p>
          <a:p>
            <a:r>
              <a:rPr lang="sl-SI" dirty="0" smtClean="0"/>
              <a:t>na njegovem nagrobniku je napis, ki se v prevodu glasi: „Na grob Jakoba </a:t>
            </a:r>
            <a:r>
              <a:rPr lang="sl-SI" dirty="0" err="1" smtClean="0"/>
              <a:t>Handla</a:t>
            </a:r>
            <a:r>
              <a:rPr lang="sl-SI" dirty="0" smtClean="0"/>
              <a:t> Kranjca, slavnega umetnika praktične glasbe, ki je pobožno zaspal v Kristusu v Pragi 18. julija leta 1591“</a:t>
            </a:r>
          </a:p>
          <a:p>
            <a:r>
              <a:rPr lang="sl-SI" dirty="0" smtClean="0"/>
              <a:t>v rodni Ribnici so mu postavili spomenik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506" y="2753401"/>
            <a:ext cx="3154726" cy="23629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t="6448"/>
          <a:stretch/>
        </p:blipFill>
        <p:spPr>
          <a:xfrm>
            <a:off x="9574289" y="3335311"/>
            <a:ext cx="2178633" cy="30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4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a sejna soba">
  <a:themeElements>
    <a:clrScheme name="Naelektrena sejna sob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Naelektrena sejna sob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a sejna sob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371</TotalTime>
  <Words>397</Words>
  <Application>Microsoft Office PowerPoint</Application>
  <PresentationFormat>Širokozaslonsko</PresentationFormat>
  <Paragraphs>50</Paragraphs>
  <Slides>10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Wingdings</vt:lpstr>
      <vt:lpstr>Wingdings 3</vt:lpstr>
      <vt:lpstr>Naelektrena sejna soba</vt:lpstr>
      <vt:lpstr>JAKOB PETELIN GALLUS</vt:lpstr>
      <vt:lpstr>PowerPointova predstavitev</vt:lpstr>
      <vt:lpstr>JAKOB PETELIN GALLUS</vt:lpstr>
      <vt:lpstr>JAKOB PETELIN GALLUS</vt:lpstr>
      <vt:lpstr>JAKOB PETELIN GALLUS</vt:lpstr>
      <vt:lpstr>JAKOB PETELIN GALLUS</vt:lpstr>
      <vt:lpstr>JAKOB PETELIN GALLUS</vt:lpstr>
      <vt:lpstr>JAKOB PETELIN GALLUS</vt:lpstr>
      <vt:lpstr>JAKOB PETELIN GALLUS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Uroš</dc:creator>
  <cp:lastModifiedBy>Wolf</cp:lastModifiedBy>
  <cp:revision>48</cp:revision>
  <dcterms:created xsi:type="dcterms:W3CDTF">2018-06-10T16:22:12Z</dcterms:created>
  <dcterms:modified xsi:type="dcterms:W3CDTF">2020-05-04T08:10:04Z</dcterms:modified>
</cp:coreProperties>
</file>