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64" r:id="rId3"/>
    <p:sldId id="261" r:id="rId4"/>
    <p:sldId id="257" r:id="rId5"/>
    <p:sldId id="263" r:id="rId6"/>
    <p:sldId id="258" r:id="rId7"/>
    <p:sldId id="259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8F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E031A-067F-40C8-802F-C3207454029A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BAC4C-2C0A-4CE8-964D-01EC2E973DEB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2674B-95D0-486C-889D-0509D0080B1C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1064A-BDEE-42B2-8F0D-042E0E0FDB2F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72778-E0BC-4865-9D65-6C8A581F16B4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4EDFE-3DB8-4055-8D69-BCE795F3C266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6D12D-5708-4C38-B4E8-4D1829E87DF3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A8BCF-98BA-43C7-BE04-013B0E3B90B1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4E22F-C570-4830-8EFF-34E0C40345E9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09063-7127-4189-9354-72C0B358EC9D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991E6-73E3-4276-BD2C-5C4FDEC9C8AD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D9A2B3-E49A-4E84-AAC0-88F95B42920A}" type="slidenum">
              <a:rPr lang="sl-SI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idia.wolf@oskoroskabela.s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snygg_org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56713" cy="7004050"/>
          </a:xfrm>
          <a:prstGeom prst="rect">
            <a:avLst/>
          </a:prstGeom>
          <a:noFill/>
        </p:spPr>
      </p:pic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50825" y="454025"/>
            <a:ext cx="7996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l-SI" sz="3600" i="1">
                <a:effectLst>
                  <a:outerShdw blurRad="38100" dist="38100" dir="2700000" algn="tl">
                    <a:srgbClr val="C0C0C0"/>
                  </a:outerShdw>
                </a:effectLst>
                <a:latin typeface="Gungsuh" pitchFamily="18" charset="-127"/>
              </a:rPr>
              <a:t>GLASBENE ZNAČILNOSTI BAROKA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400" dirty="0" smtClean="0"/>
              <a:t>Pouk na daljavo</a:t>
            </a:r>
            <a:br>
              <a:rPr lang="sl-SI" sz="2400" dirty="0" smtClean="0"/>
            </a:br>
            <a:r>
              <a:rPr lang="sl-SI" sz="2400" dirty="0" smtClean="0"/>
              <a:t>Gum 7.r.</a:t>
            </a:r>
            <a:br>
              <a:rPr lang="sl-SI" sz="2400" dirty="0" smtClean="0"/>
            </a:br>
            <a:r>
              <a:rPr lang="sl-SI" sz="2400" dirty="0" smtClean="0"/>
              <a:t>Datum:19.5.2020</a:t>
            </a:r>
            <a:br>
              <a:rPr lang="sl-SI" sz="2400" dirty="0" smtClean="0"/>
            </a:br>
            <a:r>
              <a:rPr lang="sl-SI" sz="2400" dirty="0" smtClean="0"/>
              <a:t>Učiteljica:  </a:t>
            </a:r>
            <a:r>
              <a:rPr lang="sl-SI" sz="2400" dirty="0" smtClean="0">
                <a:hlinkClick r:id="rId2"/>
              </a:rPr>
              <a:t>lidia.wolf@oskoroskabela.si</a:t>
            </a:r>
            <a:r>
              <a:rPr lang="sl-SI" sz="2400" dirty="0" smtClean="0"/>
              <a:t/>
            </a:r>
            <a:br>
              <a:rPr lang="sl-SI" sz="2400" dirty="0" smtClean="0"/>
            </a:br>
            <a:endParaRPr lang="sl-SI" sz="24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000" dirty="0" smtClean="0"/>
              <a:t>Pozdravljeni, sedmošolci </a:t>
            </a:r>
            <a:r>
              <a:rPr lang="sl-SI" sz="2000" dirty="0" smtClean="0">
                <a:sym typeface="Wingdings" panose="05000000000000000000" pitchFamily="2" charset="2"/>
              </a:rPr>
              <a:t></a:t>
            </a:r>
          </a:p>
          <a:p>
            <a:endParaRPr lang="sl-SI" sz="2000" dirty="0">
              <a:sym typeface="Wingdings" panose="05000000000000000000" pitchFamily="2" charset="2"/>
            </a:endParaRPr>
          </a:p>
          <a:p>
            <a:r>
              <a:rPr lang="sl-SI" sz="2000" dirty="0" smtClean="0">
                <a:sym typeface="Wingdings" panose="05000000000000000000" pitchFamily="2" charset="2"/>
              </a:rPr>
              <a:t>Pošiljam vam PP v katerem so zbrani vsi pomembni  podatki o baročni glasbi</a:t>
            </a:r>
          </a:p>
          <a:p>
            <a:r>
              <a:rPr lang="sl-SI" sz="2000" dirty="0" smtClean="0">
                <a:sym typeface="Wingdings" panose="05000000000000000000" pitchFamily="2" charset="2"/>
              </a:rPr>
              <a:t>Nekatere ste spoznali že prejšnjo uro, ostalo je zapisano na teh prosojnicah.</a:t>
            </a:r>
          </a:p>
          <a:p>
            <a:r>
              <a:rPr lang="sl-SI" sz="2000" dirty="0" smtClean="0">
                <a:sym typeface="Wingdings" panose="05000000000000000000" pitchFamily="2" charset="2"/>
              </a:rPr>
              <a:t>V zvezek napišite naslov : </a:t>
            </a:r>
            <a:r>
              <a:rPr lang="sl-SI" sz="2000" b="1" dirty="0" smtClean="0">
                <a:sym typeface="Wingdings" panose="05000000000000000000" pitchFamily="2" charset="2"/>
              </a:rPr>
              <a:t>Glasba v baroku- glasbene oblike</a:t>
            </a:r>
          </a:p>
          <a:p>
            <a:r>
              <a:rPr lang="sl-SI" sz="2000" dirty="0" smtClean="0">
                <a:sym typeface="Wingdings" panose="05000000000000000000" pitchFamily="2" charset="2"/>
              </a:rPr>
              <a:t>Potem natančno preberite zbrana dejstva in  jih tudi izpišite.</a:t>
            </a:r>
          </a:p>
          <a:p>
            <a:r>
              <a:rPr lang="sl-SI" sz="2000" dirty="0" smtClean="0">
                <a:sym typeface="Wingdings" panose="05000000000000000000" pitchFamily="2" charset="2"/>
              </a:rPr>
              <a:t>Zvočnih posnetkov tokrat nisem pripela, ker bo to na programu prihodnji teden</a:t>
            </a:r>
          </a:p>
          <a:p>
            <a:endParaRPr lang="sl-SI" sz="2000" dirty="0">
              <a:sym typeface="Wingdings" panose="05000000000000000000" pitchFamily="2" charset="2"/>
            </a:endParaRPr>
          </a:p>
          <a:p>
            <a:r>
              <a:rPr lang="sl-SI" sz="2000" dirty="0" smtClean="0">
                <a:sym typeface="Wingdings" panose="05000000000000000000" pitchFamily="2" charset="2"/>
              </a:rPr>
              <a:t>Veselo na delo in lep pozdrav,  u. </a:t>
            </a:r>
            <a:r>
              <a:rPr lang="sl-SI" sz="2000" dirty="0" err="1" smtClean="0">
                <a:sym typeface="Wingdings" panose="05000000000000000000" pitchFamily="2" charset="2"/>
              </a:rPr>
              <a:t>Lidia</a:t>
            </a:r>
            <a:r>
              <a:rPr lang="sl-SI" sz="2000" dirty="0" smtClean="0">
                <a:sym typeface="Wingdings" panose="05000000000000000000" pitchFamily="2" charset="2"/>
              </a:rPr>
              <a:t> 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819180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culture.lyon.fr/static/culture/contenu/equipements/music_class/chapel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3810000" cy="5943601"/>
          </a:xfrm>
          <a:prstGeom prst="rect">
            <a:avLst/>
          </a:prstGeom>
          <a:noFill/>
        </p:spPr>
      </p:pic>
      <p:pic>
        <p:nvPicPr>
          <p:cNvPr id="7" name="Picture 8" descr="http://www.orpheon.org/OldSite/Bildmaterial/VioloneNapol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4857760"/>
            <a:ext cx="2428892" cy="1894536"/>
          </a:xfrm>
          <a:prstGeom prst="rect">
            <a:avLst/>
          </a:prstGeom>
          <a:noFill/>
        </p:spPr>
      </p:pic>
      <p:sp>
        <p:nvSpPr>
          <p:cNvPr id="8" name="Pravokotnik 7"/>
          <p:cNvSpPr/>
          <p:nvPr/>
        </p:nvSpPr>
        <p:spPr>
          <a:xfrm>
            <a:off x="4643438" y="214290"/>
            <a:ext cx="1785950" cy="3357586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Pravokotnik 8"/>
          <p:cNvSpPr/>
          <p:nvPr/>
        </p:nvSpPr>
        <p:spPr>
          <a:xfrm>
            <a:off x="7072330" y="214290"/>
            <a:ext cx="1643074" cy="4286280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1" name="PoljeZBesedilom 10"/>
          <p:cNvSpPr txBox="1"/>
          <p:nvPr/>
        </p:nvSpPr>
        <p:spPr>
          <a:xfrm>
            <a:off x="7143768" y="214290"/>
            <a:ext cx="15001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sl-SI" dirty="0" smtClean="0">
                <a:solidFill>
                  <a:srgbClr val="FFFF00"/>
                </a:solidFill>
                <a:latin typeface="Century Gothic" pitchFamily="34" charset="0"/>
              </a:rPr>
              <a:t> </a:t>
            </a:r>
            <a:r>
              <a:rPr lang="sl-SI" dirty="0" smtClean="0">
                <a:latin typeface="Century Gothic" pitchFamily="34" charset="0"/>
              </a:rPr>
              <a:t>Položaj glasbenika je bil slab; smatrali so ga za obrtnika, cenjeni so bili le virtuozi (solo pevci), bili so podrejeni, kot služabniki.</a:t>
            </a:r>
          </a:p>
          <a:p>
            <a:endParaRPr lang="sl-SI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4714876" y="285729"/>
            <a:ext cx="17859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sl-SI" dirty="0" smtClean="0">
                <a:latin typeface="Century Gothic" pitchFamily="34" charset="0"/>
              </a:rPr>
              <a:t>  Glasba se izvaja v cerkvah, gledališčih in palačah. Razen v cerkvah in gledališčih , je glasba dostopna le višjim slojem.</a:t>
            </a:r>
            <a:endParaRPr lang="sl-SI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916238" y="0"/>
            <a:ext cx="3527425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sl-SI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GLASBENE </a:t>
            </a:r>
          </a:p>
          <a:p>
            <a:pPr algn="ctr"/>
            <a:r>
              <a:rPr lang="sl-SI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ZNAČILNOSTI </a:t>
            </a:r>
          </a:p>
          <a:p>
            <a:pPr algn="ctr"/>
            <a:r>
              <a:rPr lang="sl-SI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BAROKA</a:t>
            </a:r>
          </a:p>
          <a:p>
            <a:pPr algn="ctr">
              <a:buFontTx/>
              <a:buChar char="•"/>
            </a:pPr>
            <a:r>
              <a:rPr lang="sl-SI" sz="1600" b="1" dirty="0"/>
              <a:t> </a:t>
            </a:r>
            <a:r>
              <a:rPr lang="sl-SI" sz="1400" dirty="0"/>
              <a:t>blišč, veličastna, razkošna glasba, številni okraski, mogočni zbori, instrumentalne skupine in orkestri</a:t>
            </a:r>
            <a:endParaRPr lang="sl-SI" sz="1400" b="1" dirty="0"/>
          </a:p>
          <a:p>
            <a:pPr algn="ctr">
              <a:buFontTx/>
              <a:buChar char="•"/>
            </a:pPr>
            <a:r>
              <a:rPr lang="sl-SI" sz="1400" b="1" dirty="0"/>
              <a:t> </a:t>
            </a:r>
            <a:r>
              <a:rPr lang="sl-SI" sz="1400" dirty="0"/>
              <a:t>glasba bogatega sloja</a:t>
            </a:r>
          </a:p>
          <a:p>
            <a:pPr algn="ctr">
              <a:buFontTx/>
              <a:buChar char="•"/>
            </a:pPr>
            <a:r>
              <a:rPr lang="sl-SI" sz="1400" dirty="0"/>
              <a:t> glasbeniki sodijo med </a:t>
            </a:r>
            <a:r>
              <a:rPr lang="sl-SI" sz="1400" dirty="0" smtClean="0"/>
              <a:t>služabnike</a:t>
            </a:r>
            <a:endParaRPr lang="sl-SI" sz="1400" dirty="0"/>
          </a:p>
          <a:p>
            <a:pPr algn="ctr">
              <a:buFontTx/>
              <a:buChar char="•"/>
            </a:pPr>
            <a:r>
              <a:rPr lang="sl-SI" sz="1400" dirty="0"/>
              <a:t> cenjeni virtuozi</a:t>
            </a:r>
          </a:p>
          <a:p>
            <a:pPr algn="ctr">
              <a:buFontTx/>
              <a:buChar char="•"/>
            </a:pPr>
            <a:r>
              <a:rPr lang="sl-SI" sz="1400" dirty="0"/>
              <a:t> kraljica inštrumentov so orgle   </a:t>
            </a:r>
          </a:p>
          <a:p>
            <a:pPr algn="ctr">
              <a:buFontTx/>
              <a:buChar char="•"/>
            </a:pPr>
            <a:r>
              <a:rPr lang="sl-SI" sz="1400" dirty="0"/>
              <a:t> ostali inštrumenti: violina, violončelo, lutnja, čembalo, dodali še pihala in trobila – da dosežejo mogočnost in blišč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0" y="1268413"/>
            <a:ext cx="2355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l-SI" b="1"/>
              <a:t>DUR – MOL SISTEM</a:t>
            </a:r>
          </a:p>
          <a:p>
            <a:pPr>
              <a:buFontTx/>
              <a:buChar char="•"/>
            </a:pPr>
            <a:r>
              <a:rPr lang="sl-SI" sz="1400" b="1"/>
              <a:t> </a:t>
            </a:r>
            <a:r>
              <a:rPr lang="sl-SI" sz="1400"/>
              <a:t>uveljavi se v baroku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260350"/>
            <a:ext cx="27987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l-SI" b="1"/>
              <a:t>SODOBNA NOTACIJA</a:t>
            </a:r>
          </a:p>
          <a:p>
            <a:pPr>
              <a:buFontTx/>
              <a:buChar char="•"/>
            </a:pPr>
            <a:r>
              <a:rPr lang="sl-SI" sz="1400"/>
              <a:t> kakršno uporabljamo danes</a:t>
            </a:r>
          </a:p>
          <a:p>
            <a:pPr>
              <a:buFontTx/>
              <a:buChar char="•"/>
            </a:pPr>
            <a:r>
              <a:rPr lang="sl-SI" sz="1400"/>
              <a:t> taktnice, taktovski način(ulomki)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0" y="2781300"/>
            <a:ext cx="32766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b="1" dirty="0"/>
              <a:t>KONTRASTI</a:t>
            </a:r>
          </a:p>
          <a:p>
            <a:pPr>
              <a:buFontTx/>
              <a:buChar char="•"/>
            </a:pPr>
            <a:r>
              <a:rPr lang="sl-SI" sz="1400" dirty="0"/>
              <a:t> najbolj vidni v dinamiki (forte – piano)</a:t>
            </a:r>
          </a:p>
          <a:p>
            <a:endParaRPr lang="sl-SI" sz="1400" dirty="0"/>
          </a:p>
          <a:p>
            <a:pPr>
              <a:buFontTx/>
              <a:buChar char="•"/>
            </a:pPr>
            <a:endParaRPr lang="sl-SI" sz="1400" dirty="0"/>
          </a:p>
          <a:p>
            <a:r>
              <a:rPr lang="sl-SI" sz="1400" dirty="0"/>
              <a:t>  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908175" y="2997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sl-SI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6443663" y="0"/>
            <a:ext cx="2916237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b="1" dirty="0"/>
              <a:t>GENERALBAS</a:t>
            </a:r>
          </a:p>
          <a:p>
            <a:pPr>
              <a:buFontTx/>
              <a:buChar char="•"/>
            </a:pPr>
            <a:r>
              <a:rPr lang="sl-SI" sz="1400" b="1" dirty="0"/>
              <a:t> </a:t>
            </a:r>
            <a:r>
              <a:rPr lang="sl-SI" sz="1400" dirty="0"/>
              <a:t>vedno prisoten</a:t>
            </a:r>
          </a:p>
          <a:p>
            <a:pPr>
              <a:buFontTx/>
              <a:buChar char="•"/>
            </a:pPr>
            <a:r>
              <a:rPr lang="sl-SI" sz="1400" dirty="0"/>
              <a:t> način zapisovanja melodije v       </a:t>
            </a:r>
          </a:p>
          <a:p>
            <a:r>
              <a:rPr lang="sl-SI" sz="1400" dirty="0"/>
              <a:t>  basu, pod notnim zapisom </a:t>
            </a:r>
          </a:p>
          <a:p>
            <a:endParaRPr lang="sl-SI" sz="1400" dirty="0"/>
          </a:p>
          <a:p>
            <a:pPr>
              <a:buFontTx/>
              <a:buChar char="•"/>
            </a:pPr>
            <a:r>
              <a:rPr lang="sl-SI" sz="1400" dirty="0"/>
              <a:t> izvajali so ga čembalo, orgle,    </a:t>
            </a:r>
          </a:p>
          <a:p>
            <a:r>
              <a:rPr lang="sl-SI" sz="1400" dirty="0"/>
              <a:t>  lutnja itd.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516688" y="1916113"/>
            <a:ext cx="2795587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b="1"/>
              <a:t>IMPROVIZACIJA</a:t>
            </a:r>
          </a:p>
          <a:p>
            <a:pPr>
              <a:buFontTx/>
              <a:buChar char="•"/>
            </a:pPr>
            <a:r>
              <a:rPr lang="sl-SI" sz="1400"/>
              <a:t> petje, igranje brez predhodne</a:t>
            </a:r>
          </a:p>
          <a:p>
            <a:r>
              <a:rPr lang="sl-SI" sz="1400"/>
              <a:t>  priprave 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0" y="4652963"/>
            <a:ext cx="313184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l-SI" b="1" dirty="0"/>
              <a:t>VIRTUOZNOST</a:t>
            </a:r>
            <a:endParaRPr lang="sl-SI" sz="1400" dirty="0"/>
          </a:p>
          <a:p>
            <a:pPr>
              <a:buFontTx/>
              <a:buChar char="•"/>
            </a:pPr>
            <a:r>
              <a:rPr lang="sl-SI" sz="1400" dirty="0"/>
              <a:t> mojstrsko obvladanje igre na  </a:t>
            </a:r>
          </a:p>
          <a:p>
            <a:r>
              <a:rPr lang="sl-SI" sz="1400" dirty="0"/>
              <a:t>  inštrument ali petja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0" y="5445125"/>
            <a:ext cx="345598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b="1" dirty="0"/>
              <a:t>OKRAŠEVANJE MELODIJE</a:t>
            </a:r>
          </a:p>
          <a:p>
            <a:pPr>
              <a:buFontTx/>
              <a:buChar char="•"/>
            </a:pPr>
            <a:r>
              <a:rPr lang="sl-SI" sz="1400" dirty="0"/>
              <a:t> dodajanje melodičnih okraskov osnovni  </a:t>
            </a:r>
          </a:p>
          <a:p>
            <a:r>
              <a:rPr lang="sl-SI" sz="1400" dirty="0"/>
              <a:t>  melodiji (trilček, </a:t>
            </a:r>
            <a:r>
              <a:rPr lang="sl-SI" sz="1400" dirty="0" err="1" smtClean="0"/>
              <a:t>kolorature</a:t>
            </a:r>
            <a:r>
              <a:rPr lang="sl-SI" sz="1400" dirty="0" smtClean="0"/>
              <a:t>)</a:t>
            </a:r>
            <a:endParaRPr lang="sl-SI" sz="1400" dirty="0"/>
          </a:p>
        </p:txBody>
      </p:sp>
      <p:sp>
        <p:nvSpPr>
          <p:cNvPr id="3099" name="AutoShape 27" descr="9k="/>
          <p:cNvSpPr>
            <a:spLocks noChangeAspect="1" noChangeArrowheads="1"/>
          </p:cNvSpPr>
          <p:nvPr/>
        </p:nvSpPr>
        <p:spPr bwMode="auto">
          <a:xfrm>
            <a:off x="3338513" y="2505075"/>
            <a:ext cx="2466975" cy="1847850"/>
          </a:xfrm>
          <a:prstGeom prst="rect">
            <a:avLst/>
          </a:prstGeom>
          <a:noFill/>
        </p:spPr>
        <p:txBody>
          <a:bodyPr/>
          <a:lstStyle/>
          <a:p>
            <a:endParaRPr lang="sl-SI"/>
          </a:p>
        </p:txBody>
      </p:sp>
      <p:sp>
        <p:nvSpPr>
          <p:cNvPr id="3101" name="AutoShape 29" descr="9k="/>
          <p:cNvSpPr>
            <a:spLocks noChangeAspect="1" noChangeArrowheads="1"/>
          </p:cNvSpPr>
          <p:nvPr/>
        </p:nvSpPr>
        <p:spPr bwMode="auto">
          <a:xfrm>
            <a:off x="3348038" y="2492375"/>
            <a:ext cx="2466975" cy="1847850"/>
          </a:xfrm>
          <a:prstGeom prst="rect">
            <a:avLst/>
          </a:prstGeom>
          <a:noFill/>
        </p:spPr>
        <p:txBody>
          <a:bodyPr/>
          <a:lstStyle/>
          <a:p>
            <a:endParaRPr lang="sl-SI"/>
          </a:p>
        </p:txBody>
      </p:sp>
      <p:pic>
        <p:nvPicPr>
          <p:cNvPr id="3105" name="Picture 33" descr="_41652796_strad_203x3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3357563"/>
            <a:ext cx="2274888" cy="3362325"/>
          </a:xfrm>
          <a:prstGeom prst="rect">
            <a:avLst/>
          </a:prstGeom>
          <a:noFill/>
        </p:spPr>
      </p:pic>
      <p:pic>
        <p:nvPicPr>
          <p:cNvPr id="3107" name="Picture 35" descr="harpsichor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69038" y="3275013"/>
            <a:ext cx="2874962" cy="3582987"/>
          </a:xfrm>
          <a:prstGeom prst="rect">
            <a:avLst/>
          </a:prstGeom>
          <a:noFill/>
        </p:spPr>
      </p:pic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8215313" y="6583363"/>
            <a:ext cx="928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l-SI" sz="1200"/>
              <a:t>ČEMBALO</a:t>
            </a: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3708400" y="3429000"/>
            <a:ext cx="785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l-SI" sz="1200"/>
              <a:t>VIOLINA</a:t>
            </a:r>
          </a:p>
        </p:txBody>
      </p:sp>
      <p:sp>
        <p:nvSpPr>
          <p:cNvPr id="2" name="PoljeZBesedilom 1"/>
          <p:cNvSpPr txBox="1"/>
          <p:nvPr/>
        </p:nvSpPr>
        <p:spPr>
          <a:xfrm>
            <a:off x="467544" y="3573016"/>
            <a:ext cx="1170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200" dirty="0" smtClean="0"/>
              <a:t>Forte = glasno</a:t>
            </a:r>
          </a:p>
          <a:p>
            <a:r>
              <a:rPr lang="sl-SI" sz="1200" dirty="0" smtClean="0"/>
              <a:t>Piano = tiho</a:t>
            </a:r>
            <a:endParaRPr lang="sl-SI" sz="12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357158" y="214290"/>
            <a:ext cx="4071966" cy="5857916"/>
          </a:xfrm>
        </p:spPr>
        <p:txBody>
          <a:bodyPr>
            <a:normAutofit fontScale="62500" lnSpcReduction="20000"/>
          </a:bodyPr>
          <a:lstStyle/>
          <a:p>
            <a:pPr marL="582930" indent="-514350">
              <a:buClr>
                <a:srgbClr val="FF00FF"/>
              </a:buClr>
              <a:buFont typeface="Courier New" pitchFamily="49" charset="0"/>
              <a:buChar char="o"/>
            </a:pPr>
            <a:r>
              <a:rPr lang="sl-SI" dirty="0" smtClean="0">
                <a:latin typeface="Century Gothic" pitchFamily="34" charset="0"/>
              </a:rPr>
              <a:t>Barok pozna tri oznake </a:t>
            </a:r>
            <a:r>
              <a:rPr lang="sl-SI" b="1" dirty="0" smtClean="0">
                <a:latin typeface="Century Gothic" pitchFamily="34" charset="0"/>
              </a:rPr>
              <a:t>tempa</a:t>
            </a:r>
            <a:r>
              <a:rPr lang="sl-SI" dirty="0" smtClean="0">
                <a:latin typeface="Century Gothic" pitchFamily="34" charset="0"/>
              </a:rPr>
              <a:t>: hiter, srednje hiter in počasen.</a:t>
            </a:r>
          </a:p>
          <a:p>
            <a:pPr marL="582930" indent="-514350">
              <a:buClr>
                <a:srgbClr val="FF00FF"/>
              </a:buClr>
              <a:buFont typeface="Courier New" pitchFamily="49" charset="0"/>
              <a:buChar char="o"/>
            </a:pPr>
            <a:endParaRPr lang="sl-SI" dirty="0" smtClean="0">
              <a:latin typeface="Century Gothic" pitchFamily="34" charset="0"/>
            </a:endParaRPr>
          </a:p>
          <a:p>
            <a:pPr marL="582930" indent="-514350">
              <a:buClr>
                <a:srgbClr val="FF00FF"/>
              </a:buClr>
              <a:buFont typeface="Courier New" pitchFamily="49" charset="0"/>
              <a:buChar char="o"/>
            </a:pPr>
            <a:r>
              <a:rPr lang="sl-SI" b="1" dirty="0" smtClean="0">
                <a:latin typeface="Century Gothic" pitchFamily="34" charset="0"/>
              </a:rPr>
              <a:t>Dinamika</a:t>
            </a:r>
            <a:r>
              <a:rPr lang="sl-SI" dirty="0" smtClean="0">
                <a:latin typeface="Century Gothic" pitchFamily="34" charset="0"/>
              </a:rPr>
              <a:t> je piano (p:tiho igranje ali petje glasbe)</a:t>
            </a:r>
          </a:p>
          <a:p>
            <a:pPr marL="582930" indent="-514350">
              <a:buClr>
                <a:srgbClr val="FF00FF"/>
              </a:buClr>
              <a:buFont typeface="Courier New" pitchFamily="49" charset="0"/>
              <a:buChar char="o"/>
            </a:pPr>
            <a:endParaRPr lang="sl-SI" dirty="0" smtClean="0">
              <a:latin typeface="Century Gothic" pitchFamily="34" charset="0"/>
            </a:endParaRPr>
          </a:p>
          <a:p>
            <a:pPr marL="582930" indent="-514350">
              <a:buClr>
                <a:srgbClr val="FF00FF"/>
              </a:buClr>
              <a:buFont typeface="Courier New" pitchFamily="49" charset="0"/>
              <a:buChar char="o"/>
            </a:pPr>
            <a:r>
              <a:rPr lang="sl-SI" dirty="0" smtClean="0">
                <a:latin typeface="Century Gothic" pitchFamily="34" charset="0"/>
              </a:rPr>
              <a:t> – forte(f:glasno igranje ali petje glasbe).</a:t>
            </a:r>
          </a:p>
          <a:p>
            <a:pPr marL="582930" indent="-514350">
              <a:buClr>
                <a:srgbClr val="FF00FF"/>
              </a:buClr>
              <a:buFont typeface="Courier New" pitchFamily="49" charset="0"/>
              <a:buChar char="o"/>
            </a:pPr>
            <a:endParaRPr lang="sl-SI" dirty="0" smtClean="0">
              <a:latin typeface="Century Gothic" pitchFamily="34" charset="0"/>
            </a:endParaRPr>
          </a:p>
          <a:p>
            <a:pPr marL="582930" indent="-514350">
              <a:buClr>
                <a:srgbClr val="FF00FF"/>
              </a:buClr>
              <a:buFont typeface="Courier New" pitchFamily="49" charset="0"/>
              <a:buChar char="o"/>
            </a:pPr>
            <a:r>
              <a:rPr lang="sl-SI" dirty="0" smtClean="0">
                <a:latin typeface="Century Gothic" pitchFamily="34" charset="0"/>
              </a:rPr>
              <a:t> Tako dinamiko imenujemo </a:t>
            </a:r>
            <a:r>
              <a:rPr lang="sl-SI" b="1" dirty="0" smtClean="0">
                <a:latin typeface="Century Gothic" pitchFamily="34" charset="0"/>
              </a:rPr>
              <a:t>terasasta</a:t>
            </a:r>
            <a:r>
              <a:rPr lang="sl-SI" dirty="0" smtClean="0">
                <a:latin typeface="Century Gothic" pitchFamily="34" charset="0"/>
              </a:rPr>
              <a:t> dinamika.</a:t>
            </a:r>
          </a:p>
          <a:p>
            <a:pPr marL="582930" indent="-514350">
              <a:buClr>
                <a:srgbClr val="FF00FF"/>
              </a:buClr>
              <a:buFont typeface="Courier New" pitchFamily="49" charset="0"/>
              <a:buChar char="o"/>
            </a:pPr>
            <a:endParaRPr lang="sl-SI" dirty="0" smtClean="0">
              <a:latin typeface="Century Gothic" pitchFamily="34" charset="0"/>
            </a:endParaRPr>
          </a:p>
          <a:p>
            <a:pPr marL="582930" indent="-514350">
              <a:buClr>
                <a:srgbClr val="FF00FF"/>
              </a:buClr>
              <a:buFont typeface="Courier New" pitchFamily="49" charset="0"/>
              <a:buChar char="o"/>
            </a:pPr>
            <a:r>
              <a:rPr lang="sl-SI" dirty="0" smtClean="0">
                <a:latin typeface="Century Gothic" pitchFamily="34" charset="0"/>
              </a:rPr>
              <a:t>Oblikuje se </a:t>
            </a:r>
            <a:r>
              <a:rPr lang="sl-SI" b="1" dirty="0" smtClean="0">
                <a:latin typeface="Century Gothic" pitchFamily="34" charset="0"/>
              </a:rPr>
              <a:t>godalni orkester</a:t>
            </a:r>
            <a:r>
              <a:rPr lang="sl-SI" dirty="0" smtClean="0">
                <a:latin typeface="Century Gothic" pitchFamily="34" charset="0"/>
              </a:rPr>
              <a:t>, ki mu skladatelji zaradi večje barvitosti in zvočnega sijaja vse pogosteje dodajajo tudi </a:t>
            </a:r>
            <a:r>
              <a:rPr lang="sl-SI" b="1" dirty="0" smtClean="0">
                <a:latin typeface="Century Gothic" pitchFamily="34" charset="0"/>
              </a:rPr>
              <a:t>pihala, trobila in tolkala</a:t>
            </a:r>
            <a:r>
              <a:rPr lang="sl-SI" dirty="0" smtClean="0">
                <a:latin typeface="Century Gothic" pitchFamily="34" charset="0"/>
              </a:rPr>
              <a:t>, vedno pa je zraven generalni </a:t>
            </a:r>
            <a:r>
              <a:rPr lang="sl-SI" b="1" dirty="0" smtClean="0">
                <a:latin typeface="Century Gothic" pitchFamily="34" charset="0"/>
              </a:rPr>
              <a:t>bas. </a:t>
            </a:r>
          </a:p>
          <a:p>
            <a:pPr marL="582930" indent="-514350">
              <a:buClr>
                <a:srgbClr val="FF00FF"/>
              </a:buClr>
              <a:buFont typeface="Courier New" pitchFamily="49" charset="0"/>
              <a:buChar char="o"/>
            </a:pPr>
            <a:endParaRPr lang="sl-SI" dirty="0" smtClean="0">
              <a:latin typeface="Century Gothic" pitchFamily="34" charset="0"/>
            </a:endParaRPr>
          </a:p>
          <a:p>
            <a:pPr marL="582930" indent="-514350">
              <a:buClr>
                <a:srgbClr val="FF00FF"/>
              </a:buClr>
              <a:buFont typeface="Courier New" pitchFamily="49" charset="0"/>
              <a:buChar char="o"/>
            </a:pPr>
            <a:r>
              <a:rPr lang="sl-SI" b="1" dirty="0" smtClean="0">
                <a:latin typeface="Century Gothic" pitchFamily="34" charset="0"/>
              </a:rPr>
              <a:t>Kastrati </a:t>
            </a:r>
            <a:r>
              <a:rPr lang="sl-SI" dirty="0" smtClean="0">
                <a:latin typeface="Century Gothic" pitchFamily="34" charset="0"/>
              </a:rPr>
              <a:t>- znameniti pevci na področju opere: </a:t>
            </a:r>
            <a:r>
              <a:rPr lang="sl-SI" b="1" dirty="0" err="1" smtClean="0">
                <a:latin typeface="Century Gothic" pitchFamily="34" charset="0"/>
              </a:rPr>
              <a:t>kontratenor</a:t>
            </a:r>
            <a:endParaRPr lang="sl-SI" b="1" dirty="0" smtClean="0">
              <a:latin typeface="Century Gothic" pitchFamily="34" charset="0"/>
            </a:endParaRPr>
          </a:p>
          <a:p>
            <a:pPr marL="582930" indent="-514350">
              <a:buFont typeface="Courier New" pitchFamily="49" charset="0"/>
              <a:buChar char="o"/>
            </a:pPr>
            <a:endParaRPr lang="sl-SI" dirty="0"/>
          </a:p>
        </p:txBody>
      </p:sp>
      <p:pic>
        <p:nvPicPr>
          <p:cNvPr id="2050" name="Picture 2" descr="http://www.drustvo-kgosf.si/images/Dobrodosl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571480"/>
            <a:ext cx="2472854" cy="192882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052" name="Picture 4" descr="http://www2.arnes.si/~ljgatar1/slike2/komorni_orkes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3214686"/>
            <a:ext cx="4714875" cy="26670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908175" y="0"/>
            <a:ext cx="5581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sl-SI" sz="2400" b="1"/>
              <a:t> </a:t>
            </a:r>
            <a:r>
              <a:rPr lang="sl-SI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BAROČNE GLASBENE OBLIKE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31775" y="908050"/>
            <a:ext cx="891222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sz="24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VOKALNO – </a:t>
            </a:r>
            <a:r>
              <a:rPr lang="sl-SI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INŠTRUMENTALNE glasbene oblike</a:t>
            </a:r>
            <a:endParaRPr lang="sl-SI" sz="24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sl-SI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Char char="•"/>
            </a:pPr>
            <a:r>
              <a:rPr lang="sl-SI" dirty="0"/>
              <a:t> </a:t>
            </a:r>
            <a:r>
              <a:rPr lang="sl-SI" b="1" dirty="0"/>
              <a:t>KANTATA</a:t>
            </a:r>
            <a:r>
              <a:rPr lang="sl-SI" dirty="0"/>
              <a:t> </a:t>
            </a:r>
            <a:r>
              <a:rPr lang="sl-SI" dirty="0" smtClean="0"/>
              <a:t>: </a:t>
            </a:r>
            <a:r>
              <a:rPr lang="sl-SI" dirty="0" err="1" smtClean="0"/>
              <a:t>neverska</a:t>
            </a:r>
            <a:r>
              <a:rPr lang="sl-SI" dirty="0" smtClean="0"/>
              <a:t> </a:t>
            </a:r>
            <a:r>
              <a:rPr lang="sl-SI" dirty="0"/>
              <a:t>vsebina, napisana za soliste, zbor in orkester (</a:t>
            </a:r>
            <a:r>
              <a:rPr lang="sl-SI" b="1" dirty="0" err="1"/>
              <a:t>C.L.Fehre</a:t>
            </a:r>
            <a:r>
              <a:rPr lang="sl-SI" b="1" dirty="0"/>
              <a:t>: Šolski mojster)</a:t>
            </a:r>
          </a:p>
          <a:p>
            <a:pPr>
              <a:buFontTx/>
              <a:buChar char="•"/>
            </a:pPr>
            <a:endParaRPr lang="sl-SI" dirty="0"/>
          </a:p>
          <a:p>
            <a:r>
              <a:rPr lang="sl-SI" b="1" dirty="0" smtClean="0"/>
              <a:t> ORATORIJ</a:t>
            </a:r>
            <a:r>
              <a:rPr lang="sl-SI" dirty="0"/>
              <a:t>: zelo podoben kantati, </a:t>
            </a:r>
            <a:r>
              <a:rPr lang="sl-SI" dirty="0" smtClean="0"/>
              <a:t>verska </a:t>
            </a:r>
            <a:r>
              <a:rPr lang="sl-SI" dirty="0"/>
              <a:t>vsebina, za soliste, zbor in orkester (</a:t>
            </a:r>
            <a:r>
              <a:rPr lang="sl-SI" b="1" dirty="0" err="1"/>
              <a:t>G.F.Haendel</a:t>
            </a:r>
            <a:r>
              <a:rPr lang="sl-SI" b="1" dirty="0"/>
              <a:t>: Mesija - Aleluja</a:t>
            </a:r>
            <a:r>
              <a:rPr lang="sl-SI" b="1" dirty="0" smtClean="0"/>
              <a:t>)</a:t>
            </a:r>
          </a:p>
          <a:p>
            <a:endParaRPr lang="sl-SI" b="1" dirty="0" smtClean="0"/>
          </a:p>
          <a:p>
            <a:pPr>
              <a:buFontTx/>
              <a:buChar char="•"/>
            </a:pPr>
            <a:r>
              <a:rPr lang="sl-SI" b="1" dirty="0" smtClean="0"/>
              <a:t>PASIJON-</a:t>
            </a:r>
            <a:r>
              <a:rPr lang="sl-SI" dirty="0" smtClean="0"/>
              <a:t> oratorij s procesijo (</a:t>
            </a:r>
            <a:r>
              <a:rPr lang="sl-SI" b="1" dirty="0" smtClean="0"/>
              <a:t>Škofjeloški pasijon)</a:t>
            </a:r>
          </a:p>
          <a:p>
            <a:pPr>
              <a:buFontTx/>
              <a:buChar char="•"/>
            </a:pPr>
            <a:endParaRPr lang="sl-SI" b="1" dirty="0"/>
          </a:p>
          <a:p>
            <a:pPr>
              <a:buFontTx/>
              <a:buChar char="•"/>
            </a:pPr>
            <a:r>
              <a:rPr lang="sl-SI" dirty="0"/>
              <a:t> </a:t>
            </a:r>
            <a:r>
              <a:rPr lang="sl-SI" b="1" dirty="0"/>
              <a:t>OPERA</a:t>
            </a:r>
            <a:r>
              <a:rPr lang="sl-SI" dirty="0"/>
              <a:t>: glasbeno scensko delo, pri katerem nastopajoči pojejo, igrajo ter plešejo, spremlja pa jih orkester (</a:t>
            </a:r>
            <a:r>
              <a:rPr lang="sl-SI" b="1" dirty="0"/>
              <a:t>C.Monteverdi: </a:t>
            </a:r>
            <a:r>
              <a:rPr lang="sl-SI" b="1" dirty="0" smtClean="0"/>
              <a:t>opera Orfej</a:t>
            </a:r>
            <a:r>
              <a:rPr lang="sl-SI" b="1" dirty="0"/>
              <a:t>)</a:t>
            </a:r>
          </a:p>
          <a:p>
            <a:pPr>
              <a:buFontTx/>
              <a:buChar char="•"/>
            </a:pPr>
            <a:endParaRPr lang="sl-SI" dirty="0"/>
          </a:p>
          <a:p>
            <a:endParaRPr lang="sl-SI" dirty="0"/>
          </a:p>
        </p:txBody>
      </p:sp>
      <p:pic>
        <p:nvPicPr>
          <p:cNvPr id="4105" name="Picture 9" descr="Orfej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416703"/>
            <a:ext cx="7186613" cy="25336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ANd9GcSWenCtAcDI2wo6jvS8CzpbmxYb3sZxfy7I2s1-vTUYDx_Z7aCK6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4724400"/>
            <a:ext cx="4214812" cy="2016125"/>
          </a:xfrm>
          <a:prstGeom prst="rect">
            <a:avLst/>
          </a:prstGeom>
          <a:noFill/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311275" y="5683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sl-SI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68312" y="0"/>
            <a:ext cx="63359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l-SI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INŠTRUMENTALNE glasbene oblike</a:t>
            </a:r>
            <a:endParaRPr lang="sl-SI" sz="24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79512" y="729662"/>
            <a:ext cx="860425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l-SI" dirty="0"/>
              <a:t> </a:t>
            </a:r>
            <a:r>
              <a:rPr lang="sl-SI" b="1" dirty="0"/>
              <a:t>CONCERTO GROSSO</a:t>
            </a:r>
            <a:r>
              <a:rPr lang="sl-SI" dirty="0"/>
              <a:t>:  večstavčna glasbena oblika, kjer se večja skupina izvajalcev izmenjuje z manjšo skupino ali solistom  </a:t>
            </a:r>
            <a:r>
              <a:rPr lang="sl-SI" b="1" dirty="0"/>
              <a:t>(A. </a:t>
            </a:r>
            <a:r>
              <a:rPr lang="sl-SI" b="1" dirty="0" err="1"/>
              <a:t>Corelli</a:t>
            </a:r>
            <a:r>
              <a:rPr lang="sl-SI" b="1" dirty="0"/>
              <a:t>: </a:t>
            </a:r>
            <a:r>
              <a:rPr lang="sl-SI" b="1" dirty="0" err="1"/>
              <a:t>Concerto</a:t>
            </a:r>
            <a:r>
              <a:rPr lang="sl-SI" b="1" dirty="0"/>
              <a:t> </a:t>
            </a:r>
            <a:r>
              <a:rPr lang="sl-SI" b="1" dirty="0" err="1"/>
              <a:t>Grosso</a:t>
            </a:r>
            <a:r>
              <a:rPr lang="sl-SI" b="1" dirty="0"/>
              <a:t> </a:t>
            </a:r>
            <a:r>
              <a:rPr lang="sl-SI" dirty="0"/>
              <a:t>v </a:t>
            </a:r>
            <a:r>
              <a:rPr lang="sl-SI" b="1" dirty="0"/>
              <a:t>g-molu)</a:t>
            </a:r>
          </a:p>
          <a:p>
            <a:pPr>
              <a:buFontTx/>
              <a:buChar char="•"/>
            </a:pPr>
            <a:endParaRPr lang="sl-SI" dirty="0"/>
          </a:p>
          <a:p>
            <a:pPr>
              <a:buFontTx/>
              <a:buChar char="•"/>
            </a:pPr>
            <a:r>
              <a:rPr lang="sl-SI" dirty="0"/>
              <a:t> </a:t>
            </a:r>
            <a:r>
              <a:rPr lang="sl-SI" b="1" dirty="0"/>
              <a:t>SOLISTIČNI KONCERT</a:t>
            </a:r>
            <a:r>
              <a:rPr lang="sl-SI" dirty="0"/>
              <a:t>: večstavčna glasbena oblika za solista in orkester (A. </a:t>
            </a:r>
            <a:r>
              <a:rPr lang="sl-SI" b="1" dirty="0"/>
              <a:t>Vivaldi: Štirje letni časi</a:t>
            </a:r>
            <a:r>
              <a:rPr lang="sl-SI" dirty="0"/>
              <a:t>)</a:t>
            </a:r>
          </a:p>
          <a:p>
            <a:pPr>
              <a:buFontTx/>
              <a:buChar char="•"/>
            </a:pPr>
            <a:endParaRPr lang="sl-SI" dirty="0"/>
          </a:p>
          <a:p>
            <a:pPr>
              <a:buFontTx/>
              <a:buChar char="•"/>
            </a:pPr>
            <a:r>
              <a:rPr lang="sl-SI" b="1" dirty="0"/>
              <a:t> SONATA</a:t>
            </a:r>
            <a:r>
              <a:rPr lang="sl-SI" dirty="0"/>
              <a:t>: eno-do </a:t>
            </a:r>
            <a:r>
              <a:rPr lang="sl-SI" dirty="0" err="1"/>
              <a:t>štiristavčna</a:t>
            </a:r>
            <a:r>
              <a:rPr lang="sl-SI" dirty="0"/>
              <a:t> glasbena oblika za solistični inštrument (</a:t>
            </a:r>
            <a:r>
              <a:rPr lang="sl-SI" b="1" dirty="0" err="1"/>
              <a:t>G.Tartini</a:t>
            </a:r>
            <a:r>
              <a:rPr lang="sl-SI" b="1" dirty="0"/>
              <a:t>:</a:t>
            </a:r>
            <a:r>
              <a:rPr lang="sl-SI" dirty="0"/>
              <a:t> </a:t>
            </a:r>
            <a:r>
              <a:rPr lang="sl-SI" b="1" dirty="0"/>
              <a:t>Sonata v g-molu – Vražji trilček)</a:t>
            </a:r>
          </a:p>
          <a:p>
            <a:pPr>
              <a:buFontTx/>
              <a:buChar char="•"/>
            </a:pPr>
            <a:endParaRPr lang="sl-SI" b="1" dirty="0"/>
          </a:p>
          <a:p>
            <a:pPr>
              <a:buFontTx/>
              <a:buChar char="•"/>
            </a:pPr>
            <a:r>
              <a:rPr lang="sl-SI" dirty="0"/>
              <a:t> </a:t>
            </a:r>
            <a:r>
              <a:rPr lang="sl-SI" b="1" dirty="0"/>
              <a:t>SUITA</a:t>
            </a:r>
            <a:r>
              <a:rPr lang="sl-SI" dirty="0"/>
              <a:t>: zaporedje </a:t>
            </a:r>
            <a:r>
              <a:rPr lang="sl-SI" dirty="0" smtClean="0"/>
              <a:t>stavkov </a:t>
            </a:r>
            <a:r>
              <a:rPr lang="sl-SI" dirty="0"/>
              <a:t>plesnega značaja </a:t>
            </a:r>
            <a:r>
              <a:rPr lang="sl-SI" b="1" dirty="0"/>
              <a:t>(G.F. </a:t>
            </a:r>
            <a:r>
              <a:rPr lang="sl-SI" b="1" dirty="0" err="1"/>
              <a:t>Haendel</a:t>
            </a:r>
            <a:r>
              <a:rPr lang="sl-SI" b="1" dirty="0"/>
              <a:t>: Glasba na vodi)</a:t>
            </a:r>
          </a:p>
          <a:p>
            <a:pPr>
              <a:buFontTx/>
              <a:buChar char="•"/>
            </a:pPr>
            <a:endParaRPr lang="sl-SI" dirty="0"/>
          </a:p>
          <a:p>
            <a:pPr>
              <a:buFontTx/>
              <a:buChar char="•"/>
            </a:pPr>
            <a:r>
              <a:rPr lang="sl-SI" dirty="0"/>
              <a:t> </a:t>
            </a:r>
            <a:r>
              <a:rPr lang="sl-SI" b="1" dirty="0"/>
              <a:t>TOKATA</a:t>
            </a:r>
            <a:r>
              <a:rPr lang="sl-SI" dirty="0"/>
              <a:t>: skladba za inštrumente s tipkami </a:t>
            </a:r>
            <a:r>
              <a:rPr lang="sl-SI" b="1" dirty="0"/>
              <a:t>(</a:t>
            </a:r>
            <a:r>
              <a:rPr lang="sl-SI" b="1" dirty="0" err="1"/>
              <a:t>J.S.Bach</a:t>
            </a:r>
            <a:r>
              <a:rPr lang="sl-SI" b="1" dirty="0"/>
              <a:t>: Tokata in fuga v d-molu</a:t>
            </a:r>
            <a:r>
              <a:rPr lang="sl-SI" dirty="0"/>
              <a:t>)</a:t>
            </a:r>
          </a:p>
          <a:p>
            <a:pPr>
              <a:buFontTx/>
              <a:buChar char="•"/>
            </a:pPr>
            <a:endParaRPr lang="sl-SI" dirty="0"/>
          </a:p>
          <a:p>
            <a:pPr>
              <a:buFontTx/>
              <a:buChar char="•"/>
            </a:pPr>
            <a:r>
              <a:rPr lang="sl-SI" dirty="0"/>
              <a:t> </a:t>
            </a:r>
            <a:r>
              <a:rPr lang="sl-SI" b="1" dirty="0"/>
              <a:t>FUGA</a:t>
            </a:r>
            <a:r>
              <a:rPr lang="sl-SI" dirty="0"/>
              <a:t>: večglasna vokalna ali </a:t>
            </a:r>
          </a:p>
          <a:p>
            <a:r>
              <a:rPr lang="sl-SI" dirty="0"/>
              <a:t>inštrumentalna skladba, posamezni </a:t>
            </a:r>
          </a:p>
          <a:p>
            <a:r>
              <a:rPr lang="sl-SI" dirty="0"/>
              <a:t>glasovi natančno posnemajo </a:t>
            </a:r>
          </a:p>
          <a:p>
            <a:r>
              <a:rPr lang="sl-SI" dirty="0"/>
              <a:t>drug </a:t>
            </a:r>
            <a:r>
              <a:rPr lang="sl-SI" dirty="0" smtClean="0"/>
              <a:t>drugega</a:t>
            </a:r>
            <a:r>
              <a:rPr lang="sl-SI" dirty="0"/>
              <a:t>.</a:t>
            </a:r>
          </a:p>
          <a:p>
            <a:r>
              <a:rPr lang="sl-SI" dirty="0"/>
              <a:t> </a:t>
            </a:r>
            <a:r>
              <a:rPr lang="sl-SI" b="1" dirty="0"/>
              <a:t>(</a:t>
            </a:r>
            <a:r>
              <a:rPr lang="sl-SI" b="1" dirty="0" err="1"/>
              <a:t>J.S.Bach</a:t>
            </a:r>
            <a:r>
              <a:rPr lang="sl-SI" b="1" dirty="0"/>
              <a:t>: Tokata in </a:t>
            </a:r>
          </a:p>
          <a:p>
            <a:r>
              <a:rPr lang="sl-SI" b="1" dirty="0"/>
              <a:t>fuga v d-molu)</a:t>
            </a:r>
          </a:p>
          <a:p>
            <a:pPr>
              <a:buFontTx/>
              <a:buChar char="•"/>
            </a:pPr>
            <a:endParaRPr lang="sl-SI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</TotalTime>
  <Words>590</Words>
  <Application>Microsoft Office PowerPoint</Application>
  <PresentationFormat>Diaprojekcija na zaslonu (4:3)</PresentationFormat>
  <Paragraphs>90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Courier New</vt:lpstr>
      <vt:lpstr>Gungsuh</vt:lpstr>
      <vt:lpstr>Wingdings</vt:lpstr>
      <vt:lpstr>Privzeti načrt</vt:lpstr>
      <vt:lpstr>PowerPointova predstavitev</vt:lpstr>
      <vt:lpstr>Pouk na daljavo Gum 7.r. Datum:19.5.2020 Učiteljica:  lidia.wolf@oskoroskabela.si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sasa</dc:creator>
  <cp:lastModifiedBy>Wolf</cp:lastModifiedBy>
  <cp:revision>118</cp:revision>
  <dcterms:created xsi:type="dcterms:W3CDTF">2011-11-26T08:01:31Z</dcterms:created>
  <dcterms:modified xsi:type="dcterms:W3CDTF">2020-05-16T13:28:58Z</dcterms:modified>
</cp:coreProperties>
</file>