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9" r:id="rId5"/>
    <p:sldId id="270" r:id="rId6"/>
    <p:sldId id="258" r:id="rId7"/>
    <p:sldId id="259" r:id="rId8"/>
    <p:sldId id="261" r:id="rId9"/>
    <p:sldId id="262" r:id="rId10"/>
    <p:sldId id="263" r:id="rId11"/>
    <p:sldId id="264" r:id="rId12"/>
    <p:sldId id="266" r:id="rId13"/>
    <p:sldId id="267" r:id="rId14"/>
    <p:sldId id="271" r:id="rId15"/>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988"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409B1F36-4CEB-48F8-A6C2-10A18A4E35A6}" type="datetimeFigureOut">
              <a:rPr lang="sl-SI" smtClean="0"/>
              <a:t>29. 05. 2020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721ED6B-B5B2-4895-A6F9-73FEDAAAC024}" type="slidenum">
              <a:rPr lang="sl-SI" smtClean="0"/>
              <a:t>‹#›</a:t>
            </a:fld>
            <a:endParaRPr lang="sl-SI"/>
          </a:p>
        </p:txBody>
      </p:sp>
    </p:spTree>
    <p:extLst>
      <p:ext uri="{BB962C8B-B14F-4D97-AF65-F5344CB8AC3E}">
        <p14:creationId xmlns:p14="http://schemas.microsoft.com/office/powerpoint/2010/main" val="384543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409B1F36-4CEB-48F8-A6C2-10A18A4E35A6}" type="datetimeFigureOut">
              <a:rPr lang="sl-SI" smtClean="0"/>
              <a:t>29. 05. 2020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721ED6B-B5B2-4895-A6F9-73FEDAAAC024}" type="slidenum">
              <a:rPr lang="sl-SI" smtClean="0"/>
              <a:t>‹#›</a:t>
            </a:fld>
            <a:endParaRPr lang="sl-SI"/>
          </a:p>
        </p:txBody>
      </p:sp>
    </p:spTree>
    <p:extLst>
      <p:ext uri="{BB962C8B-B14F-4D97-AF65-F5344CB8AC3E}">
        <p14:creationId xmlns:p14="http://schemas.microsoft.com/office/powerpoint/2010/main" val="422176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409B1F36-4CEB-48F8-A6C2-10A18A4E35A6}" type="datetimeFigureOut">
              <a:rPr lang="sl-SI" smtClean="0"/>
              <a:t>29. 05. 2020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721ED6B-B5B2-4895-A6F9-73FEDAAAC024}" type="slidenum">
              <a:rPr lang="sl-SI" smtClean="0"/>
              <a:t>‹#›</a:t>
            </a:fld>
            <a:endParaRPr lang="sl-SI"/>
          </a:p>
        </p:txBody>
      </p:sp>
    </p:spTree>
    <p:extLst>
      <p:ext uri="{BB962C8B-B14F-4D97-AF65-F5344CB8AC3E}">
        <p14:creationId xmlns:p14="http://schemas.microsoft.com/office/powerpoint/2010/main" val="279664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409B1F36-4CEB-48F8-A6C2-10A18A4E35A6}" type="datetimeFigureOut">
              <a:rPr lang="sl-SI" smtClean="0"/>
              <a:t>29. 05. 2020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721ED6B-B5B2-4895-A6F9-73FEDAAAC024}" type="slidenum">
              <a:rPr lang="sl-SI" smtClean="0"/>
              <a:t>‹#›</a:t>
            </a:fld>
            <a:endParaRPr lang="sl-SI"/>
          </a:p>
        </p:txBody>
      </p:sp>
    </p:spTree>
    <p:extLst>
      <p:ext uri="{BB962C8B-B14F-4D97-AF65-F5344CB8AC3E}">
        <p14:creationId xmlns:p14="http://schemas.microsoft.com/office/powerpoint/2010/main" val="320284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409B1F36-4CEB-48F8-A6C2-10A18A4E35A6}" type="datetimeFigureOut">
              <a:rPr lang="sl-SI" smtClean="0"/>
              <a:t>29. 05. 2020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8721ED6B-B5B2-4895-A6F9-73FEDAAAC024}" type="slidenum">
              <a:rPr lang="sl-SI" smtClean="0"/>
              <a:t>‹#›</a:t>
            </a:fld>
            <a:endParaRPr lang="sl-SI"/>
          </a:p>
        </p:txBody>
      </p:sp>
    </p:spTree>
    <p:extLst>
      <p:ext uri="{BB962C8B-B14F-4D97-AF65-F5344CB8AC3E}">
        <p14:creationId xmlns:p14="http://schemas.microsoft.com/office/powerpoint/2010/main" val="6159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409B1F36-4CEB-48F8-A6C2-10A18A4E35A6}" type="datetimeFigureOut">
              <a:rPr lang="sl-SI" smtClean="0"/>
              <a:t>29. 05. 2020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721ED6B-B5B2-4895-A6F9-73FEDAAAC024}" type="slidenum">
              <a:rPr lang="sl-SI" smtClean="0"/>
              <a:t>‹#›</a:t>
            </a:fld>
            <a:endParaRPr lang="sl-SI"/>
          </a:p>
        </p:txBody>
      </p:sp>
    </p:spTree>
    <p:extLst>
      <p:ext uri="{BB962C8B-B14F-4D97-AF65-F5344CB8AC3E}">
        <p14:creationId xmlns:p14="http://schemas.microsoft.com/office/powerpoint/2010/main" val="331877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409B1F36-4CEB-48F8-A6C2-10A18A4E35A6}" type="datetimeFigureOut">
              <a:rPr lang="sl-SI" smtClean="0"/>
              <a:t>29. 05. 2020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8721ED6B-B5B2-4895-A6F9-73FEDAAAC024}" type="slidenum">
              <a:rPr lang="sl-SI" smtClean="0"/>
              <a:t>‹#›</a:t>
            </a:fld>
            <a:endParaRPr lang="sl-SI"/>
          </a:p>
        </p:txBody>
      </p:sp>
    </p:spTree>
    <p:extLst>
      <p:ext uri="{BB962C8B-B14F-4D97-AF65-F5344CB8AC3E}">
        <p14:creationId xmlns:p14="http://schemas.microsoft.com/office/powerpoint/2010/main" val="244850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409B1F36-4CEB-48F8-A6C2-10A18A4E35A6}" type="datetimeFigureOut">
              <a:rPr lang="sl-SI" smtClean="0"/>
              <a:t>29. 05. 2020</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8721ED6B-B5B2-4895-A6F9-73FEDAAAC024}" type="slidenum">
              <a:rPr lang="sl-SI" smtClean="0"/>
              <a:t>‹#›</a:t>
            </a:fld>
            <a:endParaRPr lang="sl-SI"/>
          </a:p>
        </p:txBody>
      </p:sp>
    </p:spTree>
    <p:extLst>
      <p:ext uri="{BB962C8B-B14F-4D97-AF65-F5344CB8AC3E}">
        <p14:creationId xmlns:p14="http://schemas.microsoft.com/office/powerpoint/2010/main" val="159492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409B1F36-4CEB-48F8-A6C2-10A18A4E35A6}" type="datetimeFigureOut">
              <a:rPr lang="sl-SI" smtClean="0"/>
              <a:t>29. 05. 2020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8721ED6B-B5B2-4895-A6F9-73FEDAAAC024}" type="slidenum">
              <a:rPr lang="sl-SI" smtClean="0"/>
              <a:t>‹#›</a:t>
            </a:fld>
            <a:endParaRPr lang="sl-SI"/>
          </a:p>
        </p:txBody>
      </p:sp>
    </p:spTree>
    <p:extLst>
      <p:ext uri="{BB962C8B-B14F-4D97-AF65-F5344CB8AC3E}">
        <p14:creationId xmlns:p14="http://schemas.microsoft.com/office/powerpoint/2010/main" val="313044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409B1F36-4CEB-48F8-A6C2-10A18A4E35A6}" type="datetimeFigureOut">
              <a:rPr lang="sl-SI" smtClean="0"/>
              <a:t>29. 05. 2020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721ED6B-B5B2-4895-A6F9-73FEDAAAC024}" type="slidenum">
              <a:rPr lang="sl-SI" smtClean="0"/>
              <a:t>‹#›</a:t>
            </a:fld>
            <a:endParaRPr lang="sl-SI"/>
          </a:p>
        </p:txBody>
      </p:sp>
    </p:spTree>
    <p:extLst>
      <p:ext uri="{BB962C8B-B14F-4D97-AF65-F5344CB8AC3E}">
        <p14:creationId xmlns:p14="http://schemas.microsoft.com/office/powerpoint/2010/main" val="4037437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409B1F36-4CEB-48F8-A6C2-10A18A4E35A6}" type="datetimeFigureOut">
              <a:rPr lang="sl-SI" smtClean="0"/>
              <a:t>29. 05. 2020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8721ED6B-B5B2-4895-A6F9-73FEDAAAC024}" type="slidenum">
              <a:rPr lang="sl-SI" smtClean="0"/>
              <a:t>‹#›</a:t>
            </a:fld>
            <a:endParaRPr lang="sl-SI"/>
          </a:p>
        </p:txBody>
      </p:sp>
    </p:spTree>
    <p:extLst>
      <p:ext uri="{BB962C8B-B14F-4D97-AF65-F5344CB8AC3E}">
        <p14:creationId xmlns:p14="http://schemas.microsoft.com/office/powerpoint/2010/main" val="4100572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B1F36-4CEB-48F8-A6C2-10A18A4E35A6}" type="datetimeFigureOut">
              <a:rPr lang="sl-SI" smtClean="0"/>
              <a:t>29. 05. 2020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1ED6B-B5B2-4895-A6F9-73FEDAAAC024}" type="slidenum">
              <a:rPr lang="sl-SI" smtClean="0"/>
              <a:t>‹#›</a:t>
            </a:fld>
            <a:endParaRPr lang="sl-SI"/>
          </a:p>
        </p:txBody>
      </p:sp>
    </p:spTree>
    <p:extLst>
      <p:ext uri="{BB962C8B-B14F-4D97-AF65-F5344CB8AC3E}">
        <p14:creationId xmlns:p14="http://schemas.microsoft.com/office/powerpoint/2010/main" val="188032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sl.wikipedia.org/wiki/Korenika" TargetMode="External"/><Relationship Id="rId7" Type="http://schemas.openxmlformats.org/officeDocument/2006/relationships/image" Target="../media/image11.png"/><Relationship Id="rId2" Type="http://schemas.openxmlformats.org/officeDocument/2006/relationships/hyperlink" Target="https://sl.wikipedia.org/wiki/Trajnica" TargetMode="External"/><Relationship Id="rId1" Type="http://schemas.openxmlformats.org/officeDocument/2006/relationships/slideLayout" Target="../slideLayouts/slideLayout2.xml"/><Relationship Id="rId6" Type="http://schemas.openxmlformats.org/officeDocument/2006/relationships/hyperlink" Target="https://sl.wikipedia.org/wiki/List_(rastlina)" TargetMode="External"/><Relationship Id="rId5" Type="http://schemas.openxmlformats.org/officeDocument/2006/relationships/hyperlink" Target="https://sl.wikipedia.org/wiki/Ven%C4%8Dni_list" TargetMode="External"/><Relationship Id="rId4" Type="http://schemas.openxmlformats.org/officeDocument/2006/relationships/hyperlink" Target="https://sl.wikipedia.org/wiki/Cv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radoved.si/opis/40" TargetMode="External"/><Relationship Id="rId2" Type="http://schemas.openxmlformats.org/officeDocument/2006/relationships/hyperlink" Target="https://eucbeniki.sio.si/nar6/1552/index3.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kamniski-vrh.net/druzine.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a:bodyPr>
          <a:lstStyle/>
          <a:p>
            <a:r>
              <a:rPr lang="sl-SI" sz="2800" dirty="0" smtClean="0"/>
              <a:t>RAZVRŠČANJE RASTLIN V SKUPINE</a:t>
            </a:r>
            <a:endParaRPr lang="sl-SI" sz="2800" dirty="0"/>
          </a:p>
        </p:txBody>
      </p:sp>
      <p:sp>
        <p:nvSpPr>
          <p:cNvPr id="3" name="Podnaslov 2"/>
          <p:cNvSpPr>
            <a:spLocks noGrp="1"/>
          </p:cNvSpPr>
          <p:nvPr>
            <p:ph type="subTitle" idx="1"/>
          </p:nvPr>
        </p:nvSpPr>
        <p:spPr/>
        <p:txBody>
          <a:bodyPr/>
          <a:lstStyle/>
          <a:p>
            <a:endParaRPr lang="sl-SI"/>
          </a:p>
        </p:txBody>
      </p:sp>
    </p:spTree>
    <p:extLst>
      <p:ext uri="{BB962C8B-B14F-4D97-AF65-F5344CB8AC3E}">
        <p14:creationId xmlns:p14="http://schemas.microsoft.com/office/powerpoint/2010/main" val="2233497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5. Opis rastline</a:t>
            </a:r>
            <a:endParaRPr lang="sl-SI" dirty="0"/>
          </a:p>
        </p:txBody>
      </p:sp>
      <p:sp>
        <p:nvSpPr>
          <p:cNvPr id="4" name="Ograda vsebine 3"/>
          <p:cNvSpPr>
            <a:spLocks noGrp="1"/>
          </p:cNvSpPr>
          <p:nvPr>
            <p:ph idx="1"/>
          </p:nvPr>
        </p:nvSpPr>
        <p:spPr>
          <a:xfrm>
            <a:off x="457200" y="1268760"/>
            <a:ext cx="8229600" cy="4857403"/>
          </a:xfrm>
        </p:spPr>
        <p:txBody>
          <a:bodyPr>
            <a:normAutofit/>
          </a:bodyPr>
          <a:lstStyle/>
          <a:p>
            <a:r>
              <a:rPr lang="sl-SI" sz="2800" dirty="0"/>
              <a:t>J</a:t>
            </a:r>
            <a:r>
              <a:rPr lang="sl-SI" sz="2800" dirty="0" smtClean="0"/>
              <a:t>e ena najbližjih sorodnic žajblja (</a:t>
            </a:r>
            <a:r>
              <a:rPr lang="sl-SI" sz="2800" dirty="0" err="1" smtClean="0"/>
              <a:t>Salvia</a:t>
            </a:r>
            <a:r>
              <a:rPr lang="sl-SI" sz="2800" dirty="0" smtClean="0"/>
              <a:t> </a:t>
            </a:r>
            <a:r>
              <a:rPr lang="sl-SI" sz="2800" dirty="0" err="1" smtClean="0"/>
              <a:t>officinalis</a:t>
            </a:r>
            <a:r>
              <a:rPr lang="sl-SI" sz="2800" dirty="0" smtClean="0"/>
              <a:t>), cveti od maja do septembra na travnikih in pašnikih skoraj povsod po Sloveniji. Cvetovi imajo zgornjo in spodnjo ustno. Zgornja ustna je velika, ukrivljena. Ima socvetje. Spodnji zeleni listi rastejo iz pritlične rozete.</a:t>
            </a:r>
            <a:endParaRPr lang="sl-SI" sz="28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789040"/>
            <a:ext cx="2378075"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600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800" dirty="0" smtClean="0"/>
              <a:t>6. Opis rastline</a:t>
            </a:r>
            <a:endParaRPr lang="sl-SI" sz="2800" dirty="0"/>
          </a:p>
        </p:txBody>
      </p:sp>
      <p:sp>
        <p:nvSpPr>
          <p:cNvPr id="4" name="Ograda vsebine 3"/>
          <p:cNvSpPr>
            <a:spLocks noGrp="1"/>
          </p:cNvSpPr>
          <p:nvPr>
            <p:ph idx="1"/>
          </p:nvPr>
        </p:nvSpPr>
        <p:spPr>
          <a:xfrm>
            <a:off x="467544" y="1268760"/>
            <a:ext cx="8229600" cy="4525963"/>
          </a:xfrm>
        </p:spPr>
        <p:txBody>
          <a:bodyPr>
            <a:normAutofit/>
          </a:bodyPr>
          <a:lstStyle/>
          <a:p>
            <a:pPr marL="0" indent="0">
              <a:buNone/>
            </a:pPr>
            <a:r>
              <a:rPr lang="sl-SI" sz="2400" dirty="0"/>
              <a:t>J</a:t>
            </a:r>
            <a:r>
              <a:rPr lang="sl-SI" sz="2400" dirty="0" smtClean="0"/>
              <a:t>e </a:t>
            </a:r>
            <a:r>
              <a:rPr lang="sl-SI" sz="2400" dirty="0" smtClean="0">
                <a:hlinkClick r:id="rId2" tooltip="Trajnica"/>
              </a:rPr>
              <a:t>trajnica</a:t>
            </a:r>
            <a:r>
              <a:rPr lang="sl-SI" sz="2400" dirty="0" smtClean="0"/>
              <a:t> s </a:t>
            </a:r>
            <a:r>
              <a:rPr lang="sl-SI" sz="2400" dirty="0" smtClean="0">
                <a:hlinkClick r:id="rId3" tooltip="Korenika"/>
              </a:rPr>
              <a:t>koreniko</a:t>
            </a:r>
            <a:r>
              <a:rPr lang="sl-SI" sz="2400" dirty="0" smtClean="0"/>
              <a:t>, ki zraste od 20 do 40 cm v višino. Ima sedeče </a:t>
            </a:r>
            <a:r>
              <a:rPr lang="sl-SI" sz="2400" dirty="0" smtClean="0">
                <a:hlinkClick r:id="rId4" tooltip="Cvet"/>
              </a:rPr>
              <a:t>cvetove</a:t>
            </a:r>
            <a:r>
              <a:rPr lang="sl-SI" sz="2400" dirty="0" smtClean="0"/>
              <a:t>, ki so dolgi 12 do 15 mm. </a:t>
            </a:r>
            <a:r>
              <a:rPr lang="sl-SI" sz="2400" dirty="0" smtClean="0">
                <a:hlinkClick r:id="rId5" tooltip="Venčni list"/>
              </a:rPr>
              <a:t>Venčni listi</a:t>
            </a:r>
            <a:r>
              <a:rPr lang="sl-SI" sz="2400" dirty="0" smtClean="0"/>
              <a:t> so vijolično-rdeče barve. Čašna cev in zobci so poraščeni z drobnimi dlačicami, združeni pa so v gosta kroglasta socvetja. </a:t>
            </a:r>
            <a:r>
              <a:rPr lang="sl-SI" sz="2400" dirty="0" smtClean="0">
                <a:hlinkClick r:id="rId6" tooltip="List (rastlina)"/>
              </a:rPr>
              <a:t>Listi</a:t>
            </a:r>
            <a:r>
              <a:rPr lang="sl-SI" sz="2400" dirty="0" smtClean="0"/>
              <a:t> so narobe jajčasti ali srčasti, rastejo pa iz enega središča po trije naenkrat. </a:t>
            </a:r>
            <a:endParaRPr lang="sl-SI" sz="2400" dirty="0"/>
          </a:p>
        </p:txBody>
      </p:sp>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3728" y="3356992"/>
            <a:ext cx="2063130" cy="275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4008" y="3657129"/>
            <a:ext cx="2908278" cy="215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736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800" dirty="0" smtClean="0"/>
              <a:t>Določi rastline s pomočjo </a:t>
            </a:r>
            <a:r>
              <a:rPr lang="sl-SI" sz="2800" dirty="0" err="1" smtClean="0"/>
              <a:t>dihotomnega</a:t>
            </a:r>
            <a:r>
              <a:rPr lang="sl-SI" sz="2800" dirty="0" smtClean="0"/>
              <a:t> ključa (spoznal si ga </a:t>
            </a:r>
            <a:r>
              <a:rPr lang="sl-SI" sz="2800" dirty="0" err="1" smtClean="0"/>
              <a:t>prejšno</a:t>
            </a:r>
            <a:r>
              <a:rPr lang="sl-SI" sz="2800" dirty="0" smtClean="0"/>
              <a:t> uro)</a:t>
            </a:r>
            <a:endParaRPr lang="sl-SI" sz="2800" dirty="0"/>
          </a:p>
        </p:txBody>
      </p:sp>
      <p:sp>
        <p:nvSpPr>
          <p:cNvPr id="4" name="Ograda vsebine 3"/>
          <p:cNvSpPr>
            <a:spLocks noGrp="1"/>
          </p:cNvSpPr>
          <p:nvPr>
            <p:ph idx="1"/>
          </p:nvPr>
        </p:nvSpPr>
        <p:spPr>
          <a:xfrm>
            <a:off x="467544" y="1628800"/>
            <a:ext cx="8229600" cy="4525963"/>
          </a:xfrm>
        </p:spPr>
        <p:txBody>
          <a:bodyPr>
            <a:normAutofit/>
          </a:bodyPr>
          <a:lstStyle/>
          <a:p>
            <a:pPr marL="0" indent="0">
              <a:buNone/>
            </a:pPr>
            <a:r>
              <a:rPr lang="sl-SI" sz="1800" dirty="0" smtClean="0"/>
              <a:t>1 a Rastlina ima vijolične cvetove.  glej št. 2  </a:t>
            </a:r>
          </a:p>
          <a:p>
            <a:pPr marL="0" indent="0">
              <a:buNone/>
            </a:pPr>
            <a:r>
              <a:rPr lang="sl-SI" sz="1800" dirty="0" smtClean="0"/>
              <a:t>1 b Rastlina nima vijoličnih cvetov. glej št. 3</a:t>
            </a:r>
          </a:p>
          <a:p>
            <a:pPr marL="0" indent="0">
              <a:buNone/>
            </a:pPr>
            <a:r>
              <a:rPr lang="sl-SI" sz="1800" dirty="0" smtClean="0"/>
              <a:t>2 a Rastlina ima zgornjo in spodnjo ustno. travniška kadulja, družina ustnatice.</a:t>
            </a:r>
          </a:p>
          <a:p>
            <a:pPr marL="0" indent="0">
              <a:buNone/>
            </a:pPr>
            <a:r>
              <a:rPr lang="sl-SI" sz="1800" dirty="0" smtClean="0"/>
              <a:t>2 b Cvet nima obliko ustne. glej št. 4</a:t>
            </a:r>
          </a:p>
          <a:p>
            <a:pPr marL="0" indent="0">
              <a:buNone/>
            </a:pPr>
            <a:r>
              <a:rPr lang="sl-SI" sz="1800" dirty="0" smtClean="0"/>
              <a:t>3 a Rastlina nima dveh vrste cvetov.</a:t>
            </a:r>
          </a:p>
          <a:p>
            <a:pPr marL="0" indent="0">
              <a:buNone/>
            </a:pPr>
            <a:r>
              <a:rPr lang="sl-SI" sz="1800" dirty="0" smtClean="0"/>
              <a:t>3 b Rastlina ima dve vrsti cvetov, jezičaste in cevaste. navadna ivanjščica, družina nebinovke.</a:t>
            </a:r>
          </a:p>
          <a:p>
            <a:pPr marL="0" indent="0">
              <a:buNone/>
            </a:pPr>
            <a:r>
              <a:rPr lang="sl-SI" sz="1800" dirty="0" smtClean="0"/>
              <a:t>4 a Cvetovi so bleščeče rumene barve. ripeča zlatica, družina zlatičevke.</a:t>
            </a:r>
          </a:p>
          <a:p>
            <a:pPr marL="0" indent="0">
              <a:buNone/>
            </a:pPr>
            <a:r>
              <a:rPr lang="sl-SI" sz="1800" dirty="0" smtClean="0"/>
              <a:t>4 b Rastlina ima zelene liste jajčaste oblike. črna detelja, družina metuljnice.</a:t>
            </a:r>
          </a:p>
          <a:p>
            <a:pPr marL="0" indent="0">
              <a:buNone/>
            </a:pPr>
            <a:endParaRPr lang="sl-SI" sz="1800"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72323" y="1134036"/>
            <a:ext cx="1045056" cy="104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oljeZBesedilom 4"/>
          <p:cNvSpPr txBox="1"/>
          <p:nvPr/>
        </p:nvSpPr>
        <p:spPr>
          <a:xfrm>
            <a:off x="8056073" y="764704"/>
            <a:ext cx="325128" cy="369332"/>
          </a:xfrm>
          <a:prstGeom prst="rect">
            <a:avLst/>
          </a:prstGeom>
          <a:noFill/>
        </p:spPr>
        <p:txBody>
          <a:bodyPr wrap="square" rtlCol="0">
            <a:spAutoFit/>
          </a:bodyPr>
          <a:lstStyle/>
          <a:p>
            <a:r>
              <a:rPr lang="sl-SI" dirty="0" smtClean="0"/>
              <a:t>1</a:t>
            </a:r>
            <a:endParaRPr lang="sl-SI" dirty="0"/>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9259" y="2492896"/>
            <a:ext cx="1281700" cy="961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oljeZBesedilom 5"/>
          <p:cNvSpPr txBox="1"/>
          <p:nvPr/>
        </p:nvSpPr>
        <p:spPr>
          <a:xfrm>
            <a:off x="8218637" y="2186280"/>
            <a:ext cx="322944" cy="369332"/>
          </a:xfrm>
          <a:prstGeom prst="rect">
            <a:avLst/>
          </a:prstGeom>
          <a:noFill/>
        </p:spPr>
        <p:txBody>
          <a:bodyPr wrap="square" rtlCol="0">
            <a:spAutoFit/>
          </a:bodyPr>
          <a:lstStyle/>
          <a:p>
            <a:r>
              <a:rPr lang="sl-SI" dirty="0" smtClean="0"/>
              <a:t>2</a:t>
            </a:r>
            <a:endParaRPr lang="sl-SI" dirty="0"/>
          </a:p>
        </p:txBody>
      </p:sp>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6277" y="3824123"/>
            <a:ext cx="891102" cy="1189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oljeZBesedilom 6"/>
          <p:cNvSpPr txBox="1"/>
          <p:nvPr/>
        </p:nvSpPr>
        <p:spPr>
          <a:xfrm>
            <a:off x="8218637" y="3454791"/>
            <a:ext cx="399158" cy="369332"/>
          </a:xfrm>
          <a:prstGeom prst="rect">
            <a:avLst/>
          </a:prstGeom>
          <a:noFill/>
        </p:spPr>
        <p:txBody>
          <a:bodyPr wrap="square" rtlCol="0">
            <a:spAutoFit/>
          </a:bodyPr>
          <a:lstStyle/>
          <a:p>
            <a:r>
              <a:rPr lang="sl-SI" dirty="0" smtClean="0"/>
              <a:t>3</a:t>
            </a:r>
            <a:endParaRPr lang="sl-SI" dirty="0"/>
          </a:p>
        </p:txBody>
      </p:sp>
      <p:pic>
        <p:nvPicPr>
          <p:cNvPr id="615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2131" y="5417342"/>
            <a:ext cx="932169" cy="1405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oljeZBesedilom 7"/>
          <p:cNvSpPr txBox="1"/>
          <p:nvPr/>
        </p:nvSpPr>
        <p:spPr>
          <a:xfrm>
            <a:off x="8200129" y="5081473"/>
            <a:ext cx="362143" cy="369332"/>
          </a:xfrm>
          <a:prstGeom prst="rect">
            <a:avLst/>
          </a:prstGeom>
          <a:noFill/>
        </p:spPr>
        <p:txBody>
          <a:bodyPr wrap="square" rtlCol="0">
            <a:spAutoFit/>
          </a:bodyPr>
          <a:lstStyle/>
          <a:p>
            <a:r>
              <a:rPr lang="sl-SI" dirty="0" smtClean="0"/>
              <a:t>4</a:t>
            </a:r>
            <a:endParaRPr lang="sl-SI" dirty="0"/>
          </a:p>
        </p:txBody>
      </p:sp>
    </p:spTree>
    <p:extLst>
      <p:ext uri="{BB962C8B-B14F-4D97-AF65-F5344CB8AC3E}">
        <p14:creationId xmlns:p14="http://schemas.microsoft.com/office/powerpoint/2010/main" val="4145065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normAutofit lnSpcReduction="10000"/>
          </a:bodyPr>
          <a:lstStyle/>
          <a:p>
            <a:r>
              <a:rPr lang="sl-SI" sz="2800" dirty="0" smtClean="0"/>
              <a:t>Pri določanju rastlin je pomembna oblika listov. Predstavljam dve obliki sestavljene list ploskve.</a:t>
            </a:r>
          </a:p>
          <a:p>
            <a:r>
              <a:rPr lang="sl-SI" sz="2800" dirty="0" smtClean="0"/>
              <a:t>Pernato sestavljena               dlanasto sestavljena</a:t>
            </a:r>
          </a:p>
          <a:p>
            <a:endParaRPr lang="sl-SI" sz="2800" dirty="0"/>
          </a:p>
          <a:p>
            <a:endParaRPr lang="sl-SI" sz="2800" dirty="0" smtClean="0"/>
          </a:p>
          <a:p>
            <a:endParaRPr lang="sl-SI" sz="2800" dirty="0"/>
          </a:p>
          <a:p>
            <a:endParaRPr lang="sl-SI" sz="2800" dirty="0" smtClean="0"/>
          </a:p>
          <a:p>
            <a:endParaRPr lang="sl-SI" sz="2400" dirty="0" smtClean="0"/>
          </a:p>
          <a:p>
            <a:r>
              <a:rPr lang="sl-SI" sz="2400" dirty="0" smtClean="0"/>
              <a:t>Pernato deljena listna ploskev se na vrhu konča z enim lističem, zato je to lihopernato sestavljena </a:t>
            </a:r>
            <a:r>
              <a:rPr lang="sl-SI" sz="2400" smtClean="0"/>
              <a:t>listna ploskev.</a:t>
            </a:r>
            <a:endParaRPr lang="sl-SI"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996952"/>
            <a:ext cx="2069976" cy="214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Raven puščični povezovalnik 4"/>
          <p:cNvCxnSpPr/>
          <p:nvPr/>
        </p:nvCxnSpPr>
        <p:spPr>
          <a:xfrm>
            <a:off x="1835696" y="3068960"/>
            <a:ext cx="79208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Raven puščični povezovalnik 6"/>
          <p:cNvCxnSpPr/>
          <p:nvPr/>
        </p:nvCxnSpPr>
        <p:spPr>
          <a:xfrm flipH="1">
            <a:off x="5129808" y="2996952"/>
            <a:ext cx="59432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239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ZAPIS V ZVEZKE</a:t>
            </a:r>
            <a:endParaRPr lang="sl-SI" dirty="0"/>
          </a:p>
        </p:txBody>
      </p:sp>
      <p:sp>
        <p:nvSpPr>
          <p:cNvPr id="3" name="Označba mesta vsebine 2"/>
          <p:cNvSpPr>
            <a:spLocks noGrp="1"/>
          </p:cNvSpPr>
          <p:nvPr>
            <p:ph idx="1"/>
          </p:nvPr>
        </p:nvSpPr>
        <p:spPr/>
        <p:txBody>
          <a:bodyPr>
            <a:normAutofit/>
          </a:bodyPr>
          <a:lstStyle/>
          <a:p>
            <a:r>
              <a:rPr lang="sl-SI" sz="1000" dirty="0" smtClean="0"/>
              <a:t>SISTEMATIKA</a:t>
            </a:r>
          </a:p>
          <a:p>
            <a:r>
              <a:rPr lang="sl-SI" sz="1000" dirty="0" smtClean="0"/>
              <a:t>1. ORGANIZME RAZVRŠČAMO V SISTEMATSKE KATEGORIJE: </a:t>
            </a:r>
            <a:r>
              <a:rPr lang="sl-SI" sz="1000" b="1" dirty="0"/>
              <a:t>vrsta, rod, družina, red, razred, deblo, kraljestvo, domena</a:t>
            </a:r>
          </a:p>
          <a:p>
            <a:r>
              <a:rPr lang="sl-SI" sz="1000" dirty="0" smtClean="0"/>
              <a:t>2.</a:t>
            </a:r>
            <a:r>
              <a:rPr lang="sl-SI" sz="1000" dirty="0"/>
              <a:t> Osnovna kategorija je VRSTA. Tisti organizmi, ki so si zelo podobni in se lahko med sabo razmnožujejo in imajo plodne potomce, spadajo v isto </a:t>
            </a:r>
            <a:r>
              <a:rPr lang="sl-SI" sz="1000" dirty="0" smtClean="0"/>
              <a:t>vrsto.</a:t>
            </a:r>
          </a:p>
          <a:p>
            <a:r>
              <a:rPr lang="sl-SI" sz="1000" dirty="0" smtClean="0"/>
              <a:t>3.Organizme razvrščamo s pomočjo določevalnih ključev. </a:t>
            </a:r>
          </a:p>
          <a:p>
            <a:r>
              <a:rPr lang="sl-SI" sz="1000" dirty="0" smtClean="0"/>
              <a:t>PRIMER: </a:t>
            </a:r>
            <a:endParaRPr lang="sl-SI" sz="1000" dirty="0"/>
          </a:p>
        </p:txBody>
      </p:sp>
      <p:pic>
        <p:nvPicPr>
          <p:cNvPr id="4" name="Slika 3"/>
          <p:cNvPicPr>
            <a:picLocks noChangeAspect="1"/>
          </p:cNvPicPr>
          <p:nvPr/>
        </p:nvPicPr>
        <p:blipFill>
          <a:blip r:embed="rId2"/>
          <a:stretch>
            <a:fillRect/>
          </a:stretch>
        </p:blipFill>
        <p:spPr>
          <a:xfrm>
            <a:off x="1619672" y="2636912"/>
            <a:ext cx="4574581" cy="2979343"/>
          </a:xfrm>
          <a:prstGeom prst="rect">
            <a:avLst/>
          </a:prstGeom>
        </p:spPr>
      </p:pic>
    </p:spTree>
    <p:extLst>
      <p:ext uri="{BB962C8B-B14F-4D97-AF65-F5344CB8AC3E}">
        <p14:creationId xmlns:p14="http://schemas.microsoft.com/office/powerpoint/2010/main" val="3090747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800" dirty="0" smtClean="0"/>
              <a:t>1. Taksonomske kategorije (skupine)</a:t>
            </a:r>
            <a:endParaRPr lang="sl-SI" sz="2800" dirty="0"/>
          </a:p>
        </p:txBody>
      </p:sp>
      <p:sp>
        <p:nvSpPr>
          <p:cNvPr id="3" name="Ograda vsebine 2"/>
          <p:cNvSpPr>
            <a:spLocks noGrp="1"/>
          </p:cNvSpPr>
          <p:nvPr>
            <p:ph idx="1"/>
          </p:nvPr>
        </p:nvSpPr>
        <p:spPr/>
        <p:txBody>
          <a:bodyPr>
            <a:normAutofit/>
          </a:bodyPr>
          <a:lstStyle/>
          <a:p>
            <a:pPr marL="0" indent="0">
              <a:buNone/>
            </a:pPr>
            <a:r>
              <a:rPr lang="sl-SI" sz="2800" dirty="0" smtClean="0"/>
              <a:t>Biologi razvrščajo rastline v skupine na osnovi sorodnosti.</a:t>
            </a:r>
          </a:p>
          <a:p>
            <a:pPr marL="0" indent="0">
              <a:buNone/>
            </a:pPr>
            <a:r>
              <a:rPr lang="sl-SI" sz="2800" dirty="0" smtClean="0"/>
              <a:t>Sistematske kategorije so: </a:t>
            </a:r>
            <a:r>
              <a:rPr lang="sl-SI" sz="2800" b="1" dirty="0" smtClean="0"/>
              <a:t>vrsta, rod, družina, red, razred, deblo, kraljestvo, domena</a:t>
            </a:r>
          </a:p>
          <a:p>
            <a:pPr marL="0" indent="0">
              <a:buNone/>
            </a:pPr>
            <a:r>
              <a:rPr lang="sl-SI" sz="2800" dirty="0" smtClean="0"/>
              <a:t>Osnovna kategorija je VRSTA. Tisti organizmi, ki so si zelo podobni in se lahko med sabo razmnožujejo in imajo plodne potomce, spadajo v isto vrsto.Npr. vsi ljudje spadamo v isto vrsto.</a:t>
            </a:r>
          </a:p>
          <a:p>
            <a:pPr marL="0" indent="0">
              <a:buNone/>
            </a:pPr>
            <a:endParaRPr lang="sl-SI" sz="2800" dirty="0"/>
          </a:p>
        </p:txBody>
      </p:sp>
    </p:spTree>
    <p:extLst>
      <p:ext uri="{BB962C8B-B14F-4D97-AF65-F5344CB8AC3E}">
        <p14:creationId xmlns:p14="http://schemas.microsoft.com/office/powerpoint/2010/main" val="1381582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Določevalni ključi</a:t>
            </a:r>
            <a:endParaRPr lang="sl-SI" dirty="0"/>
          </a:p>
        </p:txBody>
      </p:sp>
      <p:sp>
        <p:nvSpPr>
          <p:cNvPr id="3" name="Označba mesta vsebine 2"/>
          <p:cNvSpPr>
            <a:spLocks noGrp="1"/>
          </p:cNvSpPr>
          <p:nvPr>
            <p:ph idx="1"/>
          </p:nvPr>
        </p:nvSpPr>
        <p:spPr/>
        <p:txBody>
          <a:bodyPr/>
          <a:lstStyle/>
          <a:p>
            <a:r>
              <a:rPr lang="sl-SI" dirty="0"/>
              <a:t>Preberi </a:t>
            </a:r>
            <a:r>
              <a:rPr lang="sl-SI" sz="2800" dirty="0" smtClean="0">
                <a:hlinkClick r:id="rId2"/>
              </a:rPr>
              <a:t>https</a:t>
            </a:r>
            <a:r>
              <a:rPr lang="sl-SI" sz="2800" dirty="0">
                <a:hlinkClick r:id="rId2"/>
              </a:rPr>
              <a:t>://</a:t>
            </a:r>
            <a:r>
              <a:rPr lang="sl-SI" sz="2800" dirty="0" smtClean="0">
                <a:hlinkClick r:id="rId2"/>
              </a:rPr>
              <a:t>eucbeniki.sio.si/nar6/1552/index3.html</a:t>
            </a:r>
            <a:endParaRPr lang="sl-SI" sz="2800" dirty="0" smtClean="0"/>
          </a:p>
          <a:p>
            <a:endParaRPr lang="sl-SI" sz="2800" dirty="0"/>
          </a:p>
          <a:p>
            <a:r>
              <a:rPr lang="sl-SI" sz="2800" dirty="0" smtClean="0"/>
              <a:t>Če koga zanima več o višjih rastlinah:</a:t>
            </a:r>
          </a:p>
          <a:p>
            <a:r>
              <a:rPr lang="sl-SI" sz="2800" dirty="0">
                <a:hlinkClick r:id="rId3"/>
              </a:rPr>
              <a:t>http://</a:t>
            </a:r>
            <a:r>
              <a:rPr lang="sl-SI" sz="2800" dirty="0" smtClean="0">
                <a:hlinkClick r:id="rId3"/>
              </a:rPr>
              <a:t>www.radoved.si/opis/40</a:t>
            </a:r>
            <a:endParaRPr lang="sl-SI" sz="2800" dirty="0" smtClean="0"/>
          </a:p>
          <a:p>
            <a:endParaRPr lang="sl-SI" sz="2800" dirty="0" smtClean="0"/>
          </a:p>
          <a:p>
            <a:endParaRPr lang="sl-SI" dirty="0"/>
          </a:p>
        </p:txBody>
      </p:sp>
    </p:spTree>
    <p:extLst>
      <p:ext uri="{BB962C8B-B14F-4D97-AF65-F5344CB8AC3E}">
        <p14:creationId xmlns:p14="http://schemas.microsoft.com/office/powerpoint/2010/main" val="3445392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primer</a:t>
            </a:r>
            <a:endParaRPr lang="sl-SI" dirty="0"/>
          </a:p>
        </p:txBody>
      </p:sp>
      <p:pic>
        <p:nvPicPr>
          <p:cNvPr id="4" name="Označba mesta vsebine 3"/>
          <p:cNvPicPr>
            <a:picLocks noGrp="1" noChangeAspect="1"/>
          </p:cNvPicPr>
          <p:nvPr>
            <p:ph idx="1"/>
          </p:nvPr>
        </p:nvPicPr>
        <p:blipFill>
          <a:blip r:embed="rId2"/>
          <a:stretch>
            <a:fillRect/>
          </a:stretch>
        </p:blipFill>
        <p:spPr>
          <a:xfrm>
            <a:off x="1158765" y="1700808"/>
            <a:ext cx="6049983" cy="3832822"/>
          </a:xfrm>
          <a:prstGeom prst="rect">
            <a:avLst/>
          </a:prstGeom>
        </p:spPr>
      </p:pic>
      <p:sp>
        <p:nvSpPr>
          <p:cNvPr id="3" name="Pravokotnik 2"/>
          <p:cNvSpPr/>
          <p:nvPr/>
        </p:nvSpPr>
        <p:spPr>
          <a:xfrm>
            <a:off x="2286000" y="2690336"/>
            <a:ext cx="4572000" cy="1477328"/>
          </a:xfrm>
          <a:prstGeom prst="rect">
            <a:avLst/>
          </a:prstGeom>
        </p:spPr>
        <p:txBody>
          <a:bodyPr>
            <a:spAutoFit/>
          </a:bodyPr>
          <a:lstStyle/>
          <a:p>
            <a:r>
              <a:rPr lang="sl-SI" dirty="0"/>
              <a:t>Osnovna kategorija je VRSTA. Tisti organizmi, ki so si zelo podobni in se lahko med sabo razmnožujejo in imajo plodne potomce, spadajo v isto </a:t>
            </a:r>
            <a:r>
              <a:rPr lang="sl-SI" dirty="0" err="1"/>
              <a:t>vrsto.Npr</a:t>
            </a:r>
            <a:r>
              <a:rPr lang="sl-SI" dirty="0"/>
              <a:t>. vsi ljudje spadamo v isto vrsto.</a:t>
            </a:r>
          </a:p>
        </p:txBody>
      </p:sp>
    </p:spTree>
    <p:extLst>
      <p:ext uri="{BB962C8B-B14F-4D97-AF65-F5344CB8AC3E}">
        <p14:creationId xmlns:p14="http://schemas.microsoft.com/office/powerpoint/2010/main" val="940290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primer</a:t>
            </a:r>
            <a:endParaRPr lang="sl-SI" dirty="0"/>
          </a:p>
        </p:txBody>
      </p:sp>
      <p:pic>
        <p:nvPicPr>
          <p:cNvPr id="4" name="Označba mesta vsebine 3"/>
          <p:cNvPicPr>
            <a:picLocks noGrp="1" noChangeAspect="1"/>
          </p:cNvPicPr>
          <p:nvPr>
            <p:ph idx="1"/>
          </p:nvPr>
        </p:nvPicPr>
        <p:blipFill>
          <a:blip r:embed="rId2"/>
          <a:stretch>
            <a:fillRect/>
          </a:stretch>
        </p:blipFill>
        <p:spPr>
          <a:xfrm>
            <a:off x="971600" y="1519009"/>
            <a:ext cx="7128792" cy="4641464"/>
          </a:xfrm>
          <a:prstGeom prst="rect">
            <a:avLst/>
          </a:prstGeom>
        </p:spPr>
      </p:pic>
    </p:spTree>
    <p:extLst>
      <p:ext uri="{BB962C8B-B14F-4D97-AF65-F5344CB8AC3E}">
        <p14:creationId xmlns:p14="http://schemas.microsoft.com/office/powerpoint/2010/main" val="1358734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normAutofit/>
          </a:bodyPr>
          <a:lstStyle/>
          <a:p>
            <a:r>
              <a:rPr lang="sl-SI" sz="2800" dirty="0" smtClean="0"/>
              <a:t>Danes boš s pomočjo </a:t>
            </a:r>
            <a:r>
              <a:rPr lang="sl-SI" sz="2800" dirty="0" err="1" smtClean="0"/>
              <a:t>dihotomnega</a:t>
            </a:r>
            <a:r>
              <a:rPr lang="sl-SI" sz="2800" dirty="0" smtClean="0"/>
              <a:t>/ </a:t>
            </a:r>
            <a:r>
              <a:rPr lang="sl-SI" sz="2800" dirty="0" err="1" smtClean="0"/>
              <a:t>dvovejnatega</a:t>
            </a:r>
            <a:r>
              <a:rPr lang="sl-SI" sz="2800" dirty="0" smtClean="0"/>
              <a:t> ključa poiskal imena 4 rastlin in jih uvrstil v pravo družino.</a:t>
            </a:r>
          </a:p>
          <a:p>
            <a:endParaRPr lang="sl-SI" sz="2800" dirty="0"/>
          </a:p>
          <a:p>
            <a:r>
              <a:rPr lang="sl-SI" sz="2800" dirty="0"/>
              <a:t>Slikovna pomoč</a:t>
            </a:r>
            <a:r>
              <a:rPr lang="sl-SI" sz="2800" dirty="0" smtClean="0"/>
              <a:t>:</a:t>
            </a:r>
          </a:p>
          <a:p>
            <a:r>
              <a:rPr lang="sl-SI" sz="2800" dirty="0" smtClean="0">
                <a:hlinkClick r:id="rId2"/>
              </a:rPr>
              <a:t>http</a:t>
            </a:r>
            <a:r>
              <a:rPr lang="sl-SI" sz="2800" dirty="0">
                <a:hlinkClick r:id="rId2"/>
              </a:rPr>
              <a:t>://</a:t>
            </a:r>
            <a:r>
              <a:rPr lang="sl-SI" sz="2800" dirty="0" smtClean="0">
                <a:hlinkClick r:id="rId2"/>
              </a:rPr>
              <a:t>kamniski-vrh.net/druzine.html</a:t>
            </a:r>
            <a:endParaRPr lang="sl-SI" sz="2800" dirty="0" smtClean="0"/>
          </a:p>
          <a:p>
            <a:pPr marL="0" indent="0">
              <a:buNone/>
            </a:pPr>
            <a:endParaRPr lang="sl-SI" sz="2800" dirty="0"/>
          </a:p>
        </p:txBody>
      </p:sp>
    </p:spTree>
    <p:extLst>
      <p:ext uri="{BB962C8B-B14F-4D97-AF65-F5344CB8AC3E}">
        <p14:creationId xmlns:p14="http://schemas.microsoft.com/office/powerpoint/2010/main" val="158392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 </a:t>
            </a:r>
            <a:endParaRPr lang="sl-SI" dirty="0"/>
          </a:p>
        </p:txBody>
      </p:sp>
      <p:sp>
        <p:nvSpPr>
          <p:cNvPr id="3" name="Ograda vsebine 2"/>
          <p:cNvSpPr>
            <a:spLocks noGrp="1"/>
          </p:cNvSpPr>
          <p:nvPr>
            <p:ph idx="1"/>
          </p:nvPr>
        </p:nvSpPr>
        <p:spPr>
          <a:xfrm>
            <a:off x="457200" y="548680"/>
            <a:ext cx="8229600" cy="5577483"/>
          </a:xfrm>
        </p:spPr>
        <p:txBody>
          <a:bodyPr/>
          <a:lstStyle/>
          <a:p>
            <a:r>
              <a:rPr lang="sl-SI" sz="2800" dirty="0" smtClean="0"/>
              <a:t>2. V naravi naberi štiri rastline, kot kaže slika spodaj. Če nimaš možnosti nabrati rastlin, si pomagaj s temi slikami.</a:t>
            </a:r>
          </a:p>
          <a:p>
            <a:endParaRPr lang="sl-SI"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132856"/>
            <a:ext cx="2376264"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132856"/>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761755"/>
            <a:ext cx="2484142" cy="177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800" y="2132856"/>
            <a:ext cx="174307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4367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800" dirty="0" smtClean="0"/>
              <a:t>3. Opis prve rastline</a:t>
            </a:r>
            <a:endParaRPr lang="sl-SI" sz="2800" dirty="0"/>
          </a:p>
        </p:txBody>
      </p:sp>
      <p:sp>
        <p:nvSpPr>
          <p:cNvPr id="4" name="Ograda vsebine 3"/>
          <p:cNvSpPr>
            <a:spLocks noGrp="1"/>
          </p:cNvSpPr>
          <p:nvPr>
            <p:ph idx="1"/>
          </p:nvPr>
        </p:nvSpPr>
        <p:spPr/>
        <p:txBody>
          <a:bodyPr/>
          <a:lstStyle/>
          <a:p>
            <a:r>
              <a:rPr lang="sl-SI" sz="2800" dirty="0" smtClean="0"/>
              <a:t>Rastlina ima bele jezičaste cvetove in rumene cevaste cvetove</a:t>
            </a:r>
            <a:r>
              <a:rPr lang="sl-SI" dirty="0" smtClean="0"/>
              <a:t>. Št. 2. - jezičast cvet, št. 3 – cevast cvet</a:t>
            </a:r>
          </a:p>
          <a:p>
            <a:r>
              <a:rPr lang="sl-SI" dirty="0"/>
              <a:t> </a:t>
            </a:r>
            <a:r>
              <a:rPr lang="sl-SI" dirty="0" smtClean="0"/>
              <a:t>     </a:t>
            </a:r>
            <a:r>
              <a:rPr lang="sl-SI" sz="1800" dirty="0" smtClean="0"/>
              <a:t>1.                                                       2.                                      3. </a:t>
            </a:r>
            <a:endParaRPr lang="sl-SI" sz="18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150" y="314066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140660"/>
            <a:ext cx="13239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3" y="3284984"/>
            <a:ext cx="1605611" cy="1559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0202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800" dirty="0" smtClean="0"/>
              <a:t>4. Opis druge rastline</a:t>
            </a:r>
            <a:endParaRPr lang="sl-SI" sz="2800" dirty="0"/>
          </a:p>
        </p:txBody>
      </p:sp>
      <p:sp>
        <p:nvSpPr>
          <p:cNvPr id="3" name="Ograda vsebine 2"/>
          <p:cNvSpPr>
            <a:spLocks noGrp="1"/>
          </p:cNvSpPr>
          <p:nvPr>
            <p:ph idx="1"/>
          </p:nvPr>
        </p:nvSpPr>
        <p:spPr/>
        <p:txBody>
          <a:bodyPr/>
          <a:lstStyle/>
          <a:p>
            <a:r>
              <a:rPr lang="sl-SI" sz="2800" dirty="0" smtClean="0"/>
              <a:t>Cvetno odevalo je petdelno. Ima številne prašnike in veliko nektarja. Je zelo razširjena rastlina travnikov. Rastlina je strupena.</a:t>
            </a:r>
          </a:p>
          <a:p>
            <a:r>
              <a:rPr lang="sl-SI" dirty="0" smtClean="0"/>
              <a:t> </a:t>
            </a:r>
            <a:endParaRPr lang="sl-SI"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3429000"/>
            <a:ext cx="174307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560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594</Words>
  <Application>Microsoft Office PowerPoint</Application>
  <PresentationFormat>Diaprojekcija na zaslonu (4:3)</PresentationFormat>
  <Paragraphs>56</Paragraphs>
  <Slides>14</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14</vt:i4>
      </vt:variant>
    </vt:vector>
  </HeadingPairs>
  <TitlesOfParts>
    <vt:vector size="17" baseType="lpstr">
      <vt:lpstr>Arial</vt:lpstr>
      <vt:lpstr>Calibri</vt:lpstr>
      <vt:lpstr>Officeova tema</vt:lpstr>
      <vt:lpstr>RAZVRŠČANJE RASTLIN V SKUPINE</vt:lpstr>
      <vt:lpstr>1. Taksonomske kategorije (skupine)</vt:lpstr>
      <vt:lpstr>Določevalni ključi</vt:lpstr>
      <vt:lpstr>primer</vt:lpstr>
      <vt:lpstr>primer</vt:lpstr>
      <vt:lpstr>PowerPointova predstavitev</vt:lpstr>
      <vt:lpstr> </vt:lpstr>
      <vt:lpstr>3. Opis prve rastline</vt:lpstr>
      <vt:lpstr>4. Opis druge rastline</vt:lpstr>
      <vt:lpstr>5. Opis rastline</vt:lpstr>
      <vt:lpstr>6. Opis rastline</vt:lpstr>
      <vt:lpstr>Določi rastline s pomočjo dihotomnega ključa (spoznal si ga prejšno uro)</vt:lpstr>
      <vt:lpstr>PowerPointova predstavitev</vt:lpstr>
      <vt:lpstr>ZAPIS V ZVEZKE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RAZVRŠČANJE RASTLIN V SKUPINE</dc:title>
  <dc:creator>Moji podatki</dc:creator>
  <cp:lastModifiedBy>SIO Administrator</cp:lastModifiedBy>
  <cp:revision>17</cp:revision>
  <dcterms:created xsi:type="dcterms:W3CDTF">2020-05-18T10:04:13Z</dcterms:created>
  <dcterms:modified xsi:type="dcterms:W3CDTF">2020-05-29T18:43:27Z</dcterms:modified>
</cp:coreProperties>
</file>