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6" r:id="rId4"/>
    <p:sldId id="260" r:id="rId5"/>
    <p:sldId id="257" r:id="rId6"/>
    <p:sldId id="261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DD1B-AE4D-41A0-8698-4A7FA36DE930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23528" y="692696"/>
            <a:ext cx="84969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8000" b="1" dirty="0">
                <a:solidFill>
                  <a:srgbClr val="C00000"/>
                </a:solidFill>
              </a:rPr>
              <a:t>THE PAST SIMPLE TENSE</a:t>
            </a:r>
          </a:p>
          <a:p>
            <a:pPr algn="ctr"/>
            <a:endParaRPr lang="sl-SI" sz="8000" b="1" dirty="0">
              <a:solidFill>
                <a:srgbClr val="C00000"/>
              </a:solidFill>
            </a:endParaRPr>
          </a:p>
          <a:p>
            <a:pPr algn="ctr"/>
            <a:r>
              <a:rPr lang="sl-SI" sz="6400" dirty="0">
                <a:solidFill>
                  <a:srgbClr val="C00000"/>
                </a:solidFill>
              </a:rPr>
              <a:t>(NAVADNI PRETEKLIK)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9512" y="188640"/>
            <a:ext cx="8964488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AutoNum type="alphaUcParenR"/>
            </a:pPr>
            <a:r>
              <a:rPr lang="sl-SI" sz="9600" dirty="0">
                <a:solidFill>
                  <a:srgbClr val="C00000"/>
                </a:solidFill>
              </a:rPr>
              <a:t>GLAGOL BITI (be)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ima v pretekliku obliki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was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 /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were</a:t>
            </a:r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/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z glagolom biti tvorimo trdilno,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nikalno in vprašalno obliko</a:t>
            </a:r>
          </a:p>
          <a:p>
            <a:pPr marL="1371600" indent="-1371600">
              <a:buFontTx/>
              <a:buChar char="-"/>
            </a:pPr>
            <a:endParaRPr lang="sl-SI" sz="4800" dirty="0">
              <a:solidFill>
                <a:srgbClr val="C00000"/>
              </a:solidFill>
            </a:endParaRPr>
          </a:p>
          <a:p>
            <a:pPr marL="1371600" indent="-1371600"/>
            <a:r>
              <a:rPr lang="sl-SI" sz="9600" dirty="0">
                <a:solidFill>
                  <a:srgbClr val="C0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iskanja slik za was w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641"/>
            <a:ext cx="8424936" cy="6318703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611560" y="112474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TRDILNA OBLIKA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3347864" y="112474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NIKALNA OBLIKA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5840016" y="1052736"/>
            <a:ext cx="330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VPRAŠALNA OBLIKA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9512" y="188640"/>
            <a:ext cx="8964488" cy="92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/>
            <a:r>
              <a:rPr lang="sl-SI" sz="7500" dirty="0">
                <a:solidFill>
                  <a:srgbClr val="C00000"/>
                </a:solidFill>
              </a:rPr>
              <a:t>B) PRAVILNI GLAGOLI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v pretekliku dobijo končnico - ED</a:t>
            </a:r>
          </a:p>
          <a:p>
            <a:pPr marL="1371600" indent="-1371600"/>
            <a:endParaRPr lang="sl-SI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zanikamo jih s pomožnim  glagolom DIDN’T +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osn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. glagol</a:t>
            </a:r>
          </a:p>
          <a:p>
            <a:pPr marL="1371600" indent="-1371600"/>
            <a:endParaRPr lang="sl-SI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vprašalno obliko tvorimo s pomožnim glagolom DID +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osn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. glagol</a:t>
            </a:r>
          </a:p>
          <a:p>
            <a:pPr marL="1371600" indent="-1371600"/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>
              <a:buFontTx/>
              <a:buChar char="-"/>
            </a:pPr>
            <a:endParaRPr lang="sl-SI" sz="4800" dirty="0">
              <a:solidFill>
                <a:srgbClr val="C00000"/>
              </a:solidFill>
            </a:endParaRPr>
          </a:p>
          <a:p>
            <a:pPr marL="1371600" indent="-1371600"/>
            <a:r>
              <a:rPr lang="sl-SI" sz="9600" dirty="0">
                <a:solidFill>
                  <a:srgbClr val="C0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179512" y="476672"/>
            <a:ext cx="8604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 </a:t>
            </a:r>
            <a:r>
              <a:rPr lang="sl-SI" sz="6000" b="1" dirty="0">
                <a:solidFill>
                  <a:srgbClr val="00B050"/>
                </a:solidFill>
              </a:rPr>
              <a:t>+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PLAY</a:t>
            </a:r>
            <a:r>
              <a:rPr lang="sl-SI" sz="6000" b="1" dirty="0">
                <a:solidFill>
                  <a:srgbClr val="FF0000"/>
                </a:solidFill>
              </a:rPr>
              <a:t>ED</a:t>
            </a:r>
            <a:r>
              <a:rPr lang="sl-SI" sz="6000" dirty="0"/>
              <a:t> </a:t>
            </a:r>
            <a:r>
              <a:rPr lang="sl-SI" sz="6000" dirty="0" err="1"/>
              <a:t>tennis</a:t>
            </a:r>
            <a:r>
              <a:rPr lang="sl-SI" sz="6000" dirty="0"/>
              <a:t>.</a:t>
            </a:r>
          </a:p>
          <a:p>
            <a:endParaRPr lang="sl-SI" sz="6000" dirty="0"/>
          </a:p>
          <a:p>
            <a:r>
              <a:rPr lang="sl-SI" sz="6000" dirty="0"/>
              <a:t> </a:t>
            </a:r>
            <a:r>
              <a:rPr lang="sl-SI" sz="6000" b="1" dirty="0">
                <a:solidFill>
                  <a:srgbClr val="00B050"/>
                </a:solidFill>
              </a:rPr>
              <a:t>-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DIDN’T PLAY </a:t>
            </a:r>
            <a:r>
              <a:rPr lang="sl-SI" sz="6000" dirty="0" err="1"/>
              <a:t>tennis</a:t>
            </a:r>
            <a:r>
              <a:rPr lang="sl-SI" sz="6000" dirty="0"/>
              <a:t>.</a:t>
            </a:r>
          </a:p>
          <a:p>
            <a:endParaRPr lang="sl-SI" sz="6000" dirty="0"/>
          </a:p>
          <a:p>
            <a:endParaRPr lang="sl-SI" sz="6000" dirty="0"/>
          </a:p>
          <a:p>
            <a:r>
              <a:rPr lang="sl-SI" sz="6000" dirty="0">
                <a:solidFill>
                  <a:srgbClr val="FF0000"/>
                </a:solidFill>
              </a:rPr>
              <a:t> </a:t>
            </a:r>
            <a:r>
              <a:rPr lang="sl-SI" sz="6000" b="1" dirty="0">
                <a:solidFill>
                  <a:srgbClr val="00B050"/>
                </a:solidFill>
              </a:rPr>
              <a:t>?</a:t>
            </a:r>
            <a:r>
              <a:rPr lang="sl-SI" sz="6000" dirty="0">
                <a:solidFill>
                  <a:srgbClr val="FF0000"/>
                </a:solidFill>
              </a:rPr>
              <a:t>DID 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PLAY </a:t>
            </a:r>
            <a:r>
              <a:rPr lang="sl-SI" sz="6000" dirty="0" err="1"/>
              <a:t>tennis</a:t>
            </a:r>
            <a:r>
              <a:rPr lang="sl-SI" sz="6000" dirty="0"/>
              <a:t>?</a:t>
            </a:r>
          </a:p>
        </p:txBody>
      </p:sp>
      <p:cxnSp>
        <p:nvCxnSpPr>
          <p:cNvPr id="5" name="Raven puščični konektor 4"/>
          <p:cNvCxnSpPr/>
          <p:nvPr/>
        </p:nvCxnSpPr>
        <p:spPr>
          <a:xfrm flipV="1">
            <a:off x="1115616" y="4509120"/>
            <a:ext cx="504056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konektor 5"/>
          <p:cNvCxnSpPr/>
          <p:nvPr/>
        </p:nvCxnSpPr>
        <p:spPr>
          <a:xfrm flipH="1">
            <a:off x="1835696" y="3212976"/>
            <a:ext cx="495672" cy="51244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251520" y="3789040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pomožni glagol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3851920" y="40050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glagol brez končnice -ED</a:t>
            </a:r>
          </a:p>
        </p:txBody>
      </p:sp>
      <p:cxnSp>
        <p:nvCxnSpPr>
          <p:cNvPr id="11" name="Raven puščični konektor 10"/>
          <p:cNvCxnSpPr/>
          <p:nvPr/>
        </p:nvCxnSpPr>
        <p:spPr>
          <a:xfrm flipV="1">
            <a:off x="3851920" y="4581128"/>
            <a:ext cx="504056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konektor 11"/>
          <p:cNvCxnSpPr/>
          <p:nvPr/>
        </p:nvCxnSpPr>
        <p:spPr>
          <a:xfrm>
            <a:off x="4788024" y="3212976"/>
            <a:ext cx="224408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1259632" y="1700808"/>
            <a:ext cx="546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glagol s končnico - ED</a:t>
            </a:r>
          </a:p>
        </p:txBody>
      </p:sp>
      <p:cxnSp>
        <p:nvCxnSpPr>
          <p:cNvPr id="15" name="Raven puščični konektor 14"/>
          <p:cNvCxnSpPr/>
          <p:nvPr/>
        </p:nvCxnSpPr>
        <p:spPr>
          <a:xfrm>
            <a:off x="2843808" y="1268760"/>
            <a:ext cx="207640" cy="4956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179512" y="188640"/>
            <a:ext cx="8964488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/>
            <a:r>
              <a:rPr lang="sl-SI" sz="7000" dirty="0">
                <a:solidFill>
                  <a:srgbClr val="C00000"/>
                </a:solidFill>
              </a:rPr>
              <a:t>C) NEPRAVILNI GLAGOLI</a:t>
            </a:r>
            <a:endParaRPr lang="sl-SI" sz="1400" dirty="0">
              <a:solidFill>
                <a:srgbClr val="C00000"/>
              </a:solidFill>
            </a:endParaRPr>
          </a:p>
          <a:p>
            <a:pPr marL="1371600" indent="-1371600"/>
            <a:endParaRPr lang="sl-SI" sz="1200" dirty="0">
              <a:solidFill>
                <a:srgbClr val="C00000"/>
              </a:solidFill>
            </a:endParaRP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v pretekliku imajo posebno obliko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zanikamo jih s pomožnim  glagolom DIDN’T +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osn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. glagol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vprašalno obliko tvorimo s pomožnim glagolom DID +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osn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. glagol</a:t>
            </a:r>
          </a:p>
          <a:p>
            <a:pPr marL="1371600" indent="-1371600"/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>
              <a:buFontTx/>
              <a:buChar char="-"/>
            </a:pPr>
            <a:endParaRPr lang="sl-SI" sz="4800" dirty="0">
              <a:solidFill>
                <a:srgbClr val="C00000"/>
              </a:solidFill>
            </a:endParaRPr>
          </a:p>
          <a:p>
            <a:pPr marL="1371600" indent="-1371600"/>
            <a:r>
              <a:rPr lang="sl-SI" sz="9600" dirty="0">
                <a:solidFill>
                  <a:srgbClr val="C0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9512" y="476672"/>
            <a:ext cx="8604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 </a:t>
            </a:r>
            <a:r>
              <a:rPr lang="sl-SI" sz="6000" b="1" dirty="0">
                <a:solidFill>
                  <a:srgbClr val="00B050"/>
                </a:solidFill>
              </a:rPr>
              <a:t>+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WENT</a:t>
            </a:r>
            <a:r>
              <a:rPr lang="sl-SI" sz="6000" dirty="0"/>
              <a:t> to </a:t>
            </a:r>
            <a:r>
              <a:rPr lang="sl-SI" sz="6000" dirty="0" err="1"/>
              <a:t>school</a:t>
            </a:r>
            <a:r>
              <a:rPr lang="sl-SI" sz="6000" dirty="0"/>
              <a:t>.</a:t>
            </a:r>
          </a:p>
          <a:p>
            <a:endParaRPr lang="sl-SI" sz="6000" dirty="0"/>
          </a:p>
          <a:p>
            <a:r>
              <a:rPr lang="sl-SI" sz="6000" dirty="0"/>
              <a:t> </a:t>
            </a:r>
            <a:r>
              <a:rPr lang="sl-SI" sz="6000" b="1" dirty="0">
                <a:solidFill>
                  <a:srgbClr val="00B050"/>
                </a:solidFill>
              </a:rPr>
              <a:t>-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DIDN’T GO </a:t>
            </a:r>
            <a:r>
              <a:rPr lang="sl-SI" sz="6000" dirty="0"/>
              <a:t>to </a:t>
            </a:r>
            <a:r>
              <a:rPr lang="sl-SI" sz="6000" dirty="0" err="1"/>
              <a:t>school</a:t>
            </a:r>
            <a:r>
              <a:rPr lang="sl-SI" sz="6000" dirty="0"/>
              <a:t>.</a:t>
            </a:r>
          </a:p>
          <a:p>
            <a:endParaRPr lang="sl-SI" sz="6000" dirty="0"/>
          </a:p>
          <a:p>
            <a:endParaRPr lang="sl-SI" sz="6000" dirty="0"/>
          </a:p>
          <a:p>
            <a:r>
              <a:rPr lang="sl-SI" sz="6000" dirty="0">
                <a:solidFill>
                  <a:srgbClr val="FF0000"/>
                </a:solidFill>
              </a:rPr>
              <a:t> </a:t>
            </a:r>
            <a:r>
              <a:rPr lang="sl-SI" sz="6000" b="1" dirty="0">
                <a:solidFill>
                  <a:srgbClr val="00B050"/>
                </a:solidFill>
              </a:rPr>
              <a:t>?</a:t>
            </a:r>
            <a:r>
              <a:rPr lang="sl-SI" sz="6000" dirty="0">
                <a:solidFill>
                  <a:srgbClr val="FF0000"/>
                </a:solidFill>
              </a:rPr>
              <a:t>DID 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GO </a:t>
            </a:r>
            <a:r>
              <a:rPr lang="sl-SI" sz="6000" dirty="0"/>
              <a:t>to</a:t>
            </a:r>
            <a:r>
              <a:rPr lang="sl-SI" sz="6000" dirty="0">
                <a:solidFill>
                  <a:srgbClr val="FF0000"/>
                </a:solidFill>
              </a:rPr>
              <a:t> </a:t>
            </a:r>
            <a:r>
              <a:rPr lang="sl-SI" sz="6000" dirty="0" err="1"/>
              <a:t>school</a:t>
            </a:r>
            <a:r>
              <a:rPr lang="sl-SI" sz="6000" dirty="0"/>
              <a:t>?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475656" y="1628800"/>
            <a:ext cx="546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nepravilni glagol</a:t>
            </a:r>
          </a:p>
        </p:txBody>
      </p:sp>
      <p:cxnSp>
        <p:nvCxnSpPr>
          <p:cNvPr id="4" name="Raven puščični konektor 3"/>
          <p:cNvCxnSpPr/>
          <p:nvPr/>
        </p:nvCxnSpPr>
        <p:spPr>
          <a:xfrm>
            <a:off x="2771800" y="1268760"/>
            <a:ext cx="207640" cy="4956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jeZBesedilom 4"/>
          <p:cNvSpPr txBox="1"/>
          <p:nvPr/>
        </p:nvSpPr>
        <p:spPr>
          <a:xfrm>
            <a:off x="755576" y="3861048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pomožni glagol</a:t>
            </a:r>
          </a:p>
        </p:txBody>
      </p:sp>
      <p:cxnSp>
        <p:nvCxnSpPr>
          <p:cNvPr id="6" name="Raven puščični konektor 5"/>
          <p:cNvCxnSpPr/>
          <p:nvPr/>
        </p:nvCxnSpPr>
        <p:spPr>
          <a:xfrm flipV="1">
            <a:off x="1115616" y="4509120"/>
            <a:ext cx="504056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konektor 6"/>
          <p:cNvCxnSpPr/>
          <p:nvPr/>
        </p:nvCxnSpPr>
        <p:spPr>
          <a:xfrm flipH="1">
            <a:off x="2123728" y="3212976"/>
            <a:ext cx="495672" cy="51244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jeZBesedilom 7"/>
          <p:cNvSpPr txBox="1"/>
          <p:nvPr/>
        </p:nvSpPr>
        <p:spPr>
          <a:xfrm>
            <a:off x="4211960" y="3645024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glagol v osnovni obliki</a:t>
            </a:r>
          </a:p>
          <a:p>
            <a:pPr algn="ctr"/>
            <a:r>
              <a:rPr lang="sl-SI" sz="3200" dirty="0"/>
              <a:t>(go / </a:t>
            </a:r>
            <a:r>
              <a:rPr lang="sl-SI" sz="3200" dirty="0" err="1"/>
              <a:t>went</a:t>
            </a:r>
            <a:r>
              <a:rPr lang="sl-SI" sz="3200" dirty="0"/>
              <a:t>)</a:t>
            </a:r>
          </a:p>
        </p:txBody>
      </p:sp>
      <p:cxnSp>
        <p:nvCxnSpPr>
          <p:cNvPr id="9" name="Raven puščični konektor 8"/>
          <p:cNvCxnSpPr/>
          <p:nvPr/>
        </p:nvCxnSpPr>
        <p:spPr>
          <a:xfrm>
            <a:off x="4716016" y="3140968"/>
            <a:ext cx="224408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konektor 9"/>
          <p:cNvCxnSpPr/>
          <p:nvPr/>
        </p:nvCxnSpPr>
        <p:spPr>
          <a:xfrm flipV="1">
            <a:off x="3851920" y="4293096"/>
            <a:ext cx="864096" cy="93610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-23920" y="1412776"/>
            <a:ext cx="88569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0" indent="-1371600"/>
            <a:r>
              <a:rPr lang="sl-SI" sz="7000" dirty="0">
                <a:solidFill>
                  <a:srgbClr val="C00000"/>
                </a:solidFill>
              </a:rPr>
              <a:t>KDAJ GA UPORABLJAMO?</a:t>
            </a:r>
            <a:endParaRPr lang="sl-SI" sz="1400" dirty="0">
              <a:solidFill>
                <a:srgbClr val="C00000"/>
              </a:solidFill>
            </a:endParaRPr>
          </a:p>
          <a:p>
            <a:pPr marL="1371600" lvl="0" indent="-1371600"/>
            <a:endParaRPr lang="sl-SI" sz="1200" dirty="0">
              <a:solidFill>
                <a:srgbClr val="C00000"/>
              </a:solidFill>
            </a:endParaRPr>
          </a:p>
          <a:p>
            <a:pPr marL="1371600" lvl="0" indent="-1371600"/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Za dejanja, ki so se zgodila v preteklosti.</a:t>
            </a:r>
          </a:p>
        </p:txBody>
      </p:sp>
    </p:spTree>
    <p:extLst>
      <p:ext uri="{BB962C8B-B14F-4D97-AF65-F5344CB8AC3E}">
        <p14:creationId xmlns:p14="http://schemas.microsoft.com/office/powerpoint/2010/main" val="40999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9512" y="-5417"/>
            <a:ext cx="896448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0" indent="-1371600"/>
            <a:r>
              <a:rPr lang="sl-SI" sz="7000" dirty="0">
                <a:solidFill>
                  <a:srgbClr val="C00000"/>
                </a:solidFill>
              </a:rPr>
              <a:t>ČASOVNI IZRAZI</a:t>
            </a:r>
            <a:endParaRPr lang="sl-SI" sz="1400" dirty="0">
              <a:solidFill>
                <a:srgbClr val="C00000"/>
              </a:solidFill>
            </a:endParaRPr>
          </a:p>
          <a:p>
            <a:pPr marL="1371600" lvl="0" indent="-1371600"/>
            <a:endParaRPr lang="sl-SI" sz="1200" dirty="0">
              <a:solidFill>
                <a:srgbClr val="C00000"/>
              </a:solidFill>
            </a:endParaRPr>
          </a:p>
          <a:p>
            <a:pPr marL="1371600" lvl="0" indent="-1371600">
              <a:buFontTx/>
              <a:buChar char="-"/>
            </a:pP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yesterday</a:t>
            </a:r>
            <a:endParaRPr lang="sl-SI" sz="4800" dirty="0">
              <a:solidFill>
                <a:srgbClr val="9BBB59">
                  <a:lumMod val="50000"/>
                </a:srgbClr>
              </a:solidFill>
            </a:endParaRPr>
          </a:p>
          <a:p>
            <a:pPr marL="1371600" lvl="0" indent="-1371600">
              <a:buFontTx/>
              <a:buChar char="-"/>
            </a:pP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the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day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before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yesterday</a:t>
            </a:r>
            <a:endParaRPr lang="sl-SI" sz="4800" dirty="0">
              <a:solidFill>
                <a:srgbClr val="9BBB59">
                  <a:lumMod val="50000"/>
                </a:srgbClr>
              </a:solidFill>
            </a:endParaRPr>
          </a:p>
          <a:p>
            <a:pPr marL="1371600" lvl="0" indent="-1371600">
              <a:buFontTx/>
              <a:buChar char="-"/>
            </a:pPr>
            <a:r>
              <a:rPr lang="sl-SI" sz="4800" u="sng" dirty="0">
                <a:solidFill>
                  <a:srgbClr val="9BBB59">
                    <a:lumMod val="50000"/>
                  </a:srgbClr>
                </a:solidFill>
              </a:rPr>
              <a:t>last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week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month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…</a:t>
            </a:r>
          </a:p>
          <a:p>
            <a:pPr marL="1371600" lvl="0" indent="-1371600">
              <a:buFontTx/>
              <a:buChar char="-"/>
            </a:pP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two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weeks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u="sng" dirty="0">
                <a:solidFill>
                  <a:srgbClr val="9BBB59">
                    <a:lumMod val="50000"/>
                  </a:srgbClr>
                </a:solidFill>
              </a:rPr>
              <a:t>ago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…</a:t>
            </a:r>
          </a:p>
          <a:p>
            <a:pPr marL="1371600" lvl="0" indent="-1371600">
              <a:buFontTx/>
              <a:buChar char="-"/>
            </a:pP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in 1980</a:t>
            </a:r>
          </a:p>
          <a:p>
            <a:pPr marL="1371600" lvl="0" indent="-1371600">
              <a:buFontTx/>
              <a:buChar char="-"/>
            </a:pP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when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I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was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a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baby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842344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214</Words>
  <Application>Microsoft Office PowerPoint</Application>
  <PresentationFormat>Diaprojekcija na zaslonu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Dragar</dc:creator>
  <cp:lastModifiedBy>Wolf</cp:lastModifiedBy>
  <cp:revision>5</cp:revision>
  <dcterms:created xsi:type="dcterms:W3CDTF">2017-01-05T16:52:32Z</dcterms:created>
  <dcterms:modified xsi:type="dcterms:W3CDTF">2020-03-23T17:55:50Z</dcterms:modified>
</cp:coreProperties>
</file>