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56" r:id="rId4"/>
    <p:sldId id="260" r:id="rId5"/>
    <p:sldId id="257" r:id="rId6"/>
    <p:sldId id="261" r:id="rId7"/>
    <p:sldId id="258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DD1B-AE4D-41A0-8698-4A7FA36DE930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F84A-F68D-4E6F-9202-7B4C5F6715D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DD1B-AE4D-41A0-8698-4A7FA36DE930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F84A-F68D-4E6F-9202-7B4C5F6715D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DD1B-AE4D-41A0-8698-4A7FA36DE930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F84A-F68D-4E6F-9202-7B4C5F6715D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DD1B-AE4D-41A0-8698-4A7FA36DE930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F84A-F68D-4E6F-9202-7B4C5F6715D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DD1B-AE4D-41A0-8698-4A7FA36DE930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F84A-F68D-4E6F-9202-7B4C5F6715D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DD1B-AE4D-41A0-8698-4A7FA36DE930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F84A-F68D-4E6F-9202-7B4C5F6715D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DD1B-AE4D-41A0-8698-4A7FA36DE930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F84A-F68D-4E6F-9202-7B4C5F6715D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DD1B-AE4D-41A0-8698-4A7FA36DE930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F84A-F68D-4E6F-9202-7B4C5F6715D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DD1B-AE4D-41A0-8698-4A7FA36DE930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F84A-F68D-4E6F-9202-7B4C5F6715D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DD1B-AE4D-41A0-8698-4A7FA36DE930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F84A-F68D-4E6F-9202-7B4C5F6715D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DD1B-AE4D-41A0-8698-4A7FA36DE930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3F84A-F68D-4E6F-9202-7B4C5F6715D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5DD1B-AE4D-41A0-8698-4A7FA36DE930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3F84A-F68D-4E6F-9202-7B4C5F6715D9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323528" y="692696"/>
            <a:ext cx="849694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8000" b="1" dirty="0">
                <a:solidFill>
                  <a:srgbClr val="C00000"/>
                </a:solidFill>
              </a:rPr>
              <a:t>THE PAST SIMPLE TENSE</a:t>
            </a:r>
          </a:p>
          <a:p>
            <a:pPr algn="ctr"/>
            <a:endParaRPr lang="sl-SI" sz="8000" b="1" dirty="0">
              <a:solidFill>
                <a:srgbClr val="C00000"/>
              </a:solidFill>
            </a:endParaRPr>
          </a:p>
          <a:p>
            <a:pPr algn="ctr"/>
            <a:r>
              <a:rPr lang="sl-SI" sz="6400" dirty="0">
                <a:solidFill>
                  <a:srgbClr val="C00000"/>
                </a:solidFill>
              </a:rPr>
              <a:t>(NAVADNI PRETEKLIK)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79512" y="188640"/>
            <a:ext cx="8964488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>
              <a:buAutoNum type="alphaUcParenR"/>
            </a:pPr>
            <a:r>
              <a:rPr lang="sl-SI" sz="9600" dirty="0">
                <a:solidFill>
                  <a:srgbClr val="C00000"/>
                </a:solidFill>
              </a:rPr>
              <a:t>GLAGOL BITI (be)</a:t>
            </a:r>
          </a:p>
          <a:p>
            <a:pPr marL="1371600" indent="-1371600"/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- ima v pretekliku obliki </a:t>
            </a:r>
            <a:r>
              <a:rPr lang="sl-SI" sz="4800" dirty="0" err="1">
                <a:solidFill>
                  <a:schemeClr val="accent3">
                    <a:lumMod val="50000"/>
                  </a:schemeClr>
                </a:solidFill>
              </a:rPr>
              <a:t>was</a:t>
            </a:r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 / </a:t>
            </a:r>
            <a:r>
              <a:rPr lang="sl-SI" sz="4800" dirty="0" err="1">
                <a:solidFill>
                  <a:schemeClr val="accent3">
                    <a:lumMod val="50000"/>
                  </a:schemeClr>
                </a:solidFill>
              </a:rPr>
              <a:t>were</a:t>
            </a:r>
            <a:endParaRPr lang="sl-SI" sz="4800" dirty="0">
              <a:solidFill>
                <a:schemeClr val="accent3">
                  <a:lumMod val="50000"/>
                </a:schemeClr>
              </a:solidFill>
            </a:endParaRPr>
          </a:p>
          <a:p>
            <a:pPr marL="1371600" indent="-1371600"/>
            <a:endParaRPr lang="sl-SI" sz="4800" dirty="0">
              <a:solidFill>
                <a:schemeClr val="accent3">
                  <a:lumMod val="50000"/>
                </a:schemeClr>
              </a:solidFill>
            </a:endParaRPr>
          </a:p>
          <a:p>
            <a:pPr marL="1371600" indent="-1371600"/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- z glagolom biti tvorimo trdilno,</a:t>
            </a:r>
          </a:p>
          <a:p>
            <a:pPr marL="1371600" indent="-1371600"/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nikalno in vprašalno obliko</a:t>
            </a:r>
          </a:p>
          <a:p>
            <a:pPr marL="1371600" indent="-1371600">
              <a:buFontTx/>
              <a:buChar char="-"/>
            </a:pPr>
            <a:endParaRPr lang="sl-SI" sz="4800" dirty="0">
              <a:solidFill>
                <a:srgbClr val="C00000"/>
              </a:solidFill>
            </a:endParaRPr>
          </a:p>
          <a:p>
            <a:pPr marL="1371600" indent="-1371600"/>
            <a:r>
              <a:rPr lang="sl-SI" sz="9600" dirty="0">
                <a:solidFill>
                  <a:srgbClr val="C00000"/>
                </a:solidFill>
              </a:rPr>
              <a:t>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zultat iskanja slik za was we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06641"/>
            <a:ext cx="8424936" cy="6318703"/>
          </a:xfrm>
          <a:prstGeom prst="rect">
            <a:avLst/>
          </a:prstGeom>
          <a:noFill/>
        </p:spPr>
      </p:pic>
      <p:sp>
        <p:nvSpPr>
          <p:cNvPr id="5" name="PoljeZBesedilom 4"/>
          <p:cNvSpPr txBox="1"/>
          <p:nvPr/>
        </p:nvSpPr>
        <p:spPr>
          <a:xfrm>
            <a:off x="611560" y="112474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rgbClr val="FF0000"/>
                </a:solidFill>
              </a:rPr>
              <a:t>TRDILNA OBLIKA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3347864" y="112474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rgbClr val="FF0000"/>
                </a:solidFill>
              </a:rPr>
              <a:t>NIKALNA OBLIKA</a:t>
            </a:r>
          </a:p>
        </p:txBody>
      </p:sp>
      <p:sp>
        <p:nvSpPr>
          <p:cNvPr id="7" name="PoljeZBesedilom 6"/>
          <p:cNvSpPr txBox="1"/>
          <p:nvPr/>
        </p:nvSpPr>
        <p:spPr>
          <a:xfrm>
            <a:off x="5840016" y="1052736"/>
            <a:ext cx="3303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rgbClr val="FF0000"/>
                </a:solidFill>
              </a:rPr>
              <a:t>VPRAŠALNA OBLIKA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79512" y="188640"/>
            <a:ext cx="8964488" cy="9279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/>
            <a:r>
              <a:rPr lang="sl-SI" sz="7500" dirty="0">
                <a:solidFill>
                  <a:srgbClr val="C00000"/>
                </a:solidFill>
              </a:rPr>
              <a:t>B) PRAVILNI GLAGOLI</a:t>
            </a:r>
          </a:p>
          <a:p>
            <a:pPr marL="1371600" indent="-1371600"/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- v pretekliku dobijo končnico - ED</a:t>
            </a:r>
          </a:p>
          <a:p>
            <a:pPr marL="1371600" indent="-1371600"/>
            <a:endParaRPr lang="sl-SI" sz="1400" dirty="0">
              <a:solidFill>
                <a:schemeClr val="accent3">
                  <a:lumMod val="50000"/>
                </a:schemeClr>
              </a:solidFill>
            </a:endParaRPr>
          </a:p>
          <a:p>
            <a:pPr marL="1371600" indent="-1371600"/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- zanikamo jih s pomožnim  glagolom DIDN’T + </a:t>
            </a:r>
            <a:r>
              <a:rPr lang="sl-SI" sz="4800" dirty="0" err="1">
                <a:solidFill>
                  <a:schemeClr val="accent3">
                    <a:lumMod val="50000"/>
                  </a:schemeClr>
                </a:solidFill>
              </a:rPr>
              <a:t>osn</a:t>
            </a:r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. glagol</a:t>
            </a:r>
          </a:p>
          <a:p>
            <a:pPr marL="1371600" indent="-1371600"/>
            <a:endParaRPr lang="sl-SI" sz="1400" dirty="0">
              <a:solidFill>
                <a:schemeClr val="accent3">
                  <a:lumMod val="50000"/>
                </a:schemeClr>
              </a:solidFill>
            </a:endParaRPr>
          </a:p>
          <a:p>
            <a:pPr marL="1371600" indent="-1371600"/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- vprašalno obliko tvorimo s pomožnim glagolom DID + </a:t>
            </a:r>
            <a:r>
              <a:rPr lang="sl-SI" sz="4800" dirty="0" err="1">
                <a:solidFill>
                  <a:schemeClr val="accent3">
                    <a:lumMod val="50000"/>
                  </a:schemeClr>
                </a:solidFill>
              </a:rPr>
              <a:t>osn</a:t>
            </a:r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. glagol</a:t>
            </a:r>
          </a:p>
          <a:p>
            <a:pPr marL="1371600" indent="-1371600"/>
            <a:endParaRPr lang="sl-SI" sz="4800" dirty="0">
              <a:solidFill>
                <a:schemeClr val="accent3">
                  <a:lumMod val="50000"/>
                </a:schemeClr>
              </a:solidFill>
            </a:endParaRPr>
          </a:p>
          <a:p>
            <a:pPr marL="1371600" indent="-1371600">
              <a:buFontTx/>
              <a:buChar char="-"/>
            </a:pPr>
            <a:endParaRPr lang="sl-SI" sz="4800" dirty="0">
              <a:solidFill>
                <a:srgbClr val="C00000"/>
              </a:solidFill>
            </a:endParaRPr>
          </a:p>
          <a:p>
            <a:pPr marL="1371600" indent="-1371600"/>
            <a:r>
              <a:rPr lang="sl-SI" sz="9600" dirty="0">
                <a:solidFill>
                  <a:srgbClr val="C00000"/>
                </a:solidFill>
              </a:rPr>
              <a:t>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179512" y="476672"/>
            <a:ext cx="86044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dirty="0"/>
              <a:t> </a:t>
            </a:r>
            <a:r>
              <a:rPr lang="sl-SI" sz="6000" b="1" dirty="0">
                <a:solidFill>
                  <a:srgbClr val="00B050"/>
                </a:solidFill>
              </a:rPr>
              <a:t>+</a:t>
            </a:r>
            <a:r>
              <a:rPr lang="sl-SI" sz="6000" dirty="0" err="1"/>
              <a:t>He</a:t>
            </a:r>
            <a:r>
              <a:rPr lang="sl-SI" sz="6000" dirty="0"/>
              <a:t> </a:t>
            </a:r>
            <a:r>
              <a:rPr lang="sl-SI" sz="6000" dirty="0">
                <a:solidFill>
                  <a:srgbClr val="FF0000"/>
                </a:solidFill>
              </a:rPr>
              <a:t>PLAY</a:t>
            </a:r>
            <a:r>
              <a:rPr lang="sl-SI" sz="6000" b="1" dirty="0">
                <a:solidFill>
                  <a:srgbClr val="FF0000"/>
                </a:solidFill>
              </a:rPr>
              <a:t>ED</a:t>
            </a:r>
            <a:r>
              <a:rPr lang="sl-SI" sz="6000" dirty="0"/>
              <a:t> </a:t>
            </a:r>
            <a:r>
              <a:rPr lang="sl-SI" sz="6000" dirty="0" err="1"/>
              <a:t>tennis</a:t>
            </a:r>
            <a:r>
              <a:rPr lang="sl-SI" sz="6000" dirty="0"/>
              <a:t>.</a:t>
            </a:r>
          </a:p>
          <a:p>
            <a:endParaRPr lang="sl-SI" sz="6000" dirty="0"/>
          </a:p>
          <a:p>
            <a:r>
              <a:rPr lang="sl-SI" sz="6000" dirty="0"/>
              <a:t> </a:t>
            </a:r>
            <a:r>
              <a:rPr lang="sl-SI" sz="6000" b="1" dirty="0">
                <a:solidFill>
                  <a:srgbClr val="00B050"/>
                </a:solidFill>
              </a:rPr>
              <a:t>-</a:t>
            </a:r>
            <a:r>
              <a:rPr lang="sl-SI" sz="6000" dirty="0" err="1"/>
              <a:t>He</a:t>
            </a:r>
            <a:r>
              <a:rPr lang="sl-SI" sz="6000" dirty="0"/>
              <a:t> </a:t>
            </a:r>
            <a:r>
              <a:rPr lang="sl-SI" sz="6000" dirty="0">
                <a:solidFill>
                  <a:srgbClr val="FF0000"/>
                </a:solidFill>
              </a:rPr>
              <a:t>DIDN’T PLAY </a:t>
            </a:r>
            <a:r>
              <a:rPr lang="sl-SI" sz="6000" dirty="0" err="1"/>
              <a:t>tennis</a:t>
            </a:r>
            <a:r>
              <a:rPr lang="sl-SI" sz="6000" dirty="0"/>
              <a:t>.</a:t>
            </a:r>
          </a:p>
          <a:p>
            <a:endParaRPr lang="sl-SI" sz="6000" dirty="0"/>
          </a:p>
          <a:p>
            <a:endParaRPr lang="sl-SI" sz="6000" dirty="0"/>
          </a:p>
          <a:p>
            <a:r>
              <a:rPr lang="sl-SI" sz="6000" dirty="0">
                <a:solidFill>
                  <a:srgbClr val="FF0000"/>
                </a:solidFill>
              </a:rPr>
              <a:t> </a:t>
            </a:r>
            <a:r>
              <a:rPr lang="sl-SI" sz="6000" b="1" dirty="0">
                <a:solidFill>
                  <a:srgbClr val="00B050"/>
                </a:solidFill>
              </a:rPr>
              <a:t>?</a:t>
            </a:r>
            <a:r>
              <a:rPr lang="sl-SI" sz="6000" dirty="0">
                <a:solidFill>
                  <a:srgbClr val="FF0000"/>
                </a:solidFill>
              </a:rPr>
              <a:t>DID </a:t>
            </a:r>
            <a:r>
              <a:rPr lang="sl-SI" sz="6000" dirty="0" err="1"/>
              <a:t>he</a:t>
            </a:r>
            <a:r>
              <a:rPr lang="sl-SI" sz="6000" dirty="0"/>
              <a:t> </a:t>
            </a:r>
            <a:r>
              <a:rPr lang="sl-SI" sz="6000" dirty="0">
                <a:solidFill>
                  <a:srgbClr val="FF0000"/>
                </a:solidFill>
              </a:rPr>
              <a:t>PLAY </a:t>
            </a:r>
            <a:r>
              <a:rPr lang="sl-SI" sz="6000" dirty="0" err="1"/>
              <a:t>tennis</a:t>
            </a:r>
            <a:r>
              <a:rPr lang="sl-SI" sz="6000" dirty="0"/>
              <a:t>?</a:t>
            </a:r>
          </a:p>
        </p:txBody>
      </p:sp>
      <p:cxnSp>
        <p:nvCxnSpPr>
          <p:cNvPr id="5" name="Raven puščični konektor 4"/>
          <p:cNvCxnSpPr/>
          <p:nvPr/>
        </p:nvCxnSpPr>
        <p:spPr>
          <a:xfrm flipV="1">
            <a:off x="1115616" y="4509120"/>
            <a:ext cx="504056" cy="648072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en puščični konektor 5"/>
          <p:cNvCxnSpPr/>
          <p:nvPr/>
        </p:nvCxnSpPr>
        <p:spPr>
          <a:xfrm flipH="1">
            <a:off x="1835696" y="3212976"/>
            <a:ext cx="495672" cy="51244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jeZBesedilom 8"/>
          <p:cNvSpPr txBox="1"/>
          <p:nvPr/>
        </p:nvSpPr>
        <p:spPr>
          <a:xfrm>
            <a:off x="251520" y="3789040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/>
              <a:t>pomožni glagol</a:t>
            </a:r>
          </a:p>
        </p:txBody>
      </p:sp>
      <p:sp>
        <p:nvSpPr>
          <p:cNvPr id="10" name="PoljeZBesedilom 9"/>
          <p:cNvSpPr txBox="1"/>
          <p:nvPr/>
        </p:nvSpPr>
        <p:spPr>
          <a:xfrm>
            <a:off x="3851920" y="4005064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/>
              <a:t>glagol brez končnice -ED</a:t>
            </a:r>
          </a:p>
        </p:txBody>
      </p:sp>
      <p:cxnSp>
        <p:nvCxnSpPr>
          <p:cNvPr id="11" name="Raven puščični konektor 10"/>
          <p:cNvCxnSpPr/>
          <p:nvPr/>
        </p:nvCxnSpPr>
        <p:spPr>
          <a:xfrm flipV="1">
            <a:off x="3851920" y="4581128"/>
            <a:ext cx="504056" cy="648072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uščični konektor 11"/>
          <p:cNvCxnSpPr/>
          <p:nvPr/>
        </p:nvCxnSpPr>
        <p:spPr>
          <a:xfrm>
            <a:off x="4788024" y="3212976"/>
            <a:ext cx="224408" cy="648072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jeZBesedilom 13"/>
          <p:cNvSpPr txBox="1"/>
          <p:nvPr/>
        </p:nvSpPr>
        <p:spPr>
          <a:xfrm>
            <a:off x="1259632" y="1700808"/>
            <a:ext cx="5464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/>
              <a:t>glagol s končnico - ED</a:t>
            </a:r>
          </a:p>
        </p:txBody>
      </p:sp>
      <p:cxnSp>
        <p:nvCxnSpPr>
          <p:cNvPr id="15" name="Raven puščični konektor 14"/>
          <p:cNvCxnSpPr/>
          <p:nvPr/>
        </p:nvCxnSpPr>
        <p:spPr>
          <a:xfrm>
            <a:off x="2843808" y="1268760"/>
            <a:ext cx="207640" cy="495672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179512" y="188640"/>
            <a:ext cx="8964488" cy="874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/>
            <a:r>
              <a:rPr lang="sl-SI" sz="7000" dirty="0">
                <a:solidFill>
                  <a:srgbClr val="C00000"/>
                </a:solidFill>
              </a:rPr>
              <a:t>C) NEPRAVILNI GLAGOLI</a:t>
            </a:r>
            <a:endParaRPr lang="sl-SI" sz="1400" dirty="0">
              <a:solidFill>
                <a:srgbClr val="C00000"/>
              </a:solidFill>
            </a:endParaRPr>
          </a:p>
          <a:p>
            <a:pPr marL="1371600" indent="-1371600"/>
            <a:endParaRPr lang="sl-SI" sz="1200" dirty="0">
              <a:solidFill>
                <a:srgbClr val="C00000"/>
              </a:solidFill>
            </a:endParaRPr>
          </a:p>
          <a:p>
            <a:pPr marL="1371600" indent="-1371600"/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- v pretekliku imajo posebno obliko</a:t>
            </a:r>
          </a:p>
          <a:p>
            <a:pPr marL="1371600" indent="-1371600"/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- zanikamo jih s pomožnim  glagolom DIDN’T + </a:t>
            </a:r>
            <a:r>
              <a:rPr lang="sl-SI" sz="4800" dirty="0" err="1">
                <a:solidFill>
                  <a:schemeClr val="accent3">
                    <a:lumMod val="50000"/>
                  </a:schemeClr>
                </a:solidFill>
              </a:rPr>
              <a:t>osn</a:t>
            </a:r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. glagol</a:t>
            </a:r>
          </a:p>
          <a:p>
            <a:pPr marL="1371600" indent="-1371600"/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- vprašalno obliko tvorimo s pomožnim glagolom DID + </a:t>
            </a:r>
            <a:r>
              <a:rPr lang="sl-SI" sz="4800" dirty="0" err="1">
                <a:solidFill>
                  <a:schemeClr val="accent3">
                    <a:lumMod val="50000"/>
                  </a:schemeClr>
                </a:solidFill>
              </a:rPr>
              <a:t>osn</a:t>
            </a:r>
            <a:r>
              <a:rPr lang="sl-SI" sz="4800" dirty="0">
                <a:solidFill>
                  <a:schemeClr val="accent3">
                    <a:lumMod val="50000"/>
                  </a:schemeClr>
                </a:solidFill>
              </a:rPr>
              <a:t>. glagol</a:t>
            </a:r>
          </a:p>
          <a:p>
            <a:pPr marL="1371600" indent="-1371600"/>
            <a:endParaRPr lang="sl-SI" sz="4800" dirty="0">
              <a:solidFill>
                <a:schemeClr val="accent3">
                  <a:lumMod val="50000"/>
                </a:schemeClr>
              </a:solidFill>
            </a:endParaRPr>
          </a:p>
          <a:p>
            <a:pPr marL="1371600" indent="-1371600">
              <a:buFontTx/>
              <a:buChar char="-"/>
            </a:pPr>
            <a:endParaRPr lang="sl-SI" sz="4800" dirty="0">
              <a:solidFill>
                <a:srgbClr val="C00000"/>
              </a:solidFill>
            </a:endParaRPr>
          </a:p>
          <a:p>
            <a:pPr marL="1371600" indent="-1371600"/>
            <a:r>
              <a:rPr lang="sl-SI" sz="9600" dirty="0">
                <a:solidFill>
                  <a:srgbClr val="C00000"/>
                </a:solidFill>
              </a:rPr>
              <a:t>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79512" y="476672"/>
            <a:ext cx="86044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000" dirty="0"/>
              <a:t> </a:t>
            </a:r>
            <a:r>
              <a:rPr lang="sl-SI" sz="6000" b="1" dirty="0">
                <a:solidFill>
                  <a:srgbClr val="00B050"/>
                </a:solidFill>
              </a:rPr>
              <a:t>+</a:t>
            </a:r>
            <a:r>
              <a:rPr lang="sl-SI" sz="6000" dirty="0" err="1"/>
              <a:t>He</a:t>
            </a:r>
            <a:r>
              <a:rPr lang="sl-SI" sz="6000" dirty="0"/>
              <a:t> </a:t>
            </a:r>
            <a:r>
              <a:rPr lang="sl-SI" sz="6000" dirty="0">
                <a:solidFill>
                  <a:srgbClr val="FF0000"/>
                </a:solidFill>
              </a:rPr>
              <a:t>WENT</a:t>
            </a:r>
            <a:r>
              <a:rPr lang="sl-SI" sz="6000" dirty="0"/>
              <a:t> to </a:t>
            </a:r>
            <a:r>
              <a:rPr lang="sl-SI" sz="6000" dirty="0" err="1"/>
              <a:t>school</a:t>
            </a:r>
            <a:r>
              <a:rPr lang="sl-SI" sz="6000" dirty="0"/>
              <a:t>.</a:t>
            </a:r>
          </a:p>
          <a:p>
            <a:endParaRPr lang="sl-SI" sz="6000" dirty="0"/>
          </a:p>
          <a:p>
            <a:r>
              <a:rPr lang="sl-SI" sz="6000" dirty="0"/>
              <a:t> </a:t>
            </a:r>
            <a:r>
              <a:rPr lang="sl-SI" sz="6000" b="1" dirty="0">
                <a:solidFill>
                  <a:srgbClr val="00B050"/>
                </a:solidFill>
              </a:rPr>
              <a:t>-</a:t>
            </a:r>
            <a:r>
              <a:rPr lang="sl-SI" sz="6000" dirty="0" err="1"/>
              <a:t>He</a:t>
            </a:r>
            <a:r>
              <a:rPr lang="sl-SI" sz="6000" dirty="0"/>
              <a:t> </a:t>
            </a:r>
            <a:r>
              <a:rPr lang="sl-SI" sz="6000" dirty="0">
                <a:solidFill>
                  <a:srgbClr val="FF0000"/>
                </a:solidFill>
              </a:rPr>
              <a:t>DIDN’T GO </a:t>
            </a:r>
            <a:r>
              <a:rPr lang="sl-SI" sz="6000" dirty="0"/>
              <a:t>to </a:t>
            </a:r>
            <a:r>
              <a:rPr lang="sl-SI" sz="6000" dirty="0" err="1"/>
              <a:t>school</a:t>
            </a:r>
            <a:r>
              <a:rPr lang="sl-SI" sz="6000" dirty="0"/>
              <a:t>.</a:t>
            </a:r>
          </a:p>
          <a:p>
            <a:endParaRPr lang="sl-SI" sz="6000" dirty="0"/>
          </a:p>
          <a:p>
            <a:endParaRPr lang="sl-SI" sz="6000" dirty="0"/>
          </a:p>
          <a:p>
            <a:r>
              <a:rPr lang="sl-SI" sz="6000" dirty="0">
                <a:solidFill>
                  <a:srgbClr val="FF0000"/>
                </a:solidFill>
              </a:rPr>
              <a:t> </a:t>
            </a:r>
            <a:r>
              <a:rPr lang="sl-SI" sz="6000" b="1" dirty="0">
                <a:solidFill>
                  <a:srgbClr val="00B050"/>
                </a:solidFill>
              </a:rPr>
              <a:t>?</a:t>
            </a:r>
            <a:r>
              <a:rPr lang="sl-SI" sz="6000" dirty="0">
                <a:solidFill>
                  <a:srgbClr val="FF0000"/>
                </a:solidFill>
              </a:rPr>
              <a:t>DID </a:t>
            </a:r>
            <a:r>
              <a:rPr lang="sl-SI" sz="6000" dirty="0" err="1"/>
              <a:t>he</a:t>
            </a:r>
            <a:r>
              <a:rPr lang="sl-SI" sz="6000" dirty="0"/>
              <a:t> </a:t>
            </a:r>
            <a:r>
              <a:rPr lang="sl-SI" sz="6000" dirty="0">
                <a:solidFill>
                  <a:srgbClr val="FF0000"/>
                </a:solidFill>
              </a:rPr>
              <a:t>GO </a:t>
            </a:r>
            <a:r>
              <a:rPr lang="sl-SI" sz="6000" dirty="0"/>
              <a:t>to</a:t>
            </a:r>
            <a:r>
              <a:rPr lang="sl-SI" sz="6000" dirty="0">
                <a:solidFill>
                  <a:srgbClr val="FF0000"/>
                </a:solidFill>
              </a:rPr>
              <a:t> </a:t>
            </a:r>
            <a:r>
              <a:rPr lang="sl-SI" sz="6000" dirty="0" err="1"/>
              <a:t>school</a:t>
            </a:r>
            <a:r>
              <a:rPr lang="sl-SI" sz="6000" dirty="0"/>
              <a:t>?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1475656" y="1628800"/>
            <a:ext cx="5464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/>
              <a:t>nepravilni glagol</a:t>
            </a:r>
          </a:p>
        </p:txBody>
      </p:sp>
      <p:cxnSp>
        <p:nvCxnSpPr>
          <p:cNvPr id="4" name="Raven puščični konektor 3"/>
          <p:cNvCxnSpPr/>
          <p:nvPr/>
        </p:nvCxnSpPr>
        <p:spPr>
          <a:xfrm>
            <a:off x="2771800" y="1268760"/>
            <a:ext cx="207640" cy="495672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jeZBesedilom 4"/>
          <p:cNvSpPr txBox="1"/>
          <p:nvPr/>
        </p:nvSpPr>
        <p:spPr>
          <a:xfrm>
            <a:off x="755576" y="3861048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/>
              <a:t>pomožni glagol</a:t>
            </a:r>
          </a:p>
        </p:txBody>
      </p:sp>
      <p:cxnSp>
        <p:nvCxnSpPr>
          <p:cNvPr id="6" name="Raven puščični konektor 5"/>
          <p:cNvCxnSpPr/>
          <p:nvPr/>
        </p:nvCxnSpPr>
        <p:spPr>
          <a:xfrm flipV="1">
            <a:off x="1115616" y="4509120"/>
            <a:ext cx="504056" cy="648072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uščični konektor 6"/>
          <p:cNvCxnSpPr/>
          <p:nvPr/>
        </p:nvCxnSpPr>
        <p:spPr>
          <a:xfrm flipH="1">
            <a:off x="2123728" y="3212976"/>
            <a:ext cx="495672" cy="51244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jeZBesedilom 7"/>
          <p:cNvSpPr txBox="1"/>
          <p:nvPr/>
        </p:nvSpPr>
        <p:spPr>
          <a:xfrm>
            <a:off x="4211960" y="3645024"/>
            <a:ext cx="51125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/>
              <a:t>glagol v osnovni obliki</a:t>
            </a:r>
          </a:p>
          <a:p>
            <a:pPr algn="ctr"/>
            <a:r>
              <a:rPr lang="sl-SI" sz="3200" dirty="0"/>
              <a:t>(go / </a:t>
            </a:r>
            <a:r>
              <a:rPr lang="sl-SI" sz="3200" dirty="0" err="1"/>
              <a:t>went</a:t>
            </a:r>
            <a:r>
              <a:rPr lang="sl-SI" sz="3200" dirty="0"/>
              <a:t>)</a:t>
            </a:r>
          </a:p>
        </p:txBody>
      </p:sp>
      <p:cxnSp>
        <p:nvCxnSpPr>
          <p:cNvPr id="9" name="Raven puščični konektor 8"/>
          <p:cNvCxnSpPr/>
          <p:nvPr/>
        </p:nvCxnSpPr>
        <p:spPr>
          <a:xfrm>
            <a:off x="4716016" y="3140968"/>
            <a:ext cx="224408" cy="648072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puščični konektor 9"/>
          <p:cNvCxnSpPr/>
          <p:nvPr/>
        </p:nvCxnSpPr>
        <p:spPr>
          <a:xfrm flipV="1">
            <a:off x="3851920" y="4293096"/>
            <a:ext cx="864096" cy="936104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-23920" y="1412776"/>
            <a:ext cx="885698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lvl="0" indent="-1371600"/>
            <a:r>
              <a:rPr lang="sl-SI" sz="7000" dirty="0">
                <a:solidFill>
                  <a:srgbClr val="C00000"/>
                </a:solidFill>
              </a:rPr>
              <a:t>KDAJ GA UPORABLJAMO?</a:t>
            </a:r>
            <a:endParaRPr lang="sl-SI" sz="1400" dirty="0">
              <a:solidFill>
                <a:srgbClr val="C00000"/>
              </a:solidFill>
            </a:endParaRPr>
          </a:p>
          <a:p>
            <a:pPr marL="1371600" lvl="0" indent="-1371600"/>
            <a:endParaRPr lang="sl-SI" sz="1200" dirty="0">
              <a:solidFill>
                <a:srgbClr val="C00000"/>
              </a:solidFill>
            </a:endParaRPr>
          </a:p>
          <a:p>
            <a:pPr marL="1371600" lvl="0" indent="-1371600"/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Za dejanja, ki so se zgodila v preteklosti.</a:t>
            </a:r>
          </a:p>
        </p:txBody>
      </p:sp>
    </p:spTree>
    <p:extLst>
      <p:ext uri="{BB962C8B-B14F-4D97-AF65-F5344CB8AC3E}">
        <p14:creationId xmlns:p14="http://schemas.microsoft.com/office/powerpoint/2010/main" val="40999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79512" y="-5417"/>
            <a:ext cx="896448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lvl="0" indent="-1371600"/>
            <a:r>
              <a:rPr lang="sl-SI" sz="7000" dirty="0">
                <a:solidFill>
                  <a:srgbClr val="C00000"/>
                </a:solidFill>
              </a:rPr>
              <a:t>ČASOVNI IZRAZI</a:t>
            </a:r>
            <a:endParaRPr lang="sl-SI" sz="1400" dirty="0">
              <a:solidFill>
                <a:srgbClr val="C00000"/>
              </a:solidFill>
            </a:endParaRPr>
          </a:p>
          <a:p>
            <a:pPr marL="1371600" lvl="0" indent="-1371600"/>
            <a:endParaRPr lang="sl-SI" sz="1200" dirty="0">
              <a:solidFill>
                <a:srgbClr val="C00000"/>
              </a:solidFill>
            </a:endParaRPr>
          </a:p>
          <a:p>
            <a:pPr marL="1371600" lvl="0" indent="-1371600">
              <a:buFontTx/>
              <a:buChar char="-"/>
            </a:pPr>
            <a:r>
              <a:rPr lang="sl-SI" sz="4800" dirty="0" err="1">
                <a:solidFill>
                  <a:srgbClr val="9BBB59">
                    <a:lumMod val="50000"/>
                  </a:srgbClr>
                </a:solidFill>
              </a:rPr>
              <a:t>yesterday</a:t>
            </a:r>
            <a:endParaRPr lang="sl-SI" sz="4800" dirty="0">
              <a:solidFill>
                <a:srgbClr val="9BBB59">
                  <a:lumMod val="50000"/>
                </a:srgbClr>
              </a:solidFill>
            </a:endParaRPr>
          </a:p>
          <a:p>
            <a:pPr marL="1371600" lvl="0" indent="-1371600">
              <a:buFontTx/>
              <a:buChar char="-"/>
            </a:pPr>
            <a:r>
              <a:rPr lang="sl-SI" sz="4800" dirty="0" err="1">
                <a:solidFill>
                  <a:srgbClr val="9BBB59">
                    <a:lumMod val="50000"/>
                  </a:srgbClr>
                </a:solidFill>
              </a:rPr>
              <a:t>the</a:t>
            </a: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 </a:t>
            </a:r>
            <a:r>
              <a:rPr lang="sl-SI" sz="4800" dirty="0" err="1">
                <a:solidFill>
                  <a:srgbClr val="9BBB59">
                    <a:lumMod val="50000"/>
                  </a:srgbClr>
                </a:solidFill>
              </a:rPr>
              <a:t>day</a:t>
            </a: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 </a:t>
            </a:r>
            <a:r>
              <a:rPr lang="sl-SI" sz="4800" dirty="0" err="1">
                <a:solidFill>
                  <a:srgbClr val="9BBB59">
                    <a:lumMod val="50000"/>
                  </a:srgbClr>
                </a:solidFill>
              </a:rPr>
              <a:t>before</a:t>
            </a: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 </a:t>
            </a:r>
            <a:r>
              <a:rPr lang="sl-SI" sz="4800" dirty="0" err="1">
                <a:solidFill>
                  <a:srgbClr val="9BBB59">
                    <a:lumMod val="50000"/>
                  </a:srgbClr>
                </a:solidFill>
              </a:rPr>
              <a:t>yesterday</a:t>
            </a:r>
            <a:endParaRPr lang="sl-SI" sz="4800" dirty="0">
              <a:solidFill>
                <a:srgbClr val="9BBB59">
                  <a:lumMod val="50000"/>
                </a:srgbClr>
              </a:solidFill>
            </a:endParaRPr>
          </a:p>
          <a:p>
            <a:pPr marL="1371600" lvl="0" indent="-1371600">
              <a:buFontTx/>
              <a:buChar char="-"/>
            </a:pPr>
            <a:r>
              <a:rPr lang="sl-SI" sz="4800" u="sng" dirty="0">
                <a:solidFill>
                  <a:srgbClr val="9BBB59">
                    <a:lumMod val="50000"/>
                  </a:srgbClr>
                </a:solidFill>
              </a:rPr>
              <a:t>last</a:t>
            </a: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 </a:t>
            </a:r>
            <a:r>
              <a:rPr lang="sl-SI" sz="4800" dirty="0" err="1">
                <a:solidFill>
                  <a:srgbClr val="9BBB59">
                    <a:lumMod val="50000"/>
                  </a:srgbClr>
                </a:solidFill>
              </a:rPr>
              <a:t>week</a:t>
            </a: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, </a:t>
            </a:r>
            <a:r>
              <a:rPr lang="sl-SI" sz="4800" dirty="0" err="1">
                <a:solidFill>
                  <a:srgbClr val="9BBB59">
                    <a:lumMod val="50000"/>
                  </a:srgbClr>
                </a:solidFill>
              </a:rPr>
              <a:t>month</a:t>
            </a: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 …</a:t>
            </a:r>
          </a:p>
          <a:p>
            <a:pPr marL="1371600" lvl="0" indent="-1371600">
              <a:buFontTx/>
              <a:buChar char="-"/>
            </a:pPr>
            <a:r>
              <a:rPr lang="sl-SI" sz="4800" dirty="0" err="1">
                <a:solidFill>
                  <a:srgbClr val="9BBB59">
                    <a:lumMod val="50000"/>
                  </a:srgbClr>
                </a:solidFill>
              </a:rPr>
              <a:t>two</a:t>
            </a: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 </a:t>
            </a:r>
            <a:r>
              <a:rPr lang="sl-SI" sz="4800" dirty="0" err="1">
                <a:solidFill>
                  <a:srgbClr val="9BBB59">
                    <a:lumMod val="50000"/>
                  </a:srgbClr>
                </a:solidFill>
              </a:rPr>
              <a:t>weeks</a:t>
            </a: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 </a:t>
            </a:r>
            <a:r>
              <a:rPr lang="sl-SI" sz="4800" u="sng" dirty="0">
                <a:solidFill>
                  <a:srgbClr val="9BBB59">
                    <a:lumMod val="50000"/>
                  </a:srgbClr>
                </a:solidFill>
              </a:rPr>
              <a:t>ago</a:t>
            </a: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…</a:t>
            </a:r>
          </a:p>
          <a:p>
            <a:pPr marL="1371600" lvl="0" indent="-1371600">
              <a:buFontTx/>
              <a:buChar char="-"/>
            </a:pP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in 1980</a:t>
            </a:r>
          </a:p>
          <a:p>
            <a:pPr marL="1371600" lvl="0" indent="-1371600">
              <a:buFontTx/>
              <a:buChar char="-"/>
            </a:pPr>
            <a:r>
              <a:rPr lang="sl-SI" sz="4800" dirty="0" err="1">
                <a:solidFill>
                  <a:srgbClr val="9BBB59">
                    <a:lumMod val="50000"/>
                  </a:srgbClr>
                </a:solidFill>
              </a:rPr>
              <a:t>when</a:t>
            </a: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 I </a:t>
            </a:r>
            <a:r>
              <a:rPr lang="sl-SI" sz="4800" dirty="0" err="1">
                <a:solidFill>
                  <a:srgbClr val="9BBB59">
                    <a:lumMod val="50000"/>
                  </a:srgbClr>
                </a:solidFill>
              </a:rPr>
              <a:t>was</a:t>
            </a: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 a </a:t>
            </a:r>
            <a:r>
              <a:rPr lang="sl-SI" sz="4800" dirty="0" err="1">
                <a:solidFill>
                  <a:srgbClr val="9BBB59">
                    <a:lumMod val="50000"/>
                  </a:srgbClr>
                </a:solidFill>
              </a:rPr>
              <a:t>baby</a:t>
            </a:r>
            <a:r>
              <a:rPr lang="sl-SI" sz="4800" dirty="0">
                <a:solidFill>
                  <a:srgbClr val="9BBB59">
                    <a:lumMod val="50000"/>
                  </a:srgbClr>
                </a:solidFill>
              </a:rPr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842344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214</Words>
  <Application>Microsoft Office PowerPoint</Application>
  <PresentationFormat>Diaprojekcija na zaslonu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Dragar</dc:creator>
  <cp:lastModifiedBy>Wolf</cp:lastModifiedBy>
  <cp:revision>5</cp:revision>
  <dcterms:created xsi:type="dcterms:W3CDTF">2017-01-05T16:52:32Z</dcterms:created>
  <dcterms:modified xsi:type="dcterms:W3CDTF">2020-03-20T11:29:46Z</dcterms:modified>
</cp:coreProperties>
</file>