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handoutMasterIdLst>
    <p:handoutMasterId r:id="rId64"/>
  </p:handoutMasterIdLst>
  <p:sldIdLst>
    <p:sldId id="275" r:id="rId2"/>
    <p:sldId id="276" r:id="rId3"/>
    <p:sldId id="390" r:id="rId4"/>
    <p:sldId id="391" r:id="rId5"/>
    <p:sldId id="375" r:id="rId6"/>
    <p:sldId id="376" r:id="rId7"/>
    <p:sldId id="377" r:id="rId8"/>
    <p:sldId id="378" r:id="rId9"/>
    <p:sldId id="372" r:id="rId10"/>
    <p:sldId id="373" r:id="rId11"/>
    <p:sldId id="374" r:id="rId12"/>
    <p:sldId id="379" r:id="rId13"/>
    <p:sldId id="256" r:id="rId14"/>
    <p:sldId id="309" r:id="rId15"/>
    <p:sldId id="257" r:id="rId16"/>
    <p:sldId id="277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285" r:id="rId27"/>
    <p:sldId id="260" r:id="rId28"/>
    <p:sldId id="278" r:id="rId29"/>
    <p:sldId id="295" r:id="rId30"/>
    <p:sldId id="258" r:id="rId31"/>
    <p:sldId id="289" r:id="rId32"/>
    <p:sldId id="261" r:id="rId33"/>
    <p:sldId id="306" r:id="rId34"/>
    <p:sldId id="262" r:id="rId35"/>
    <p:sldId id="288" r:id="rId36"/>
    <p:sldId id="344" r:id="rId37"/>
    <p:sldId id="345" r:id="rId38"/>
    <p:sldId id="346" r:id="rId39"/>
    <p:sldId id="347" r:id="rId40"/>
    <p:sldId id="348" r:id="rId41"/>
    <p:sldId id="351" r:id="rId42"/>
    <p:sldId id="352" r:id="rId43"/>
    <p:sldId id="353" r:id="rId44"/>
    <p:sldId id="355" r:id="rId45"/>
    <p:sldId id="356" r:id="rId46"/>
    <p:sldId id="357" r:id="rId47"/>
    <p:sldId id="366" r:id="rId48"/>
    <p:sldId id="367" r:id="rId49"/>
    <p:sldId id="371" r:id="rId50"/>
    <p:sldId id="290" r:id="rId51"/>
    <p:sldId id="327" r:id="rId52"/>
    <p:sldId id="269" r:id="rId53"/>
    <p:sldId id="328" r:id="rId54"/>
    <p:sldId id="330" r:id="rId55"/>
    <p:sldId id="331" r:id="rId56"/>
    <p:sldId id="332" r:id="rId57"/>
    <p:sldId id="336" r:id="rId58"/>
    <p:sldId id="338" r:id="rId59"/>
    <p:sldId id="264" r:id="rId60"/>
    <p:sldId id="292" r:id="rId61"/>
    <p:sldId id="296" r:id="rId62"/>
    <p:sldId id="303" r:id="rId63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  <a:srgbClr val="66FFCC"/>
    <a:srgbClr val="000000"/>
    <a:srgbClr val="CC3300"/>
    <a:srgbClr val="0099FF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5" autoAdjust="0"/>
    <p:restoredTop sz="94660"/>
  </p:normalViewPr>
  <p:slideViewPr>
    <p:cSldViewPr>
      <p:cViewPr>
        <p:scale>
          <a:sx n="94" d="100"/>
          <a:sy n="94" d="100"/>
        </p:scale>
        <p:origin x="-1262" y="91"/>
      </p:cViewPr>
      <p:guideLst>
        <p:guide orient="horz" pos="116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67D3228-CC3D-4CED-9A27-A8CD7E53B2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71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2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102403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  <p:grpSp>
          <p:nvGrpSpPr>
            <p:cNvPr id="102404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02405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06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07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08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09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10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11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12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13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14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15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16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17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18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19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20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21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22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23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24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25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26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27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28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29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grpSp>
            <p:nvGrpSpPr>
              <p:cNvPr id="102430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02431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32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33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34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35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36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37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38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39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40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41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42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43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44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45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</p:grpSp>
          <p:grpSp>
            <p:nvGrpSpPr>
              <p:cNvPr id="102446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02447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48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</p:grpSp>
          <p:grpSp>
            <p:nvGrpSpPr>
              <p:cNvPr id="102449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02450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51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52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53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54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55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56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57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2458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</p:grpSp>
          <p:sp>
            <p:nvSpPr>
              <p:cNvPr id="102459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60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61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62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63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64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65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2466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sp>
        <p:nvSpPr>
          <p:cNvPr id="10246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Kliknite, če želite urediti slog naslova matrice</a:t>
            </a:r>
          </a:p>
        </p:txBody>
      </p:sp>
      <p:sp>
        <p:nvSpPr>
          <p:cNvPr id="10246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Kliknite, če želite urediti slog podnaslova matrice</a:t>
            </a:r>
          </a:p>
        </p:txBody>
      </p:sp>
      <p:sp>
        <p:nvSpPr>
          <p:cNvPr id="102469" name="Rectangle 6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2470" name="Rectangle 7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247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604ADD8-61C9-48A0-8F14-9FED215A69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4226C-9113-46A5-84AD-E1329BD380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C6447-B861-4B43-9DE6-5B28214B58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F97BC-8F8C-4E54-A82D-98E4C0D68B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82B24-3276-47D9-B162-E80F9CCE08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5A0B0-7FDC-4F98-8E02-8D83046544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2C037-8C8C-487A-93D9-4BAB7EF8A0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74C26-260F-42ED-96C0-0F388107D4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08002-8DD2-4B2B-9C2F-8D8A7411DB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4CC09-325E-43C3-A680-413878A8CF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88A18-C756-41E8-A94B-3D35AD8E9D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3529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101379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  <p:grpSp>
          <p:nvGrpSpPr>
            <p:cNvPr id="101380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01381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82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83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84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85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86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87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88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89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90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91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92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93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94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95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96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97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98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399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400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401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402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403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404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405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grpSp>
            <p:nvGrpSpPr>
              <p:cNvPr id="101406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01407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08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09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10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11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12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13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14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15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16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17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18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19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20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21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</p:grpSp>
          <p:grpSp>
            <p:nvGrpSpPr>
              <p:cNvPr id="101422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01423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24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</p:grpSp>
          <p:grpSp>
            <p:nvGrpSpPr>
              <p:cNvPr id="101425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01426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27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28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29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30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31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32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33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  <p:sp>
              <p:nvSpPr>
                <p:cNvPr id="101434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l-SI"/>
                </a:p>
              </p:txBody>
            </p:sp>
          </p:grpSp>
          <p:sp>
            <p:nvSpPr>
              <p:cNvPr id="101435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436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437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438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439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440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441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01442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sp>
        <p:nvSpPr>
          <p:cNvPr id="10144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Kliknite, če želite urediti slog naslova matrice</a:t>
            </a:r>
          </a:p>
        </p:txBody>
      </p:sp>
      <p:sp>
        <p:nvSpPr>
          <p:cNvPr id="101444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1445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1446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B3EBC55-E4E8-41B4-8810-39FABA61A41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1447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Kliknite, če želite urediti sloge besedila matrice</a:t>
            </a:r>
          </a:p>
          <a:p>
            <a:pPr lvl="1"/>
            <a:r>
              <a:rPr lang="en-US" smtClean="0"/>
              <a:t>Druga raven</a:t>
            </a:r>
          </a:p>
          <a:p>
            <a:pPr lvl="2"/>
            <a:r>
              <a:rPr lang="en-US" smtClean="0"/>
              <a:t>Tretja raven</a:t>
            </a:r>
          </a:p>
          <a:p>
            <a:pPr lvl="3"/>
            <a:r>
              <a:rPr lang="en-US" smtClean="0"/>
              <a:t>Četrta raven</a:t>
            </a:r>
          </a:p>
          <a:p>
            <a:pPr lvl="4"/>
            <a:r>
              <a:rPr lang="en-US" smtClean="0"/>
              <a:t>Peta raven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2.bp.blogspot.com/_ZUc6NeQQoLc/R1Kv8h3_ToI/AAAAAAAAANo/R5lKphhN5Sw/s1600-R/fjordboat.JPG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b="1" dirty="0" smtClean="0">
                <a:effectLst/>
                <a:latin typeface="Comic Sans MS" pitchFamily="66" charset="0"/>
              </a:rPr>
              <a:t>VIRI </a:t>
            </a:r>
            <a:r>
              <a:rPr lang="sl-SI" sz="3600" b="1" dirty="0">
                <a:effectLst/>
                <a:latin typeface="Comic Sans MS" pitchFamily="66" charset="0"/>
              </a:rPr>
              <a:t>ENERGIJE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sl-SI" b="1" dirty="0">
                <a:solidFill>
                  <a:srgbClr val="FF3300"/>
                </a:solidFill>
                <a:latin typeface="Comic Sans MS" pitchFamily="66" charset="0"/>
              </a:rPr>
              <a:t>NEOBNOVLJIVI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sl-SI" b="1" dirty="0">
              <a:solidFill>
                <a:srgbClr val="FF33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l-SI" sz="2400" u="sng" dirty="0">
                <a:solidFill>
                  <a:srgbClr val="FF3300"/>
                </a:solidFill>
                <a:effectLst/>
                <a:latin typeface="Comic Sans MS" pitchFamily="66" charset="0"/>
              </a:rPr>
              <a:t>FOSILNA GORIVA:</a:t>
            </a:r>
          </a:p>
          <a:p>
            <a:pPr>
              <a:lnSpc>
                <a:spcPct val="80000"/>
              </a:lnSpc>
              <a:buClr>
                <a:srgbClr val="FF3300"/>
              </a:buClr>
            </a:pPr>
            <a:r>
              <a:rPr lang="sl-SI" sz="2400" dirty="0">
                <a:solidFill>
                  <a:srgbClr val="FF3300"/>
                </a:solidFill>
                <a:effectLst/>
                <a:latin typeface="Comic Sans MS" pitchFamily="66" charset="0"/>
              </a:rPr>
              <a:t>PREMOG</a:t>
            </a:r>
          </a:p>
          <a:p>
            <a:pPr>
              <a:lnSpc>
                <a:spcPct val="80000"/>
              </a:lnSpc>
              <a:buClr>
                <a:srgbClr val="FF3300"/>
              </a:buClr>
            </a:pPr>
            <a:r>
              <a:rPr lang="sl-SI" sz="2400" dirty="0">
                <a:solidFill>
                  <a:srgbClr val="FF3300"/>
                </a:solidFill>
                <a:effectLst/>
                <a:latin typeface="Comic Sans MS" pitchFamily="66" charset="0"/>
              </a:rPr>
              <a:t>NAFTA</a:t>
            </a:r>
          </a:p>
          <a:p>
            <a:pPr>
              <a:lnSpc>
                <a:spcPct val="80000"/>
              </a:lnSpc>
              <a:buClr>
                <a:srgbClr val="FF3300"/>
              </a:buClr>
            </a:pPr>
            <a:r>
              <a:rPr lang="sl-SI" sz="2400" dirty="0">
                <a:solidFill>
                  <a:srgbClr val="FF3300"/>
                </a:solidFill>
                <a:effectLst/>
                <a:latin typeface="Comic Sans MS" pitchFamily="66" charset="0"/>
              </a:rPr>
              <a:t>ZEMELJSKI </a:t>
            </a:r>
            <a:r>
              <a:rPr lang="sl-SI" sz="2400" dirty="0" smtClean="0">
                <a:solidFill>
                  <a:srgbClr val="FF3300"/>
                </a:solidFill>
                <a:effectLst/>
                <a:latin typeface="Comic Sans MS" pitchFamily="66" charset="0"/>
              </a:rPr>
              <a:t>PLIN</a:t>
            </a:r>
          </a:p>
          <a:p>
            <a:pPr>
              <a:lnSpc>
                <a:spcPct val="80000"/>
              </a:lnSpc>
              <a:buClr>
                <a:srgbClr val="FF3300"/>
              </a:buClr>
            </a:pPr>
            <a:endParaRPr lang="sl-SI" sz="2400" dirty="0">
              <a:solidFill>
                <a:srgbClr val="FF3300"/>
              </a:solidFill>
              <a:effectLst/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FF3300"/>
              </a:buClr>
            </a:pPr>
            <a:r>
              <a:rPr lang="sl-SI" sz="2400" dirty="0">
                <a:solidFill>
                  <a:srgbClr val="FF3300"/>
                </a:solidFill>
                <a:latin typeface="Comic Sans MS" pitchFamily="66" charset="0"/>
              </a:rPr>
              <a:t>JEDRSKA ENERGIJA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600200"/>
            <a:ext cx="4716462" cy="5257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sl-SI" b="1" dirty="0">
                <a:solidFill>
                  <a:srgbClr val="FFCC00"/>
                </a:solidFill>
                <a:latin typeface="Comic Sans MS" pitchFamily="66" charset="0"/>
              </a:rPr>
              <a:t>OBNOVLJIVI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sl-SI" sz="1400" b="1" dirty="0">
              <a:solidFill>
                <a:srgbClr val="FFCC0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buClr>
                <a:srgbClr val="FFCC00"/>
              </a:buClr>
            </a:pPr>
            <a:r>
              <a:rPr lang="sl-SI" sz="2400" dirty="0">
                <a:solidFill>
                  <a:srgbClr val="FFCC00"/>
                </a:solidFill>
                <a:effectLst/>
                <a:latin typeface="Comic Sans MS" pitchFamily="66" charset="0"/>
              </a:rPr>
              <a:t>VETER</a:t>
            </a:r>
          </a:p>
          <a:p>
            <a:pPr>
              <a:lnSpc>
                <a:spcPct val="90000"/>
              </a:lnSpc>
              <a:buClr>
                <a:srgbClr val="FFCC00"/>
              </a:buClr>
            </a:pPr>
            <a:r>
              <a:rPr lang="sl-SI" sz="2400" dirty="0">
                <a:solidFill>
                  <a:srgbClr val="FFCC00"/>
                </a:solidFill>
                <a:effectLst/>
                <a:latin typeface="Comic Sans MS" pitchFamily="66" charset="0"/>
              </a:rPr>
              <a:t>SONČNA ENERGIJA</a:t>
            </a:r>
          </a:p>
          <a:p>
            <a:pPr>
              <a:lnSpc>
                <a:spcPct val="90000"/>
              </a:lnSpc>
              <a:buClr>
                <a:srgbClr val="FFCC00"/>
              </a:buClr>
            </a:pPr>
            <a:r>
              <a:rPr lang="sl-SI" sz="2400" dirty="0">
                <a:solidFill>
                  <a:srgbClr val="FFCC00"/>
                </a:solidFill>
                <a:effectLst/>
                <a:latin typeface="Comic Sans MS" pitchFamily="66" charset="0"/>
              </a:rPr>
              <a:t>ENERGIJA MORJA (bibavica, E valov, energija soli)</a:t>
            </a:r>
          </a:p>
          <a:p>
            <a:pPr>
              <a:lnSpc>
                <a:spcPct val="90000"/>
              </a:lnSpc>
              <a:buClr>
                <a:srgbClr val="FFCC00"/>
              </a:buClr>
            </a:pPr>
            <a:r>
              <a:rPr lang="sl-SI" sz="2400" dirty="0">
                <a:solidFill>
                  <a:srgbClr val="FFCC00"/>
                </a:solidFill>
                <a:effectLst/>
                <a:latin typeface="Comic Sans MS" pitchFamily="66" charset="0"/>
              </a:rPr>
              <a:t>GEOTERMALNA ENERGIJA</a:t>
            </a:r>
          </a:p>
          <a:p>
            <a:pPr>
              <a:lnSpc>
                <a:spcPct val="90000"/>
              </a:lnSpc>
              <a:buClr>
                <a:srgbClr val="FFCC00"/>
              </a:buClr>
            </a:pPr>
            <a:r>
              <a:rPr lang="sl-SI" sz="2400" dirty="0">
                <a:solidFill>
                  <a:srgbClr val="FFCC00"/>
                </a:solidFill>
                <a:effectLst/>
                <a:latin typeface="Comic Sans MS" pitchFamily="66" charset="0"/>
              </a:rPr>
              <a:t>BIOMASA</a:t>
            </a:r>
          </a:p>
          <a:p>
            <a:pPr>
              <a:lnSpc>
                <a:spcPct val="90000"/>
              </a:lnSpc>
              <a:buClr>
                <a:srgbClr val="FFCC00"/>
              </a:buClr>
            </a:pPr>
            <a:r>
              <a:rPr lang="sl-SI" sz="2400" dirty="0">
                <a:solidFill>
                  <a:srgbClr val="FFCC00"/>
                </a:solidFill>
                <a:effectLst/>
                <a:latin typeface="Comic Sans MS" pitchFamily="66" charset="0"/>
              </a:rPr>
              <a:t>BIOPLIN</a:t>
            </a:r>
          </a:p>
          <a:p>
            <a:pPr>
              <a:lnSpc>
                <a:spcPct val="90000"/>
              </a:lnSpc>
              <a:buClr>
                <a:srgbClr val="FFCC00"/>
              </a:buClr>
            </a:pPr>
            <a:r>
              <a:rPr lang="sl-SI" sz="2400" dirty="0">
                <a:solidFill>
                  <a:srgbClr val="FFCC00"/>
                </a:solidFill>
                <a:effectLst/>
                <a:latin typeface="Comic Sans MS" pitchFamily="66" charset="0"/>
              </a:rPr>
              <a:t>BIODIZEL</a:t>
            </a:r>
          </a:p>
          <a:p>
            <a:pPr>
              <a:lnSpc>
                <a:spcPct val="90000"/>
              </a:lnSpc>
              <a:buClr>
                <a:srgbClr val="FFCC00"/>
              </a:buClr>
            </a:pPr>
            <a:r>
              <a:rPr lang="sl-SI" sz="2400" dirty="0">
                <a:solidFill>
                  <a:srgbClr val="FFCC00"/>
                </a:solidFill>
                <a:effectLst/>
                <a:latin typeface="Comic Sans MS" pitchFamily="66" charset="0"/>
              </a:rPr>
              <a:t>HIDROENERGIJA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sl-SI" sz="1600" dirty="0">
              <a:solidFill>
                <a:srgbClr val="FFCC00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0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0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0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0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0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0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0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0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0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0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0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0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0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0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sz="4000" b="1" dirty="0">
                <a:solidFill>
                  <a:srgbClr val="FF0000"/>
                </a:solidFill>
                <a:latin typeface="Comic Sans MS" pitchFamily="66" charset="0"/>
              </a:rPr>
              <a:t>NAFTNA RAFINERIJA</a:t>
            </a: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519238"/>
            <a:ext cx="6985000" cy="4732337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raf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29187" cy="6858000"/>
          </a:xfrm>
          <a:prstGeom prst="rect">
            <a:avLst/>
          </a:prstGeom>
          <a:noFill/>
        </p:spPr>
      </p:pic>
      <p:sp>
        <p:nvSpPr>
          <p:cNvPr id="3" name="PoljeZBesedilom 2"/>
          <p:cNvSpPr txBox="1"/>
          <p:nvPr/>
        </p:nvSpPr>
        <p:spPr>
          <a:xfrm>
            <a:off x="5436096" y="404664"/>
            <a:ext cx="331236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latin typeface="Comic Sans MS" pitchFamily="66" charset="0"/>
              </a:rPr>
              <a:t>PLIN</a:t>
            </a:r>
          </a:p>
          <a:p>
            <a:endParaRPr lang="sl-SI" sz="2400" dirty="0" smtClean="0">
              <a:latin typeface="Comic Sans MS" pitchFamily="66" charset="0"/>
            </a:endParaRPr>
          </a:p>
          <a:p>
            <a:r>
              <a:rPr lang="sl-SI" sz="2400" dirty="0" smtClean="0">
                <a:latin typeface="Comic Sans MS" pitchFamily="66" charset="0"/>
              </a:rPr>
              <a:t>BENCIN </a:t>
            </a:r>
            <a:r>
              <a:rPr lang="sl-SI" sz="2400" dirty="0" smtClean="0">
                <a:latin typeface="Comic Sans MS" pitchFamily="66" charset="0"/>
                <a:sym typeface="Wingdings" pitchFamily="2" charset="2"/>
              </a:rPr>
              <a:t> 40</a:t>
            </a:r>
            <a:r>
              <a:rPr lang="sl-SI" sz="2400" baseline="30000" dirty="0" smtClean="0">
                <a:latin typeface="Comic Sans MS" pitchFamily="66" charset="0"/>
                <a:sym typeface="Wingdings" pitchFamily="2" charset="2"/>
              </a:rPr>
              <a:t>O</a:t>
            </a:r>
            <a:r>
              <a:rPr lang="sl-SI" sz="2400" dirty="0" smtClean="0">
                <a:latin typeface="Comic Sans MS" pitchFamily="66" charset="0"/>
                <a:sym typeface="Wingdings" pitchFamily="2" charset="2"/>
              </a:rPr>
              <a:t>C</a:t>
            </a:r>
          </a:p>
          <a:p>
            <a:r>
              <a:rPr lang="sl-SI" sz="2400" dirty="0" smtClean="0">
                <a:latin typeface="Comic Sans MS" pitchFamily="66" charset="0"/>
                <a:sym typeface="Wingdings" pitchFamily="2" charset="2"/>
              </a:rPr>
              <a:t>NAFTA  100</a:t>
            </a:r>
            <a:r>
              <a:rPr lang="sl-SI" sz="2400" baseline="30000" dirty="0" smtClean="0">
                <a:latin typeface="Comic Sans MS" pitchFamily="66" charset="0"/>
                <a:sym typeface="Wingdings" pitchFamily="2" charset="2"/>
              </a:rPr>
              <a:t>O</a:t>
            </a:r>
            <a:r>
              <a:rPr lang="sl-SI" sz="2400" dirty="0" smtClean="0">
                <a:latin typeface="Comic Sans MS" pitchFamily="66" charset="0"/>
                <a:sym typeface="Wingdings" pitchFamily="2" charset="2"/>
              </a:rPr>
              <a:t>C</a:t>
            </a:r>
          </a:p>
          <a:p>
            <a:endParaRPr lang="sl-SI" sz="2400" dirty="0" smtClean="0">
              <a:latin typeface="Comic Sans MS" pitchFamily="66" charset="0"/>
              <a:sym typeface="Wingdings" pitchFamily="2" charset="2"/>
            </a:endParaRPr>
          </a:p>
          <a:p>
            <a:r>
              <a:rPr lang="sl-SI" sz="2400" dirty="0" smtClean="0">
                <a:latin typeface="Comic Sans MS" pitchFamily="66" charset="0"/>
                <a:sym typeface="Wingdings" pitchFamily="2" charset="2"/>
              </a:rPr>
              <a:t>KEROZIN  170</a:t>
            </a:r>
            <a:r>
              <a:rPr lang="sl-SI" sz="2400" baseline="30000" dirty="0" smtClean="0">
                <a:latin typeface="Comic Sans MS" pitchFamily="66" charset="0"/>
                <a:sym typeface="Wingdings" pitchFamily="2" charset="2"/>
              </a:rPr>
              <a:t>O</a:t>
            </a:r>
            <a:r>
              <a:rPr lang="sl-SI" sz="2400" dirty="0" smtClean="0">
                <a:latin typeface="Comic Sans MS" pitchFamily="66" charset="0"/>
                <a:sym typeface="Wingdings" pitchFamily="2" charset="2"/>
              </a:rPr>
              <a:t>C</a:t>
            </a:r>
          </a:p>
          <a:p>
            <a:endParaRPr lang="sl-SI" sz="2400" dirty="0" smtClean="0">
              <a:latin typeface="Comic Sans MS" pitchFamily="66" charset="0"/>
              <a:sym typeface="Wingdings" pitchFamily="2" charset="2"/>
            </a:endParaRPr>
          </a:p>
          <a:p>
            <a:endParaRPr lang="sl-SI" sz="2400" dirty="0" smtClean="0">
              <a:latin typeface="Comic Sans MS" pitchFamily="66" charset="0"/>
              <a:sym typeface="Wingdings" pitchFamily="2" charset="2"/>
            </a:endParaRPr>
          </a:p>
          <a:p>
            <a:r>
              <a:rPr lang="sl-SI" sz="2400" dirty="0" smtClean="0">
                <a:latin typeface="Comic Sans MS" pitchFamily="66" charset="0"/>
                <a:sym typeface="Wingdings" pitchFamily="2" charset="2"/>
              </a:rPr>
              <a:t>DIZEL  250</a:t>
            </a:r>
            <a:r>
              <a:rPr lang="sl-SI" sz="2400" baseline="30000" dirty="0" smtClean="0">
                <a:latin typeface="Comic Sans MS" pitchFamily="66" charset="0"/>
                <a:sym typeface="Wingdings" pitchFamily="2" charset="2"/>
              </a:rPr>
              <a:t>O</a:t>
            </a:r>
            <a:r>
              <a:rPr lang="sl-SI" sz="2400" dirty="0" smtClean="0">
                <a:latin typeface="Comic Sans MS" pitchFamily="66" charset="0"/>
                <a:sym typeface="Wingdings" pitchFamily="2" charset="2"/>
              </a:rPr>
              <a:t>C</a:t>
            </a:r>
          </a:p>
          <a:p>
            <a:endParaRPr lang="sl-SI" sz="2400" dirty="0" smtClean="0">
              <a:latin typeface="Comic Sans MS" pitchFamily="66" charset="0"/>
              <a:sym typeface="Wingdings" pitchFamily="2" charset="2"/>
            </a:endParaRPr>
          </a:p>
          <a:p>
            <a:r>
              <a:rPr lang="sl-SI" sz="2400" dirty="0" smtClean="0">
                <a:latin typeface="Comic Sans MS" pitchFamily="66" charset="0"/>
                <a:sym typeface="Wingdings" pitchFamily="2" charset="2"/>
              </a:rPr>
              <a:t>MAZIVA  340</a:t>
            </a:r>
            <a:r>
              <a:rPr lang="sl-SI" sz="2400" baseline="30000" dirty="0" smtClean="0">
                <a:latin typeface="Comic Sans MS" pitchFamily="66" charset="0"/>
                <a:sym typeface="Wingdings" pitchFamily="2" charset="2"/>
              </a:rPr>
              <a:t>O</a:t>
            </a:r>
            <a:r>
              <a:rPr lang="sl-SI" sz="2400" dirty="0" smtClean="0">
                <a:latin typeface="Comic Sans MS" pitchFamily="66" charset="0"/>
                <a:sym typeface="Wingdings" pitchFamily="2" charset="2"/>
              </a:rPr>
              <a:t>C</a:t>
            </a:r>
          </a:p>
          <a:p>
            <a:endParaRPr lang="sl-SI" sz="2400" dirty="0" smtClean="0">
              <a:latin typeface="Comic Sans MS" pitchFamily="66" charset="0"/>
              <a:sym typeface="Wingdings" pitchFamily="2" charset="2"/>
            </a:endParaRPr>
          </a:p>
          <a:p>
            <a:r>
              <a:rPr lang="sl-SI" sz="2400" dirty="0" smtClean="0">
                <a:latin typeface="Comic Sans MS" pitchFamily="66" charset="0"/>
                <a:sym typeface="Wingdings" pitchFamily="2" charset="2"/>
              </a:rPr>
              <a:t>KURILNO OLJE  500</a:t>
            </a:r>
            <a:r>
              <a:rPr lang="sl-SI" sz="2400" baseline="30000" dirty="0" smtClean="0">
                <a:latin typeface="Comic Sans MS" pitchFamily="66" charset="0"/>
                <a:sym typeface="Wingdings" pitchFamily="2" charset="2"/>
              </a:rPr>
              <a:t>O</a:t>
            </a:r>
            <a:r>
              <a:rPr lang="sl-SI" sz="2400" dirty="0" smtClean="0">
                <a:latin typeface="Comic Sans MS" pitchFamily="66" charset="0"/>
                <a:sym typeface="Wingdings" pitchFamily="2" charset="2"/>
              </a:rPr>
              <a:t>C</a:t>
            </a:r>
          </a:p>
          <a:p>
            <a:endParaRPr lang="sl-SI" sz="2400" dirty="0" smtClean="0">
              <a:latin typeface="Comic Sans MS" pitchFamily="66" charset="0"/>
              <a:sym typeface="Wingdings" pitchFamily="2" charset="2"/>
            </a:endParaRPr>
          </a:p>
          <a:p>
            <a:r>
              <a:rPr lang="sl-SI" sz="2400" dirty="0" smtClean="0">
                <a:latin typeface="Comic Sans MS" pitchFamily="66" charset="0"/>
                <a:sym typeface="Wingdings" pitchFamily="2" charset="2"/>
              </a:rPr>
              <a:t>ASFALT  600</a:t>
            </a:r>
            <a:r>
              <a:rPr lang="sl-SI" sz="2400" baseline="30000" dirty="0" smtClean="0">
                <a:latin typeface="Comic Sans MS" pitchFamily="66" charset="0"/>
                <a:sym typeface="Wingdings" pitchFamily="2" charset="2"/>
              </a:rPr>
              <a:t>O</a:t>
            </a:r>
            <a:r>
              <a:rPr lang="sl-SI" sz="2400" dirty="0" smtClean="0">
                <a:latin typeface="Comic Sans MS" pitchFamily="66" charset="0"/>
                <a:sym typeface="Wingdings" pitchFamily="2" charset="2"/>
              </a:rPr>
              <a:t>C</a:t>
            </a:r>
          </a:p>
          <a:p>
            <a:endParaRPr lang="sl-SI" sz="2400" dirty="0" smtClean="0">
              <a:latin typeface="Comic Sans MS" pitchFamily="66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251520" y="615170"/>
            <a:ext cx="856895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PREMOG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l-SI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je nastajal v procesu pooglenitve ali </a:t>
            </a:r>
            <a:r>
              <a:rPr kumimoji="0" lang="sl-SI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karbonifikacije</a:t>
            </a:r>
            <a:r>
              <a:rPr kumimoji="0" lang="sl-SI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v zemeljskih globinah, ko so rastline (predvsem praprotnice) počasi izgubljale kisik in vodik ter se bogatile z ogljikom. Pri tem izhajata plina metan – CH</a:t>
            </a:r>
            <a:r>
              <a:rPr kumimoji="0" lang="sl-SI" sz="28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sl-SI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, kar dokazujejo eksplozije v rudnikih ter CO</a:t>
            </a:r>
            <a:r>
              <a:rPr kumimoji="0" lang="sl-SI" sz="28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sl-SI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in voda.</a:t>
            </a:r>
            <a:endParaRPr kumimoji="0" lang="sl-SI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755650" y="0"/>
            <a:ext cx="7488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333375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3600" b="1">
                <a:solidFill>
                  <a:schemeClr val="tx2"/>
                </a:solidFill>
                <a:latin typeface="Comic Sans MS" pitchFamily="66" charset="0"/>
              </a:rPr>
              <a:t>ALTERNATIVNI VIRI ENERGIJE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1125538"/>
            <a:ext cx="9144000" cy="524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400" b="1">
                <a:latin typeface="Comic Sans MS" pitchFamily="66" charset="0"/>
              </a:rPr>
              <a:t>Zaradi omejenih zalog goriv strokovnjaki raziskujejo uporabo</a:t>
            </a:r>
            <a:r>
              <a:rPr lang="sl-SI" sz="2400">
                <a:latin typeface="Comic Sans MS" pitchFamily="66" charset="0"/>
              </a:rPr>
              <a:t> </a:t>
            </a:r>
            <a:r>
              <a:rPr lang="sl-SI" sz="2400" b="1">
                <a:latin typeface="Comic Sans MS" pitchFamily="66" charset="0"/>
              </a:rPr>
              <a:t>dodatnih obnovljivih virov energije, kot so:</a:t>
            </a:r>
          </a:p>
          <a:p>
            <a:pPr algn="ctr">
              <a:spcBef>
                <a:spcPct val="50000"/>
              </a:spcBef>
            </a:pPr>
            <a:endParaRPr lang="sl-SI" sz="1000" b="1">
              <a:latin typeface="Comic Sans MS" pitchFamily="66" charset="0"/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sl-SI" sz="2400" b="1">
                <a:solidFill>
                  <a:srgbClr val="FFFF00"/>
                </a:solidFill>
                <a:latin typeface="Comic Sans MS" pitchFamily="66" charset="0"/>
              </a:rPr>
              <a:t> ENERGIJA SONCA,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sl-SI" sz="2400" b="1">
                <a:latin typeface="Comic Sans MS" pitchFamily="66" charset="0"/>
              </a:rPr>
              <a:t> ENERGIJA VETRA,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sl-SI" sz="2400" b="1">
                <a:solidFill>
                  <a:srgbClr val="66CCFF"/>
                </a:solidFill>
                <a:latin typeface="Comic Sans MS" pitchFamily="66" charset="0"/>
              </a:rPr>
              <a:t> ENERGIJA PLIMOVANJA, ENERGIJA VALOV, ENERGIJA SOLI</a:t>
            </a:r>
          </a:p>
          <a:p>
            <a:pPr algn="ctr">
              <a:spcBef>
                <a:spcPct val="50000"/>
              </a:spcBef>
              <a:buClr>
                <a:srgbClr val="FF6600"/>
              </a:buClr>
              <a:buFontTx/>
              <a:buChar char="•"/>
            </a:pPr>
            <a:r>
              <a:rPr lang="sl-SI" sz="2400" b="1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sl-SI" sz="2400" b="1">
                <a:solidFill>
                  <a:srgbClr val="FF6600"/>
                </a:solidFill>
                <a:latin typeface="Comic Sans MS" pitchFamily="66" charset="0"/>
              </a:rPr>
              <a:t>ENERGIJA BIOMASE </a:t>
            </a:r>
            <a:r>
              <a:rPr lang="sl-SI" b="1">
                <a:solidFill>
                  <a:srgbClr val="FF6600"/>
                </a:solidFill>
                <a:latin typeface="Comic Sans MS" pitchFamily="66" charset="0"/>
              </a:rPr>
              <a:t>(les, biodizel,rastlinska olja, bioplin)</a:t>
            </a:r>
            <a:endParaRPr lang="sl-SI" sz="3200" b="1">
              <a:solidFill>
                <a:srgbClr val="FF6600"/>
              </a:solidFill>
              <a:latin typeface="Comic Sans MS" pitchFamily="66" charset="0"/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sl-SI" sz="2400" b="1">
                <a:solidFill>
                  <a:srgbClr val="000000"/>
                </a:solidFill>
                <a:latin typeface="Comic Sans MS" pitchFamily="66" charset="0"/>
              </a:rPr>
              <a:t> BIOPLIN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sl-SI" sz="2400" b="1">
                <a:solidFill>
                  <a:srgbClr val="FFFF00"/>
                </a:solidFill>
                <a:latin typeface="Comic Sans MS" pitchFamily="66" charset="0"/>
              </a:rPr>
              <a:t> BIODIZEL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sl-SI" sz="2400" b="1">
                <a:solidFill>
                  <a:srgbClr val="66FFCC"/>
                </a:solidFill>
                <a:latin typeface="Comic Sans MS" pitchFamily="66" charset="0"/>
              </a:rPr>
              <a:t> GEOTERMALNA ENERGIJA.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95288" y="620713"/>
            <a:ext cx="8424862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Obnovljivi viri energije =</a:t>
            </a:r>
            <a:r>
              <a:rPr lang="sl-SI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>
              <a:spcBef>
                <a:spcPct val="50000"/>
              </a:spcBef>
            </a:pPr>
            <a:endParaRPr lang="sl-SI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sl-SI" sz="2800">
                <a:latin typeface="Comic Sans MS" pitchFamily="66" charset="0"/>
              </a:rPr>
              <a:t>so tisti viri energije, ki izkoriščajo naravne procese in se v naravi nenehno pojavljajo v (skoraj) neomejenih količinah.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mso5BF25"/>
          <p:cNvPicPr>
            <a:picLocks noChangeAspect="1" noChangeArrowheads="1"/>
          </p:cNvPicPr>
          <p:nvPr/>
        </p:nvPicPr>
        <p:blipFill>
          <a:blip r:embed="rId2" cstate="print"/>
          <a:srcRect l="33333" t="32103" r="22202" b="34248"/>
          <a:stretch>
            <a:fillRect/>
          </a:stretch>
        </p:blipFill>
        <p:spPr bwMode="auto">
          <a:xfrm>
            <a:off x="971550" y="981075"/>
            <a:ext cx="7235825" cy="5246688"/>
          </a:xfrm>
          <a:prstGeom prst="rect">
            <a:avLst/>
          </a:prstGeom>
          <a:noFill/>
          <a:ln w="57150" cap="rnd">
            <a:solidFill>
              <a:srgbClr val="FFFF00"/>
            </a:solidFill>
            <a:prstDash val="sysDot"/>
            <a:miter lim="800000"/>
            <a:headEnd/>
            <a:tailEnd/>
          </a:ln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0" y="33337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800" b="1">
                <a:solidFill>
                  <a:srgbClr val="FFFF00"/>
                </a:solidFill>
                <a:latin typeface="Comic Sans MS" pitchFamily="66" charset="0"/>
              </a:rPr>
              <a:t>ENERGIJA SONCA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2738" y="50800"/>
            <a:ext cx="8229600" cy="1139825"/>
          </a:xfrm>
        </p:spPr>
        <p:txBody>
          <a:bodyPr/>
          <a:lstStyle/>
          <a:p>
            <a:r>
              <a:rPr lang="sl-SI" sz="2800" b="1">
                <a:solidFill>
                  <a:srgbClr val="FFFF00"/>
                </a:solidFill>
                <a:latin typeface="Comic Sans MS" pitchFamily="66" charset="0"/>
              </a:rPr>
              <a:t>SONČNA ENERGIJA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642350" cy="3024188"/>
          </a:xfrm>
        </p:spPr>
        <p:txBody>
          <a:bodyPr/>
          <a:lstStyle/>
          <a:p>
            <a:pPr>
              <a:buClr>
                <a:srgbClr val="FFFF00"/>
              </a:buClr>
            </a:pPr>
            <a:r>
              <a:rPr lang="sl-SI" sz="2800">
                <a:effectLst/>
                <a:latin typeface="Comic Sans MS" pitchFamily="66" charset="0"/>
              </a:rPr>
              <a:t>je skupen izraz za vrsto postopkov pridobivanja energije iz sončne svetlobe.</a:t>
            </a:r>
          </a:p>
          <a:p>
            <a:pPr>
              <a:buClr>
                <a:srgbClr val="FFFF00"/>
              </a:buClr>
            </a:pPr>
            <a:r>
              <a:rPr lang="sl-SI" sz="2800">
                <a:effectLst/>
                <a:latin typeface="Comic Sans MS" pitchFamily="66" charset="0"/>
              </a:rPr>
              <a:t>Svetlobo lovimo s sončnimi celicami iz silicija, te se segrevajo in toploto pretvorijo v energijo prek generatorja. </a:t>
            </a:r>
          </a:p>
          <a:p>
            <a:pPr>
              <a:buClr>
                <a:srgbClr val="FFFF00"/>
              </a:buClr>
            </a:pPr>
            <a:r>
              <a:rPr lang="sl-SI" sz="2800">
                <a:effectLst/>
                <a:latin typeface="Comic Sans MS" pitchFamily="66" charset="0"/>
              </a:rPr>
              <a:t>S sončno energijo lahko tudi napajamo vozila.</a:t>
            </a:r>
          </a:p>
        </p:txBody>
      </p:sp>
      <p:pic>
        <p:nvPicPr>
          <p:cNvPr id="47108" name="Picture 4" descr="Solar_Panels_sun_farm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4724400"/>
            <a:ext cx="2916237" cy="2133600"/>
          </a:xfrm>
          <a:prstGeom prst="rect">
            <a:avLst/>
          </a:prstGeom>
          <a:noFill/>
        </p:spPr>
      </p:pic>
      <p:pic>
        <p:nvPicPr>
          <p:cNvPr id="47109" name="Picture 5" descr="sun-power_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76775"/>
            <a:ext cx="2916238" cy="2181225"/>
          </a:xfrm>
          <a:prstGeom prst="rect">
            <a:avLst/>
          </a:prstGeom>
          <a:noFill/>
        </p:spPr>
      </p:pic>
      <p:pic>
        <p:nvPicPr>
          <p:cNvPr id="47110" name="Picture 6" descr="Solar_Wing_front_Japanese_electric_powered_c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4689475"/>
            <a:ext cx="3311525" cy="2168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dirty="0">
                <a:solidFill>
                  <a:srgbClr val="FFFF00"/>
                </a:solidFill>
                <a:effectLst/>
                <a:latin typeface="Comic Sans MS" pitchFamily="66" charset="0"/>
              </a:rPr>
              <a:t>IZKORIŠČANJE SONČNE ENERGIJE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l-SI" sz="2400">
                <a:effectLst/>
                <a:latin typeface="Comic Sans MS" pitchFamily="66" charset="0"/>
              </a:rPr>
              <a:t>Sončna energija je neizčrpen vir energije, ki ga v zgradbah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l-SI" sz="2400">
                <a:effectLst/>
                <a:latin typeface="Comic Sans MS" pitchFamily="66" charset="0"/>
              </a:rPr>
              <a:t>lahko izkoriščamo na 3 načine: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l-SI" sz="2400">
              <a:effectLst/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2"/>
              </a:buBlip>
            </a:pPr>
            <a:r>
              <a:rPr lang="sl-SI" sz="2400">
                <a:solidFill>
                  <a:schemeClr val="tx2"/>
                </a:solidFill>
                <a:effectLst/>
                <a:latin typeface="Comic Sans MS" pitchFamily="66" charset="0"/>
              </a:rPr>
              <a:t>Pasivno -</a:t>
            </a:r>
            <a:r>
              <a:rPr lang="sl-SI" sz="2400">
                <a:effectLst/>
                <a:latin typeface="Comic Sans MS" pitchFamily="66" charset="0"/>
              </a:rPr>
              <a:t> s solarnimi sistemi za ogrevanje zgradb, osvetljevanje in prezračevanje prostorov (okna sončne stene, stekleniki,…)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sl-SI" sz="2400">
              <a:effectLst/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2"/>
              </a:buBlip>
            </a:pPr>
            <a:r>
              <a:rPr lang="sl-SI" sz="2400">
                <a:solidFill>
                  <a:schemeClr val="tx2"/>
                </a:solidFill>
                <a:effectLst/>
                <a:latin typeface="Comic Sans MS" pitchFamily="66" charset="0"/>
              </a:rPr>
              <a:t>Aktivno -</a:t>
            </a:r>
            <a:r>
              <a:rPr lang="sl-SI" sz="2400">
                <a:effectLst/>
                <a:latin typeface="Comic Sans MS" pitchFamily="66" charset="0"/>
              </a:rPr>
              <a:t> s sončnimi kolektorji za pripravo tople vode in ogrevanje prostorov. (Novejši čas prinaša tudi termo solarni sistem – toploto pretvarjamo v hlad in tudi za hlajenje s pomočjo absorpcijskega sistema)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sl-SI" sz="2400">
              <a:effectLst/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Wingdings" pitchFamily="2" charset="2"/>
              <a:buBlip>
                <a:blip r:embed="rId2"/>
              </a:buBlip>
            </a:pPr>
            <a:r>
              <a:rPr lang="sl-SI" sz="2400">
                <a:solidFill>
                  <a:schemeClr val="tx2"/>
                </a:solidFill>
                <a:effectLst/>
                <a:latin typeface="Comic Sans MS" pitchFamily="66" charset="0"/>
              </a:rPr>
              <a:t>S fotovoltaiko –</a:t>
            </a:r>
            <a:r>
              <a:rPr lang="sl-SI" sz="2400">
                <a:effectLst/>
                <a:latin typeface="Comic Sans MS" pitchFamily="66" charset="0"/>
              </a:rPr>
              <a:t> s sončnimi celicami za proizvodnjo električne energije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sl-SI" sz="4000">
                <a:effectLst/>
                <a:latin typeface="Comic Sans MS" pitchFamily="66" charset="0"/>
              </a:rPr>
              <a:t>1. Pasivna raba sončne energije</a:t>
            </a:r>
          </a:p>
        </p:txBody>
      </p:sp>
      <p:pic>
        <p:nvPicPr>
          <p:cNvPr id="10244" name="Picture 4" descr="okn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787775"/>
            <a:ext cx="2624137" cy="3070225"/>
          </a:xfrm>
          <a:prstGeom prst="rect">
            <a:avLst/>
          </a:prstGeom>
          <a:noFill/>
        </p:spPr>
      </p:pic>
      <p:pic>
        <p:nvPicPr>
          <p:cNvPr id="10245" name="Picture 5" descr="zlo%C5%BEljiva-stena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96975"/>
            <a:ext cx="3332163" cy="2544763"/>
          </a:xfrm>
          <a:prstGeom prst="rect">
            <a:avLst/>
          </a:prstGeom>
          <a:noFill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2301875"/>
            <a:ext cx="4716462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sl-SI" sz="4000">
                <a:effectLst/>
                <a:latin typeface="Comic Sans MS" pitchFamily="66" charset="0"/>
              </a:rPr>
              <a:t>2. Aktivna raba sončne energije</a:t>
            </a:r>
          </a:p>
        </p:txBody>
      </p:sp>
      <p:pic>
        <p:nvPicPr>
          <p:cNvPr id="11267" name="Picture 3" descr="0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16338"/>
            <a:ext cx="4319588" cy="3141662"/>
          </a:xfrm>
          <a:prstGeom prst="rect">
            <a:avLst/>
          </a:prstGeom>
          <a:noFill/>
        </p:spPr>
      </p:pic>
      <p:pic>
        <p:nvPicPr>
          <p:cNvPr id="11269" name="Picture 5" descr="monte_rossa_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41438"/>
            <a:ext cx="4319588" cy="2286000"/>
          </a:xfrm>
          <a:prstGeom prst="rect">
            <a:avLst/>
          </a:prstGeom>
          <a:noFill/>
        </p:spPr>
      </p:pic>
      <p:pic>
        <p:nvPicPr>
          <p:cNvPr id="11270" name="Picture 6" descr="picture_42_internet_t_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713163"/>
            <a:ext cx="3816350" cy="3144837"/>
          </a:xfrm>
          <a:prstGeom prst="rect">
            <a:avLst/>
          </a:prstGeom>
          <a:noFill/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140200" y="981075"/>
            <a:ext cx="500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>
                <a:solidFill>
                  <a:srgbClr val="000000"/>
                </a:solidFill>
                <a:latin typeface="Comic Sans MS" pitchFamily="66" charset="0"/>
              </a:rPr>
              <a:t>Sončne kolektorje lahko vgradimo tudi v fasado stavbe – spomlad, jesen.</a:t>
            </a: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1274" name="Picture 10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1125538"/>
            <a:ext cx="3833813" cy="25558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50825" y="620713"/>
            <a:ext cx="864235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800" b="1" i="1" u="sng" dirty="0">
                <a:solidFill>
                  <a:srgbClr val="FFCC00"/>
                </a:solidFill>
                <a:latin typeface="Comic Sans MS" pitchFamily="66" charset="0"/>
              </a:rPr>
              <a:t>NARAVNI VIRI</a:t>
            </a:r>
            <a:r>
              <a:rPr lang="sl-SI" sz="2800" dirty="0">
                <a:latin typeface="Comic Sans MS" pitchFamily="66" charset="0"/>
              </a:rPr>
              <a:t> </a:t>
            </a:r>
            <a:r>
              <a:rPr lang="sl-SI" sz="2800" dirty="0">
                <a:solidFill>
                  <a:srgbClr val="FFCC00"/>
                </a:solidFill>
                <a:latin typeface="Comic Sans MS" pitchFamily="66" charset="0"/>
              </a:rPr>
              <a:t>– so nahajališča mineralov in fosilnih goriv.</a:t>
            </a:r>
          </a:p>
          <a:p>
            <a:pPr>
              <a:spcBef>
                <a:spcPct val="50000"/>
              </a:spcBef>
            </a:pPr>
            <a:endParaRPr lang="sl-SI" sz="2800" dirty="0">
              <a:solidFill>
                <a:srgbClr val="FFCC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sl-SI" sz="2800" b="1" i="1" u="sng" dirty="0">
                <a:solidFill>
                  <a:srgbClr val="FF6600"/>
                </a:solidFill>
                <a:latin typeface="Comic Sans MS" pitchFamily="66" charset="0"/>
              </a:rPr>
              <a:t>REZERVE</a:t>
            </a:r>
            <a:r>
              <a:rPr lang="sl-SI" sz="2800" dirty="0">
                <a:latin typeface="Comic Sans MS" pitchFamily="66" charset="0"/>
              </a:rPr>
              <a:t> </a:t>
            </a:r>
            <a:r>
              <a:rPr lang="sl-SI" sz="2800" dirty="0">
                <a:solidFill>
                  <a:srgbClr val="FF6600"/>
                </a:solidFill>
                <a:latin typeface="Comic Sans MS" pitchFamily="66" charset="0"/>
              </a:rPr>
              <a:t>– pomenijo ocene zalog teh virov, ki jih je mogoče pridobivati z današnjo tehnologijo.</a:t>
            </a:r>
          </a:p>
          <a:p>
            <a:pPr>
              <a:spcBef>
                <a:spcPct val="50000"/>
              </a:spcBef>
            </a:pPr>
            <a:endParaRPr lang="sl-SI" sz="2800" dirty="0">
              <a:solidFill>
                <a:srgbClr val="FF66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sl-SI" sz="2800" b="1" i="1" u="sng" dirty="0">
                <a:solidFill>
                  <a:srgbClr val="66FFCC"/>
                </a:solidFill>
                <a:latin typeface="Comic Sans MS" pitchFamily="66" charset="0"/>
              </a:rPr>
              <a:t>FOSILNA GORIVA</a:t>
            </a:r>
            <a:r>
              <a:rPr lang="sl-SI" sz="2800" dirty="0">
                <a:solidFill>
                  <a:srgbClr val="66FFCC"/>
                </a:solidFill>
                <a:latin typeface="Comic Sans MS" pitchFamily="66" charset="0"/>
              </a:rPr>
              <a:t> (nafta, premog, zemeljski plin) To so ostanki organizmov v usedlinskih skladih, ki so se spremenili v podzemskih procesih.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sl-SI" sz="4000">
                <a:effectLst/>
                <a:latin typeface="Comic Sans MS" pitchFamily="66" charset="0"/>
              </a:rPr>
              <a:t>3. Fotovoltaika</a:t>
            </a:r>
          </a:p>
        </p:txBody>
      </p:sp>
      <p:pic>
        <p:nvPicPr>
          <p:cNvPr id="12291" name="Picture 3" descr="animacija-fotovoltaik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628775"/>
            <a:ext cx="4876800" cy="3101975"/>
          </a:xfrm>
          <a:prstGeom prst="rect">
            <a:avLst/>
          </a:prstGeom>
          <a:noFill/>
        </p:spPr>
      </p:pic>
      <p:pic>
        <p:nvPicPr>
          <p:cNvPr id="12292" name="Picture 4" descr="FOTOstreh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916113"/>
            <a:ext cx="3492500" cy="2828925"/>
          </a:xfrm>
          <a:prstGeom prst="rect">
            <a:avLst/>
          </a:prstGeom>
          <a:noFill/>
        </p:spPr>
      </p:pic>
      <p:pic>
        <p:nvPicPr>
          <p:cNvPr id="12293" name="Picture 5" descr="Home Owners,Products,Solar energy systems,Photovoltaics,Installation system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4868863"/>
            <a:ext cx="2247900" cy="1989137"/>
          </a:xfrm>
          <a:prstGeom prst="rect">
            <a:avLst/>
          </a:prstGeom>
          <a:noFill/>
        </p:spPr>
      </p:pic>
      <p:pic>
        <p:nvPicPr>
          <p:cNvPr id="12294" name="Picture 6" descr="Home Owners,Products,Solar energy systems,Photovoltaics,Installation system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829175"/>
            <a:ext cx="2266950" cy="2028825"/>
          </a:xfrm>
          <a:prstGeom prst="rect">
            <a:avLst/>
          </a:prstGeom>
          <a:noFill/>
        </p:spPr>
      </p:pic>
      <p:pic>
        <p:nvPicPr>
          <p:cNvPr id="12296" name="Picture 8" descr="SOLARNE LUČK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4945063"/>
            <a:ext cx="1874838" cy="1912937"/>
          </a:xfrm>
          <a:prstGeom prst="rect">
            <a:avLst/>
          </a:prstGeom>
          <a:noFill/>
        </p:spPr>
      </p:pic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250825" y="908050"/>
            <a:ext cx="8785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000">
                <a:solidFill>
                  <a:schemeClr val="tx2"/>
                </a:solidFill>
                <a:latin typeface="Comic Sans MS" pitchFamily="66" charset="0"/>
              </a:rPr>
              <a:t>Je tehnologija pretvorbe sončne energije neposredno v električno energijo.</a:t>
            </a:r>
            <a:endParaRPr lang="en-US" sz="2000">
              <a:solidFill>
                <a:schemeClr val="tx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31 -0.23879 C -0.09636 -0.2055 -0.03525 -0.17614 0.04166 -0.17499 C 0.1026 -0.17221 0.1526 -0.18816 0.15364 -0.20827 C 0.15364 -0.22815 0.10469 -0.24688 0.04271 -0.24803 C 0.01163 -0.24803 -0.01632 -0.24549 -0.03629 -0.23879 C -0.06528 -0.22954 -0.08229 -0.21475 -0.08229 -0.19741 C -0.08229 -0.18816 -0.07726 -0.17892 -0.06823 -0.17083 C -0.0474 -0.15349 -0.00625 -0.1417 0.04062 -0.14031 C 0.09566 -0.13754 0.14062 -0.15233 0.14062 -0.16944 C 0.14166 -0.18816 0.0967 -0.20411 0.04166 -0.20689 C 0.01371 -0.20689 -0.01129 -0.20411 -0.03038 -0.1988 C -0.05538 -0.18955 -0.07136 -0.17499 -0.07136 -0.16019 C -0.07136 -0.15233 -0.06632 -0.14424 -0.05834 -0.13615 C -0.03924 -0.12159 -0.0033 -0.10957 0.03975 -0.10841 C 0.08975 -0.10703 0.12969 -0.1202 0.12969 -0.13615 C 0.13073 -0.15233 0.09062 -0.1669 0.04062 -0.16828 C 0.01562 -0.16944 -0.00729 -0.1669 -0.02431 -0.16158 C -0.0474 -0.15349 -0.06025 -0.1417 -0.06025 -0.12691 C -0.06025 -0.1202 -0.05625 -0.11234 -0.04931 -0.10564 C -0.03229 -0.09223 0.00069 -0.0816 0.03871 -0.08044 C 0.08368 -0.08044 0.11962 -0.09108 0.11962 -0.10564 C 0.11962 -0.1202 0.08472 -0.13361 0.03975 -0.135 C 0.01771 -0.135 -0.0033 -0.13222 -0.01823 -0.12829 C -0.03924 -0.12159 -0.05139 -0.10957 -0.05226 -0.09755 C -0.05226 -0.09108 -0.0474 -0.08437 -0.04132 -0.07906 C -0.02639 -0.06565 0.00364 -0.0564 0.03767 -0.0564 C 0.0776 -0.05501 0.11076 -0.06426 0.11076 -0.07767 C 0.11163 -0.09108 0.07864 -0.10287 0.03871 -0.10425 C 0.01875 -0.10425 -0.00035 -0.10287 -0.01337 -0.09755 C -0.03229 -0.09223 -0.04323 -0.0816 -0.04323 -0.07096 C -0.04323 -0.06426 -0.04028 -0.05894 -0.03438 -0.05363 C -0.02031 -0.04161 0.00573 -0.03375 0.03663 -0.03236 C 0.07361 -0.03236 0.1026 -0.04045 0.1026 -0.05247 C 0.10364 -0.06426 0.07465 -0.07513 0.03767 -0.07628 C 0.01962 -0.07628 0.00364 -0.07513 -0.00834 -0.07096 C -0.02535 -0.06565 -0.03525 -0.0564 -0.03525 -0.04577 C -0.03525 -0.04045 -0.03229 -0.03629 -0.02726 -0.03097 C -0.01528 -0.02034 0.00868 -0.01387 0.03663 -0.01248 C 0.06962 -0.01133 0.09566 -0.01918 0.09566 -0.03097 C 0.09566 -0.04045 0.07066 -0.05109 0.03767 -0.05109 C 0.02066 -0.05247 0.00573 -0.0497 -0.00538 -0.04716 C -0.02031 -0.04161 -0.02934 -0.03375 -0.02934 -0.0245 C -0.02934 -0.01918 -0.02639 -0.01502 -0.02136 -0.01133 C -0.01025 -0.00185 0.01163 0.00486 0.03576 0.00624 C 0.06562 0.0074 0.08975 -0.00046 0.08975 -0.00971 C 0.08975 -0.02034 0.06562 -0.02843 0.03663 -0.02982 C 0.02274 -0.02982 0.00868 -0.02843 -0.00139 -0.0245 C -0.01528 -0.02034 -0.02327 -0.01387 -0.02327 -0.00439 C -0.02327 -0.00046 -0.02031 0.00347 -0.01632 0.0074 C -0.00625 0.01526 0.01267 0.02219 0.03576 0.02219 C 0.06163 0.02358 0.08368 0.01688 0.08368 0.0074 C 0.08368 -0.00046 0.06267 -0.00855 0.03576 -0.00855 C 0.02361 -0.00971 0.01076 -0.00855 0.00173 -0.00578 C -0.01025 -0.00046 -0.01736 0.00624 -0.01736 0.01295 C -0.01736 0.01688 -0.01528 0.02081 -0.01129 0.02358 C -0.00226 0.03144 0.01475 0.03676 0.03576 0.03814 C 0.05972 0.03814 0.07864 0.03144 0.07864 0.02474 C 0.07864 0.01688 0.05972 0.00879 0.03576 0.00879 C 0.02361 0.00879 0.01267 0.01017 0.00573 0.01295 C -0.00625 0.01526 -0.01233 0.02219 -0.01233 0.0289 C -0.01233 0.03144 -0.01025 0.0356 -0.00729 0.03814 C 0.00069 0.04623 0.01666 0.05016 0.03472 0.05155 C 0.05677 0.05155 0.07361 0.04623 0.07361 0.03953 C 0.07361 0.03144 0.05677 0.02612 0.03576 0.02474 C 0.02465 0.02474 0.01475 0.02612 0.00764 0.0289 C -0.00226 0.03144 -0.00834 0.03676 -0.00834 0.04346 C -0.00834 0.04623 -0.00625 0.04878 -0.0033 0.05155 " pathEditMode="relative" rAng="0" ptsTypes="fffffffffffffffffffffffffffffffffffffffffffffffffffffffffffffffffff">
                                      <p:cBhvr>
                                        <p:cTn id="14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0" y="1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sl-SI" sz="3200">
                <a:latin typeface="Comic Sans MS" pitchFamily="66" charset="0"/>
              </a:rPr>
              <a:t>Razlike</a:t>
            </a:r>
            <a:endParaRPr lang="en-US" sz="3200">
              <a:latin typeface="Comic Sans MS" pitchFamily="66" charset="0"/>
            </a:endParaRP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96975"/>
            <a:ext cx="4105275" cy="5256213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l-SI" sz="2000" b="1" u="sng" dirty="0">
                <a:effectLst/>
                <a:latin typeface="Comic Sans MS" pitchFamily="66" charset="0"/>
              </a:rPr>
              <a:t>SONČNE CELICE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l-SI" sz="2000" b="1" u="sng" dirty="0">
              <a:effectLst/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sl-SI" sz="2000" dirty="0">
                <a:effectLst/>
                <a:latin typeface="Comic Sans MS" pitchFamily="66" charset="0"/>
              </a:rPr>
              <a:t>so sestavljene iz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l-SI" sz="2000" dirty="0">
                <a:effectLst/>
                <a:latin typeface="Comic Sans MS" pitchFamily="66" charset="0"/>
              </a:rPr>
              <a:t>    polprevodnega materiala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l-SI" sz="2000" dirty="0">
                <a:effectLst/>
                <a:latin typeface="Comic Sans MS" pitchFamily="66" charset="0"/>
              </a:rPr>
              <a:t>    – silicija (kremenčev pesek)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l-SI" sz="2000" dirty="0">
              <a:effectLst/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sl-SI" sz="2000" dirty="0">
                <a:effectLst/>
                <a:latin typeface="Comic Sans MS" pitchFamily="66" charset="0"/>
              </a:rPr>
              <a:t>Ločimo: </a:t>
            </a:r>
            <a:r>
              <a:rPr lang="sl-SI" sz="2000" dirty="0" err="1">
                <a:effectLst/>
                <a:latin typeface="Comic Sans MS" pitchFamily="66" charset="0"/>
              </a:rPr>
              <a:t>monokristalne</a:t>
            </a:r>
            <a:r>
              <a:rPr lang="sl-SI" sz="2000" dirty="0">
                <a:effectLst/>
                <a:latin typeface="Comic Sans MS" pitchFamily="66" charset="0"/>
              </a:rPr>
              <a:t>, </a:t>
            </a:r>
            <a:r>
              <a:rPr lang="sl-SI" sz="2000" dirty="0" err="1">
                <a:effectLst/>
                <a:latin typeface="Comic Sans MS" pitchFamily="66" charset="0"/>
              </a:rPr>
              <a:t>multikristalne</a:t>
            </a:r>
            <a:r>
              <a:rPr lang="sl-SI" sz="2000" dirty="0">
                <a:effectLst/>
                <a:latin typeface="Comic Sans MS" pitchFamily="66" charset="0"/>
              </a:rPr>
              <a:t>, amorfne sončne celice (25% izkoristek – Si </a:t>
            </a:r>
            <a:r>
              <a:rPr lang="sl-SI" sz="2000" dirty="0" err="1">
                <a:effectLst/>
                <a:latin typeface="Comic Sans MS" pitchFamily="66" charset="0"/>
              </a:rPr>
              <a:t>monokristalne</a:t>
            </a:r>
            <a:r>
              <a:rPr lang="sl-SI" sz="2000" dirty="0">
                <a:effectLst/>
                <a:latin typeface="Comic Sans MS" pitchFamily="66" charset="0"/>
              </a:rPr>
              <a:t> celice)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l-SI" sz="2000" dirty="0">
              <a:effectLst/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sl-SI" sz="2000" dirty="0">
                <a:effectLst/>
                <a:latin typeface="Comic Sans MS" pitchFamily="66" charset="0"/>
              </a:rPr>
              <a:t>druge oblike: </a:t>
            </a:r>
            <a:r>
              <a:rPr lang="sl-SI" sz="2000" dirty="0" err="1">
                <a:effectLst/>
                <a:latin typeface="Comic Sans MS" pitchFamily="66" charset="0"/>
              </a:rPr>
              <a:t>koncentratorske</a:t>
            </a:r>
            <a:r>
              <a:rPr lang="sl-SI" sz="2000" dirty="0">
                <a:effectLst/>
                <a:latin typeface="Comic Sans MS" pitchFamily="66" charset="0"/>
              </a:rPr>
              <a:t> </a:t>
            </a:r>
            <a:r>
              <a:rPr lang="sl-SI" sz="2000" dirty="0" err="1">
                <a:effectLst/>
                <a:latin typeface="Comic Sans MS" pitchFamily="66" charset="0"/>
              </a:rPr>
              <a:t>večspojne</a:t>
            </a:r>
            <a:r>
              <a:rPr lang="sl-SI" sz="2000" dirty="0">
                <a:effectLst/>
                <a:latin typeface="Comic Sans MS" pitchFamily="66" charset="0"/>
              </a:rPr>
              <a:t> celice na osnovi kombinacij elementov iz III. in V. skupine periodnega sistema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l-SI" sz="2000" dirty="0">
                <a:effectLst/>
                <a:latin typeface="Comic Sans MS" pitchFamily="66" charset="0"/>
              </a:rPr>
              <a:t>(indij-galijev arzenid)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l-SI" sz="2000" dirty="0">
                <a:effectLst/>
                <a:latin typeface="Comic Sans MS" pitchFamily="66" charset="0"/>
              </a:rPr>
              <a:t>(presegajo 40% izkoristek)</a:t>
            </a:r>
            <a:endParaRPr lang="en-US" sz="2000" dirty="0">
              <a:effectLst/>
              <a:latin typeface="Comic Sans MS" pitchFamily="66" charset="0"/>
            </a:endParaRPr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341438"/>
            <a:ext cx="4038600" cy="45307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l-SI" sz="2000" b="1" u="sng">
                <a:effectLst/>
                <a:latin typeface="Comic Sans MS" pitchFamily="66" charset="0"/>
              </a:rPr>
              <a:t>SONČNI MODULI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l-SI" sz="2000" b="1" u="sng">
              <a:effectLst/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sl-SI" sz="2000">
                <a:effectLst/>
                <a:latin typeface="Comic Sans MS" pitchFamily="66" charset="0"/>
              </a:rPr>
              <a:t>So sestavljeni običajno iz sončnih celic;</a:t>
            </a:r>
          </a:p>
          <a:p>
            <a:pPr>
              <a:lnSpc>
                <a:spcPct val="80000"/>
              </a:lnSpc>
            </a:pPr>
            <a:r>
              <a:rPr lang="sl-SI" sz="2000">
                <a:effectLst/>
                <a:latin typeface="Comic Sans MS" pitchFamily="66" charset="0"/>
              </a:rPr>
              <a:t>Moduli se preko razsmernikov in regulatorjev povežejo v sistem, ki sestavlja </a:t>
            </a:r>
            <a:r>
              <a:rPr lang="sl-SI" sz="2000" b="1" u="sng">
                <a:effectLst/>
                <a:latin typeface="Comic Sans MS" pitchFamily="66" charset="0"/>
              </a:rPr>
              <a:t>sončno elektrarno</a:t>
            </a:r>
            <a:r>
              <a:rPr lang="sl-SI" sz="2000">
                <a:effectLst/>
                <a:latin typeface="Comic Sans MS" pitchFamily="66" charset="0"/>
              </a:rPr>
              <a:t>.</a:t>
            </a:r>
            <a:endParaRPr lang="en-US" sz="2000"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71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71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7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7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89363"/>
            <a:ext cx="3887788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6513" y="838200"/>
            <a:ext cx="39909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908175" y="260350"/>
            <a:ext cx="5616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000">
                <a:latin typeface="Comic Sans MS" pitchFamily="66" charset="0"/>
              </a:rPr>
              <a:t>Sončni moduli zgrajeni iz sončnih celic</a:t>
            </a:r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716338"/>
            <a:ext cx="40322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863600" y="6156325"/>
            <a:ext cx="741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000">
                <a:latin typeface="Comic Sans MS" pitchFamily="66" charset="0"/>
              </a:rPr>
              <a:t>Sončna elektrarna za proizvodnjo elektrike in oddaje v omrežje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50825" y="3284538"/>
            <a:ext cx="3097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000">
                <a:latin typeface="Comic Sans MS" pitchFamily="66" charset="0"/>
              </a:rPr>
              <a:t>SONČNE CELICE</a:t>
            </a:r>
            <a:endParaRPr lang="en-US" sz="2000">
              <a:latin typeface="Comic Sans MS" pitchFamily="66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50825" y="115888"/>
            <a:ext cx="3097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>
                <a:latin typeface="Comic Sans MS" pitchFamily="66" charset="0"/>
              </a:rPr>
              <a:t>SONČNI KOLEKTOR</a:t>
            </a:r>
            <a:endParaRPr lang="en-US" sz="2000">
              <a:latin typeface="Comic Sans MS" pitchFamily="66" charset="0"/>
            </a:endParaRPr>
          </a:p>
        </p:txBody>
      </p:sp>
      <p:pic>
        <p:nvPicPr>
          <p:cNvPr id="40966" name="Picture 6" descr="SONČNI KOLEKT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76250"/>
            <a:ext cx="3810000" cy="2736850"/>
          </a:xfrm>
          <a:prstGeom prst="rect">
            <a:avLst/>
          </a:prstGeom>
          <a:noFill/>
        </p:spPr>
      </p:pic>
      <p:pic>
        <p:nvPicPr>
          <p:cNvPr id="40967" name="Picture 7" descr="CELICE SONČ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644900"/>
            <a:ext cx="3673475" cy="3097213"/>
          </a:xfrm>
          <a:prstGeom prst="rect">
            <a:avLst/>
          </a:prstGeom>
          <a:noFill/>
        </p:spPr>
      </p:pic>
      <p:pic>
        <p:nvPicPr>
          <p:cNvPr id="40968" name="Picture 8" descr="FOTOVOL SIST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2276475"/>
            <a:ext cx="4724400" cy="447675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356100" y="1628775"/>
            <a:ext cx="4392613" cy="4254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000" b="1">
                <a:solidFill>
                  <a:schemeClr val="tx2"/>
                </a:solidFill>
                <a:latin typeface="Comic Sans MS" pitchFamily="66" charset="0"/>
              </a:rPr>
              <a:t>FOTOVOLTAIČNI SISTEM</a:t>
            </a:r>
            <a:endParaRPr lang="en-US" sz="2000" b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0" y="5942013"/>
            <a:ext cx="36718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>
                <a:solidFill>
                  <a:srgbClr val="FFFF00"/>
                </a:solidFill>
                <a:latin typeface="Comic Sans MS" pitchFamily="66" charset="0"/>
              </a:rPr>
              <a:t>Večje število vzporedno in zaporedno povezanih sončnih celic.</a:t>
            </a:r>
            <a:endParaRPr lang="en-US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620713"/>
            <a:ext cx="72009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971550" y="5229225"/>
            <a:ext cx="69135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800" b="1">
                <a:latin typeface="Comic Sans MS" pitchFamily="66" charset="0"/>
              </a:rPr>
              <a:t>Sončna elektrarna v Španiji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25425" y="4489450"/>
            <a:ext cx="869156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pl-PL" sz="2800" b="1">
                <a:latin typeface="Comic Sans MS" pitchFamily="66" charset="0"/>
              </a:rPr>
              <a:t>Prva sončna elektrarna 1 kW v Sloveniji </a:t>
            </a:r>
          </a:p>
          <a:p>
            <a:pPr algn="ctr"/>
            <a:r>
              <a:rPr lang="pl-PL" sz="2800" b="1">
                <a:latin typeface="Comic Sans MS" pitchFamily="66" charset="0"/>
              </a:rPr>
              <a:t>(v letu 2001), na objektu ApE d.o.o.  </a:t>
            </a:r>
            <a:endParaRPr lang="en-US" sz="2800" b="1">
              <a:latin typeface="Comic Sans MS" pitchFamily="66" charset="0"/>
            </a:endParaRPr>
          </a:p>
          <a:p>
            <a:pPr algn="ctr"/>
            <a:r>
              <a:rPr lang="pl-PL" sz="2800" b="1">
                <a:latin typeface="Comic Sans MS" pitchFamily="66" charset="0"/>
              </a:rPr>
              <a:t> </a:t>
            </a:r>
          </a:p>
        </p:txBody>
      </p:sp>
      <p:pic>
        <p:nvPicPr>
          <p:cNvPr id="21509" name="Picture 5" descr="slika_elektrar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04813"/>
            <a:ext cx="604837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39825"/>
          </a:xfrm>
        </p:spPr>
        <p:txBody>
          <a:bodyPr/>
          <a:lstStyle/>
          <a:p>
            <a:r>
              <a:rPr lang="sl-SI" sz="3200" b="1">
                <a:solidFill>
                  <a:srgbClr val="FFFF00"/>
                </a:solidFill>
                <a:latin typeface="Comic Sans MS" pitchFamily="66" charset="0"/>
              </a:rPr>
              <a:t>Sončna energija</a:t>
            </a:r>
            <a:endParaRPr lang="en-US" sz="3200" b="1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8938" y="1196975"/>
            <a:ext cx="4038600" cy="4781550"/>
          </a:xfrm>
          <a:ln>
            <a:solidFill>
              <a:srgbClr val="FFFF00"/>
            </a:solidFill>
          </a:ln>
        </p:spPr>
        <p:txBody>
          <a:bodyPr/>
          <a:lstStyle/>
          <a:p>
            <a:pPr marL="533400" indent="-533400" algn="ctr">
              <a:lnSpc>
                <a:spcPct val="90000"/>
              </a:lnSpc>
              <a:buFont typeface="Wingdings" pitchFamily="2" charset="2"/>
              <a:buNone/>
            </a:pPr>
            <a:r>
              <a:rPr lang="sl-SI" sz="2400" b="1" u="sng">
                <a:solidFill>
                  <a:srgbClr val="FFFF00"/>
                </a:solidFill>
                <a:latin typeface="Comic Sans MS" pitchFamily="66" charset="0"/>
              </a:rPr>
              <a:t>prednosti</a:t>
            </a:r>
          </a:p>
          <a:p>
            <a:pPr marL="533400" indent="-533400" algn="ctr">
              <a:lnSpc>
                <a:spcPct val="90000"/>
              </a:lnSpc>
              <a:buFont typeface="Wingdings" pitchFamily="2" charset="2"/>
              <a:buNone/>
            </a:pPr>
            <a:endParaRPr lang="sl-SI" sz="1800" b="1">
              <a:latin typeface="Comic Sans MS" pitchFamily="66" charset="0"/>
            </a:endParaRPr>
          </a:p>
          <a:p>
            <a:pPr marL="533400" indent="-533400">
              <a:lnSpc>
                <a:spcPct val="90000"/>
              </a:lnSpc>
              <a:buClr>
                <a:srgbClr val="FFFF00"/>
              </a:buClr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Zastonj in okolju prijazna</a:t>
            </a:r>
          </a:p>
          <a:p>
            <a:pPr marL="533400" indent="-533400">
              <a:lnSpc>
                <a:spcPct val="90000"/>
              </a:lnSpc>
              <a:buClr>
                <a:srgbClr val="FFFF00"/>
              </a:buClr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Omogoča oskrbo z el. energijo</a:t>
            </a:r>
          </a:p>
          <a:p>
            <a:pPr marL="533400" indent="-533400">
              <a:lnSpc>
                <a:spcPct val="90000"/>
              </a:lnSpc>
              <a:buClr>
                <a:srgbClr val="FFFF00"/>
              </a:buClr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Ne onesnažuje okolja</a:t>
            </a:r>
          </a:p>
          <a:p>
            <a:pPr marL="533400" indent="-533400">
              <a:lnSpc>
                <a:spcPct val="90000"/>
              </a:lnSpc>
              <a:buClr>
                <a:srgbClr val="FFFF00"/>
              </a:buClr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Proizvodnja in poraba sta na istem mestu</a:t>
            </a:r>
          </a:p>
          <a:p>
            <a:pPr marL="533400" indent="-533400">
              <a:lnSpc>
                <a:spcPct val="90000"/>
              </a:lnSpc>
              <a:buClr>
                <a:srgbClr val="FFFF00"/>
              </a:buClr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Sončne celice lahko nadomestijo baterije       (pri kalkulatorjih, urah, vrtnih svetilkah..)</a:t>
            </a:r>
          </a:p>
          <a:p>
            <a:pPr marL="533400" indent="-533400">
              <a:lnSpc>
                <a:spcPct val="90000"/>
              </a:lnSpc>
              <a:buFontTx/>
              <a:buNone/>
            </a:pPr>
            <a:endParaRPr lang="sl-SI" sz="2400">
              <a:effectLst/>
              <a:latin typeface="Comic Sans MS" pitchFamily="66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endParaRPr lang="en-US" sz="2400">
              <a:effectLst/>
              <a:latin typeface="Comic Sans MS" pitchFamily="66" charset="0"/>
            </a:endParaRP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196975"/>
            <a:ext cx="4038600" cy="4781550"/>
          </a:xfrm>
          <a:ln>
            <a:solidFill>
              <a:srgbClr val="FFFF00"/>
            </a:solidFill>
          </a:ln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sl-SI" sz="2400" b="1" u="sng">
                <a:solidFill>
                  <a:srgbClr val="FFFF00"/>
                </a:solidFill>
                <a:latin typeface="Comic Sans MS" pitchFamily="66" charset="0"/>
              </a:rPr>
              <a:t>slabosti</a:t>
            </a:r>
          </a:p>
          <a:p>
            <a:pPr algn="ctr">
              <a:buFont typeface="Wingdings" pitchFamily="2" charset="2"/>
              <a:buNone/>
            </a:pPr>
            <a:endParaRPr lang="sl-SI" sz="1800" b="1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Clr>
                <a:srgbClr val="FFFF00"/>
              </a:buClr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Jo ne moremo izkoriščati ponoči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Cena el. energije je večja če je pridobljena iz sonca (glede na tradicionalne)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Težave zaradi različnega sončnega obsevanja posameznih lokacij</a:t>
            </a:r>
            <a:endParaRPr lang="en-US" sz="2400">
              <a:effectLst/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msoCB143"/>
          <p:cNvPicPr>
            <a:picLocks noChangeAspect="1" noChangeArrowheads="1"/>
          </p:cNvPicPr>
          <p:nvPr/>
        </p:nvPicPr>
        <p:blipFill>
          <a:blip r:embed="rId2" cstate="print"/>
          <a:srcRect l="16646" t="15909" r="17566" b="60022"/>
          <a:stretch>
            <a:fillRect/>
          </a:stretch>
        </p:blipFill>
        <p:spPr bwMode="auto">
          <a:xfrm>
            <a:off x="304800" y="1844675"/>
            <a:ext cx="8532813" cy="4637088"/>
          </a:xfrm>
          <a:prstGeom prst="rect">
            <a:avLst/>
          </a:prstGeom>
          <a:noFill/>
          <a:ln w="57150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54927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800" b="1">
                <a:latin typeface="Comic Sans MS" pitchFamily="66" charset="0"/>
              </a:rPr>
              <a:t>ENERGIJA VETRA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12738" y="50800"/>
            <a:ext cx="8229600" cy="1139825"/>
          </a:xfrm>
        </p:spPr>
        <p:txBody>
          <a:bodyPr/>
          <a:lstStyle/>
          <a:p>
            <a:r>
              <a:rPr lang="sl-SI" sz="2800" b="1">
                <a:solidFill>
                  <a:schemeClr val="tx1"/>
                </a:solidFill>
                <a:effectLst/>
                <a:latin typeface="Comic Sans MS" pitchFamily="66" charset="0"/>
              </a:rPr>
              <a:t>ENERGIJA VETRA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052513"/>
            <a:ext cx="8929687" cy="3484562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sz="2800">
                <a:effectLst/>
                <a:latin typeface="Comic Sans MS" pitchFamily="66" charset="0"/>
              </a:rPr>
              <a:t>je skupen izraz za postopke pridobivanja energije iz premikanja zračnih mas. 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sz="2800">
                <a:effectLst/>
                <a:latin typeface="Comic Sans MS" pitchFamily="66" charset="0"/>
              </a:rPr>
              <a:t>Najpogostejše gre za sistem vetrnice, ki energijo vetra pretvori v mehansko ali električno energijo.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sz="2800">
                <a:effectLst/>
                <a:latin typeface="Comic Sans MS" pitchFamily="66" charset="0"/>
              </a:rPr>
              <a:t>Vetrno energijo so izkoriščali že v starih časih za poganjanje mlinov in jadrnic.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sl-SI" sz="2800">
                <a:effectLst/>
                <a:latin typeface="Comic Sans MS" pitchFamily="66" charset="0"/>
              </a:rPr>
              <a:t>Danes vetrno energijo izkoriščamo s sistemi ogromnih vetrnic na mestih z veliko vetra.</a:t>
            </a:r>
          </a:p>
        </p:txBody>
      </p:sp>
      <p:pic>
        <p:nvPicPr>
          <p:cNvPr id="48132" name="Picture 4" descr="turbine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87875"/>
            <a:ext cx="3635375" cy="2270125"/>
          </a:xfrm>
          <a:prstGeom prst="rect">
            <a:avLst/>
          </a:prstGeom>
          <a:noFill/>
        </p:spPr>
      </p:pic>
      <p:pic>
        <p:nvPicPr>
          <p:cNvPr id="48133" name="Picture 5" descr="39_01_1---Wind-Turbine-Generators--Palm-Springs--California_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4602163"/>
            <a:ext cx="3382963" cy="2255837"/>
          </a:xfrm>
          <a:prstGeom prst="rect">
            <a:avLst/>
          </a:prstGeom>
          <a:noFill/>
        </p:spPr>
      </p:pic>
      <p:pic>
        <p:nvPicPr>
          <p:cNvPr id="48134" name="Picture 6" descr="raz_jadrnica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0388" y="4581525"/>
            <a:ext cx="2233612" cy="2276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veter1.jpg (10412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2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 descr="veter.jpg (8474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2609850"/>
            <a:ext cx="63722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2771775" y="620713"/>
            <a:ext cx="63722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800" b="1">
                <a:latin typeface="Comic Sans MS" pitchFamily="66" charset="0"/>
              </a:rPr>
              <a:t>ENERGIJA VETRA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67544" y="620688"/>
            <a:ext cx="81369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b="1" dirty="0" smtClean="0">
                <a:solidFill>
                  <a:srgbClr val="FF0000"/>
                </a:solidFill>
                <a:latin typeface="Comic Sans MS" pitchFamily="66" charset="0"/>
              </a:rPr>
              <a:t>NAFTA IN ZEMLJSKI PLIN </a:t>
            </a:r>
            <a:r>
              <a:rPr lang="sl-SI" sz="1200" dirty="0" smtClean="0">
                <a:latin typeface="Comic Sans MS" pitchFamily="66" charset="0"/>
              </a:rPr>
              <a:t>sta nastala iz ostankov odmrlih vodnih mikroorganizmov. Ti so potonili na dno morij, na njih so se nalagale plasti usedlin. V več 100 </a:t>
            </a:r>
            <a:r>
              <a:rPr lang="sl-SI" sz="1200" dirty="0" err="1" smtClean="0">
                <a:latin typeface="Comic Sans MS" pitchFamily="66" charset="0"/>
              </a:rPr>
              <a:t>miljonov</a:t>
            </a:r>
            <a:r>
              <a:rPr lang="sl-SI" sz="1200" dirty="0" smtClean="0">
                <a:latin typeface="Comic Sans MS" pitchFamily="66" charset="0"/>
              </a:rPr>
              <a:t> let dolgem procesu so se ob visokem tlaku, T in ob odsotnosti kisika organizmi utekočinili in nastala sta nafta in zemeljski plin.</a:t>
            </a:r>
          </a:p>
          <a:p>
            <a:endParaRPr lang="sl-SI" sz="1200" dirty="0" smtClean="0">
              <a:latin typeface="Comic Sans MS" pitchFamily="66" charset="0"/>
            </a:endParaRPr>
          </a:p>
          <a:p>
            <a:endParaRPr lang="sl-SI" sz="1200" dirty="0" smtClean="0">
              <a:latin typeface="Comic Sans MS" pitchFamily="66" charset="0"/>
            </a:endParaRPr>
          </a:p>
          <a:p>
            <a:r>
              <a:rPr lang="sl-SI" sz="1200" dirty="0" smtClean="0">
                <a:latin typeface="Comic Sans MS" pitchFamily="66" charset="0"/>
              </a:rPr>
              <a:t>Surova nafta, ki jo načrpamo, je mešanica različnih snovi. Zato jih je potrebno ločiti. Ločijo jih v posebnih obratih i. RAFINERIJAH NAFTE.</a:t>
            </a:r>
          </a:p>
          <a:p>
            <a:r>
              <a:rPr lang="sl-SI" sz="1200" dirty="0" smtClean="0">
                <a:latin typeface="Comic Sans MS" pitchFamily="66" charset="0"/>
              </a:rPr>
              <a:t>Surovo nafto segrevajo, med ohlajanjem pa se posamezne sestavine utekočinijo pri različnih temperaturah.</a:t>
            </a:r>
          </a:p>
          <a:p>
            <a:endParaRPr lang="sl-SI" sz="1200" dirty="0" smtClean="0">
              <a:latin typeface="Comic Sans MS" pitchFamily="66" charset="0"/>
            </a:endParaRPr>
          </a:p>
          <a:p>
            <a:endParaRPr lang="sl-SI" sz="1200" dirty="0" smtClean="0">
              <a:latin typeface="Comic Sans MS" pitchFamily="66" charset="0"/>
            </a:endParaRPr>
          </a:p>
          <a:p>
            <a:endParaRPr lang="sl-SI" sz="1200" dirty="0" smtClean="0">
              <a:latin typeface="Comic Sans MS" pitchFamily="66" charset="0"/>
            </a:endParaRPr>
          </a:p>
          <a:p>
            <a:endParaRPr lang="sl-SI" sz="1200" dirty="0" smtClean="0">
              <a:latin typeface="Comic Sans MS" pitchFamily="66" charset="0"/>
            </a:endParaRPr>
          </a:p>
          <a:p>
            <a:endParaRPr lang="sl-SI" sz="1200" dirty="0">
              <a:latin typeface="Comic Sans MS" pitchFamily="66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63888" y="4221088"/>
            <a:ext cx="2606268" cy="1837754"/>
          </a:xfrm>
          <a:prstGeom prst="rect">
            <a:avLst/>
          </a:prstGeom>
          <a:noFill/>
          <a:ln/>
        </p:spPr>
      </p:pic>
      <p:sp>
        <p:nvSpPr>
          <p:cNvPr id="4" name="PoljeZBesedilom 3"/>
          <p:cNvSpPr txBox="1"/>
          <p:nvPr/>
        </p:nvSpPr>
        <p:spPr>
          <a:xfrm>
            <a:off x="323528" y="4941168"/>
            <a:ext cx="8280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r>
              <a:rPr lang="sl-SI" dirty="0" smtClean="0"/>
              <a:t>-----------------------------------------------------------------------------------------------------------</a:t>
            </a:r>
            <a:endParaRPr lang="sl-SI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9552" y="4149080"/>
            <a:ext cx="2592288" cy="1814801"/>
          </a:xfrm>
          <a:prstGeom prst="rect">
            <a:avLst/>
          </a:prstGeom>
          <a:noFill/>
          <a:ln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732240" y="3356992"/>
            <a:ext cx="2159471" cy="2748598"/>
          </a:xfrm>
          <a:prstGeom prst="rect">
            <a:avLst/>
          </a:prstGeom>
          <a:noFill/>
          <a:ln/>
        </p:spPr>
      </p:pic>
      <p:sp>
        <p:nvSpPr>
          <p:cNvPr id="7" name="Pravokotnik 6"/>
          <p:cNvSpPr/>
          <p:nvPr/>
        </p:nvSpPr>
        <p:spPr>
          <a:xfrm>
            <a:off x="539552" y="2420888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l-SI" sz="1200" b="1" i="1" dirty="0" smtClean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PREMOG</a:t>
            </a:r>
          </a:p>
          <a:p>
            <a:pPr lvl="0" algn="ctr"/>
            <a:endParaRPr lang="sl-SI" sz="1200" i="1" dirty="0" smtClean="0"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lvl="0" algn="ctr"/>
            <a:r>
              <a:rPr lang="sl-SI" sz="12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 je nastajal v procesu pooglenitve ali </a:t>
            </a:r>
            <a:r>
              <a:rPr lang="sl-SI" sz="1200" dirty="0" err="1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karbonifikacije</a:t>
            </a:r>
            <a:r>
              <a:rPr lang="sl-SI" sz="12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 v zemeljskih globinah, ko so rastline (predvsem praprotnice) počasi izgubljale kisik in vodik ter se bogatile z ogljikom. Pri tem izhajata plina metan – CH</a:t>
            </a:r>
            <a:r>
              <a:rPr lang="sl-SI" sz="1200" baseline="-300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sl-SI" sz="12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 , kar dokazujejo eksplozije v rudnikih ter CO</a:t>
            </a:r>
            <a:r>
              <a:rPr lang="sl-SI" sz="1200" baseline="-300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sl-SI" sz="12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 in voda.</a:t>
            </a:r>
            <a:endParaRPr lang="sl-SI" sz="12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msoD4A08"/>
          <p:cNvPicPr>
            <a:picLocks noChangeAspect="1" noChangeArrowheads="1"/>
          </p:cNvPicPr>
          <p:nvPr/>
        </p:nvPicPr>
        <p:blipFill>
          <a:blip r:embed="rId2" cstate="print"/>
          <a:srcRect l="34273" t="6439" r="23100" b="59912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011863" y="333375"/>
            <a:ext cx="25923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2800" b="1">
                <a:latin typeface="Comic Sans MS" pitchFamily="66" charset="0"/>
              </a:rPr>
              <a:t>Vetrna farma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39825"/>
          </a:xfrm>
        </p:spPr>
        <p:txBody>
          <a:bodyPr/>
          <a:lstStyle/>
          <a:p>
            <a:r>
              <a:rPr lang="sl-SI" sz="3200" b="1">
                <a:solidFill>
                  <a:schemeClr val="tx1"/>
                </a:solidFill>
                <a:latin typeface="Comic Sans MS" pitchFamily="66" charset="0"/>
              </a:rPr>
              <a:t>Energija vetra</a:t>
            </a:r>
            <a:endParaRPr lang="en-US" sz="3200" b="1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8938" y="1196975"/>
            <a:ext cx="4038600" cy="4924425"/>
          </a:xfrm>
          <a:ln>
            <a:solidFill>
              <a:schemeClr val="tx1"/>
            </a:solidFill>
          </a:ln>
        </p:spPr>
        <p:txBody>
          <a:bodyPr/>
          <a:lstStyle/>
          <a:p>
            <a:pPr marL="533400" indent="-533400" algn="ctr">
              <a:lnSpc>
                <a:spcPct val="80000"/>
              </a:lnSpc>
              <a:buFont typeface="Wingdings" pitchFamily="2" charset="2"/>
              <a:buNone/>
            </a:pPr>
            <a:r>
              <a:rPr lang="sl-SI" sz="2400" b="1" u="sng">
                <a:latin typeface="Comic Sans MS" pitchFamily="66" charset="0"/>
              </a:rPr>
              <a:t>prednosti</a:t>
            </a:r>
          </a:p>
          <a:p>
            <a:pPr marL="533400" indent="-533400" algn="ctr">
              <a:lnSpc>
                <a:spcPct val="80000"/>
              </a:lnSpc>
              <a:buFont typeface="Wingdings" pitchFamily="2" charset="2"/>
              <a:buNone/>
            </a:pPr>
            <a:endParaRPr lang="sl-SI" sz="800" b="1">
              <a:effectLst/>
              <a:latin typeface="Comic Sans MS" pitchFamily="66" charset="0"/>
            </a:endParaRPr>
          </a:p>
          <a:p>
            <a:pPr marL="533400" indent="-533400">
              <a:lnSpc>
                <a:spcPct val="80000"/>
              </a:lnSpc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Čista energija                </a:t>
            </a:r>
            <a:r>
              <a:rPr lang="sl-SI" sz="1800">
                <a:effectLst/>
                <a:latin typeface="Comic Sans MS" pitchFamily="66" charset="0"/>
              </a:rPr>
              <a:t>(brez odpadkov ali nevarnih kemičnih snovi)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sl-SI" sz="1800">
              <a:effectLst/>
              <a:latin typeface="Comic Sans MS" pitchFamily="66" charset="0"/>
            </a:endParaRPr>
          </a:p>
          <a:p>
            <a:pPr marL="533400" indent="-533400">
              <a:lnSpc>
                <a:spcPct val="80000"/>
              </a:lnSpc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Hitra gradnja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sl-SI" sz="2400">
              <a:effectLst/>
              <a:latin typeface="Comic Sans MS" pitchFamily="66" charset="0"/>
            </a:endParaRPr>
          </a:p>
          <a:p>
            <a:pPr marL="533400" indent="-533400">
              <a:lnSpc>
                <a:spcPct val="80000"/>
              </a:lnSpc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Nizki stroški obratovanja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sl-SI" sz="2400">
              <a:effectLst/>
              <a:latin typeface="Comic Sans MS" pitchFamily="66" charset="0"/>
            </a:endParaRPr>
          </a:p>
          <a:p>
            <a:pPr marL="533400" indent="-533400">
              <a:lnSpc>
                <a:spcPct val="80000"/>
              </a:lnSpc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Veriga vetrnic bi ustavila hude vetrove, zmanjšalo bi se izsuševanje</a:t>
            </a:r>
          </a:p>
          <a:p>
            <a:pPr marL="533400" indent="-533400">
              <a:lnSpc>
                <a:spcPct val="80000"/>
              </a:lnSpc>
              <a:buFontTx/>
              <a:buChar char="•"/>
            </a:pPr>
            <a:endParaRPr lang="sl-SI" sz="2400">
              <a:effectLst/>
              <a:latin typeface="Comic Sans MS" pitchFamily="66" charset="0"/>
            </a:endParaRP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endParaRPr lang="en-US" sz="1000">
              <a:latin typeface="Comic Sans MS" pitchFamily="66" charset="0"/>
            </a:endParaRP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196975"/>
            <a:ext cx="4038600" cy="4924425"/>
          </a:xfrm>
          <a:ln>
            <a:solidFill>
              <a:schemeClr val="tx1"/>
            </a:solidFill>
          </a:ln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sl-SI" sz="2400" b="1" u="sng">
                <a:latin typeface="Comic Sans MS" pitchFamily="66" charset="0"/>
              </a:rPr>
              <a:t>slabosti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sl-SI" sz="800" b="1">
              <a:effectLst/>
              <a:latin typeface="Comic Sans MS" pitchFamily="66" charset="0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Neekonomična ob nestalnem vetru</a:t>
            </a:r>
          </a:p>
          <a:p>
            <a:pPr>
              <a:lnSpc>
                <a:spcPct val="80000"/>
              </a:lnSpc>
              <a:buFontTx/>
              <a:buNone/>
            </a:pPr>
            <a:endParaRPr lang="sl-SI" sz="2400">
              <a:effectLst/>
              <a:latin typeface="Comic Sans MS" pitchFamily="66" charset="0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Šum oz. hrupnost rotorjev</a:t>
            </a:r>
          </a:p>
          <a:p>
            <a:pPr>
              <a:lnSpc>
                <a:spcPct val="80000"/>
              </a:lnSpc>
              <a:buFontTx/>
              <a:buNone/>
            </a:pPr>
            <a:endParaRPr lang="sl-SI" sz="2400">
              <a:effectLst/>
              <a:latin typeface="Comic Sans MS" pitchFamily="66" charset="0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Motijo krajinsko podobo</a:t>
            </a:r>
          </a:p>
          <a:p>
            <a:pPr>
              <a:lnSpc>
                <a:spcPct val="80000"/>
              </a:lnSpc>
              <a:buFontTx/>
              <a:buNone/>
            </a:pPr>
            <a:endParaRPr lang="sl-SI" sz="2400">
              <a:effectLst/>
              <a:latin typeface="Comic Sans MS" pitchFamily="66" charset="0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Nevarnost za ptice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Lahko poslabšajo TV sprejeme (razpršitev elektromagnetnih signalov</a:t>
            </a:r>
            <a:r>
              <a:rPr lang="sl-SI" sz="2000">
                <a:effectLst/>
                <a:latin typeface="Comic Sans MS" pitchFamily="66" charset="0"/>
              </a:rPr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sz="2000">
              <a:effectLst/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msoCEED7"/>
          <p:cNvPicPr>
            <a:picLocks noChangeAspect="1" noChangeArrowheads="1"/>
          </p:cNvPicPr>
          <p:nvPr/>
        </p:nvPicPr>
        <p:blipFill>
          <a:blip r:embed="rId2" cstate="print"/>
          <a:srcRect l="1859" t="19473" r="13847" b="61053"/>
          <a:stretch>
            <a:fillRect/>
          </a:stretch>
        </p:blipFill>
        <p:spPr bwMode="auto">
          <a:xfrm>
            <a:off x="430213" y="1252538"/>
            <a:ext cx="7993062" cy="3689350"/>
          </a:xfrm>
          <a:prstGeom prst="rect">
            <a:avLst/>
          </a:prstGeom>
          <a:noFill/>
          <a:ln w="57150" cap="rnd">
            <a:solidFill>
              <a:srgbClr val="0099FF"/>
            </a:solidFill>
            <a:prstDash val="sysDot"/>
            <a:miter lim="800000"/>
            <a:headEnd/>
            <a:tailEnd/>
          </a:ln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0" y="33337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800" b="1">
                <a:solidFill>
                  <a:srgbClr val="0099FF"/>
                </a:solidFill>
                <a:latin typeface="Comic Sans MS" pitchFamily="66" charset="0"/>
              </a:rPr>
              <a:t>ENERGIJA PLIMOVANJA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68313" y="5734050"/>
            <a:ext cx="7991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800" b="1">
              <a:solidFill>
                <a:srgbClr val="66CCFF"/>
              </a:solidFill>
              <a:latin typeface="Comic Sans MS" pitchFamily="66" charset="0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468313" y="5229225"/>
            <a:ext cx="8351837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l-SI" sz="2800">
                <a:latin typeface="Comic Sans MS" pitchFamily="66" charset="0"/>
              </a:rPr>
              <a:t>Bibavica = razlika med plimo in oseko</a:t>
            </a:r>
          </a:p>
          <a:p>
            <a:pPr algn="ctr"/>
            <a:r>
              <a:rPr lang="sl-SI" sz="2800">
                <a:latin typeface="Comic Sans MS" pitchFamily="66" charset="0"/>
              </a:rPr>
              <a:t>Zaliv pregradimo in izkoriščamo razliko med nivojema plime in oseke.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39825"/>
          </a:xfrm>
        </p:spPr>
        <p:txBody>
          <a:bodyPr/>
          <a:lstStyle/>
          <a:p>
            <a:r>
              <a:rPr lang="sl-SI" sz="3200" b="1">
                <a:solidFill>
                  <a:srgbClr val="0099FF"/>
                </a:solidFill>
                <a:latin typeface="Comic Sans MS" pitchFamily="66" charset="0"/>
              </a:rPr>
              <a:t>Energija plimovanja</a:t>
            </a:r>
            <a:endParaRPr lang="en-US" sz="3200" b="1">
              <a:solidFill>
                <a:srgbClr val="0099FF"/>
              </a:solidFill>
              <a:latin typeface="Comic Sans MS" pitchFamily="66" charset="0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8938" y="1196975"/>
            <a:ext cx="4038600" cy="5256213"/>
          </a:xfrm>
          <a:ln>
            <a:solidFill>
              <a:srgbClr val="66CCFF"/>
            </a:solidFill>
          </a:ln>
        </p:spPr>
        <p:txBody>
          <a:bodyPr/>
          <a:lstStyle/>
          <a:p>
            <a:pPr marL="533400" indent="-533400" algn="ctr">
              <a:buFont typeface="Wingdings" pitchFamily="2" charset="2"/>
              <a:buNone/>
            </a:pPr>
            <a:r>
              <a:rPr lang="sl-SI" sz="2400" b="1" u="sng">
                <a:solidFill>
                  <a:srgbClr val="0099FF"/>
                </a:solidFill>
                <a:latin typeface="Comic Sans MS" pitchFamily="66" charset="0"/>
              </a:rPr>
              <a:t>prednosti</a:t>
            </a:r>
          </a:p>
          <a:p>
            <a:pPr marL="533400" indent="-533400" algn="ctr">
              <a:buFont typeface="Wingdings" pitchFamily="2" charset="2"/>
              <a:buNone/>
            </a:pPr>
            <a:endParaRPr lang="sl-SI" sz="800" b="1">
              <a:solidFill>
                <a:srgbClr val="0099FF"/>
              </a:solidFill>
              <a:latin typeface="Comic Sans MS" pitchFamily="66" charset="0"/>
            </a:endParaRPr>
          </a:p>
          <a:p>
            <a:pPr marL="533400" indent="-533400"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Bibavica je predvidljiv pojav in točno vemo, kdaj se bo E proizvajala</a:t>
            </a:r>
          </a:p>
          <a:p>
            <a:pPr marL="533400" indent="-533400">
              <a:buFontTx/>
              <a:buNone/>
            </a:pPr>
            <a:endParaRPr lang="sl-SI" sz="2400">
              <a:effectLst/>
              <a:latin typeface="Comic Sans MS" pitchFamily="66" charset="0"/>
            </a:endParaRPr>
          </a:p>
          <a:p>
            <a:pPr marL="533400" indent="-533400"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Ne izpušča toplogrednih plinov</a:t>
            </a:r>
          </a:p>
          <a:p>
            <a:pPr marL="533400" indent="-533400">
              <a:buFontTx/>
              <a:buNone/>
            </a:pPr>
            <a:endParaRPr lang="sl-SI" sz="2400">
              <a:effectLst/>
              <a:latin typeface="Comic Sans MS" pitchFamily="66" charset="0"/>
            </a:endParaRPr>
          </a:p>
          <a:p>
            <a:pPr marL="533400" indent="-533400"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Je okolju prijazna</a:t>
            </a:r>
          </a:p>
          <a:p>
            <a:pPr marL="533400" indent="-533400">
              <a:buFontTx/>
              <a:buChar char="•"/>
            </a:pPr>
            <a:endParaRPr lang="sl-SI" sz="2400">
              <a:effectLst/>
              <a:latin typeface="Comic Sans MS" pitchFamily="66" charset="0"/>
            </a:endParaRPr>
          </a:p>
          <a:p>
            <a:pPr marL="533400" indent="-533400">
              <a:buFont typeface="Wingdings" pitchFamily="2" charset="2"/>
              <a:buNone/>
            </a:pPr>
            <a:endParaRPr lang="en-US" sz="1000">
              <a:latin typeface="Comic Sans MS" pitchFamily="66" charset="0"/>
            </a:endParaRP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196975"/>
            <a:ext cx="4465637" cy="5256213"/>
          </a:xfrm>
          <a:ln>
            <a:solidFill>
              <a:srgbClr val="66CCFF"/>
            </a:solidFill>
          </a:ln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sl-SI" sz="2400" b="1" u="sng">
                <a:solidFill>
                  <a:srgbClr val="0099FF"/>
                </a:solidFill>
                <a:latin typeface="Comic Sans MS" pitchFamily="66" charset="0"/>
              </a:rPr>
              <a:t>slabosti</a:t>
            </a:r>
          </a:p>
          <a:p>
            <a:pPr algn="ctr">
              <a:buFont typeface="Wingdings" pitchFamily="2" charset="2"/>
              <a:buNone/>
            </a:pPr>
            <a:endParaRPr lang="sl-SI" sz="800" b="1">
              <a:solidFill>
                <a:srgbClr val="0099FF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Malo primernih mest za izgradnjo teh elektrarn</a:t>
            </a:r>
          </a:p>
          <a:p>
            <a:pPr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Velik začetni strošek za izgradnjo teh elektrarn</a:t>
            </a:r>
          </a:p>
          <a:p>
            <a:pPr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Velik poseg v okolje</a:t>
            </a:r>
          </a:p>
          <a:p>
            <a:pPr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Elementi elektrarne so bolj obremenjeni zaradi slane vode</a:t>
            </a:r>
          </a:p>
          <a:p>
            <a:pPr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Elektrarna obratuje samo 10 ur na dan (plima/oseka)</a:t>
            </a:r>
            <a:endParaRPr lang="en-US" sz="2400">
              <a:effectLst/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msoCEED7"/>
          <p:cNvPicPr>
            <a:picLocks noChangeAspect="1" noChangeArrowheads="1"/>
          </p:cNvPicPr>
          <p:nvPr/>
        </p:nvPicPr>
        <p:blipFill>
          <a:blip r:embed="rId2" cstate="print"/>
          <a:srcRect l="31474" t="57166" r="21283" b="11348"/>
          <a:stretch>
            <a:fillRect/>
          </a:stretch>
        </p:blipFill>
        <p:spPr bwMode="auto">
          <a:xfrm>
            <a:off x="819150" y="1341438"/>
            <a:ext cx="7505700" cy="5189537"/>
          </a:xfrm>
          <a:prstGeom prst="rect">
            <a:avLst/>
          </a:prstGeom>
          <a:noFill/>
          <a:ln w="57150" cap="rnd">
            <a:solidFill>
              <a:srgbClr val="66CCFF"/>
            </a:solidFill>
            <a:prstDash val="sysDot"/>
            <a:miter lim="800000"/>
            <a:headEnd/>
            <a:tailEnd/>
          </a:ln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0" y="33337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800" b="1">
                <a:solidFill>
                  <a:srgbClr val="66CCFF"/>
                </a:solidFill>
                <a:latin typeface="Comic Sans MS" pitchFamily="66" charset="0"/>
              </a:rPr>
              <a:t>ENERGIJA VALOV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50825" y="1125538"/>
            <a:ext cx="8642350" cy="538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400" b="1">
                <a:latin typeface="Comic Sans MS" pitchFamily="66" charset="0"/>
              </a:rPr>
              <a:t>V energiji valov se združujejo moč vetra, vode in obale. Valove povzročajo viharji z močnimi vetrovi na oceanih in morjih.</a:t>
            </a:r>
          </a:p>
          <a:p>
            <a:pPr>
              <a:spcBef>
                <a:spcPct val="50000"/>
              </a:spcBef>
            </a:pPr>
            <a:r>
              <a:rPr lang="sl-SI" sz="2400" b="1">
                <a:latin typeface="Comic Sans MS" pitchFamily="66" charset="0"/>
              </a:rPr>
              <a:t>Te vrste elektrarn pretvarjajo kinetično E valov v </a:t>
            </a:r>
            <a:r>
              <a:rPr lang="sl-SI" sz="2400" b="1">
                <a:latin typeface="Comic Sans MS" pitchFamily="66" charset="0"/>
                <a:sym typeface="Wingdings" pitchFamily="2" charset="2"/>
              </a:rPr>
              <a:t> mehansko energijo, ki se </a:t>
            </a:r>
            <a:r>
              <a:rPr lang="sl-SI" sz="2400" b="1">
                <a:latin typeface="Comic Sans MS" pitchFamily="66" charset="0"/>
              </a:rPr>
              <a:t>lahko uporabi za proizvajanje elektrike.</a:t>
            </a:r>
          </a:p>
          <a:p>
            <a:pPr>
              <a:spcBef>
                <a:spcPct val="50000"/>
              </a:spcBef>
            </a:pPr>
            <a:r>
              <a:rPr lang="sl-SI" sz="2400" b="1" u="sng">
                <a:latin typeface="Comic Sans MS" pitchFamily="66" charset="0"/>
              </a:rPr>
              <a:t>Elektrarne izkoriščajo: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l-SI" sz="2400" b="1">
                <a:latin typeface="Comic Sans MS" pitchFamily="66" charset="0"/>
              </a:rPr>
              <a:t> nihajoče navpično gibanje valov,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l-SI" sz="2400" b="1">
                <a:latin typeface="Comic Sans MS" pitchFamily="66" charset="0"/>
              </a:rPr>
              <a:t> krožno gibanje vodnih delčkov znotraj vala,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l-SI" sz="2400" b="1">
                <a:latin typeface="Comic Sans MS" pitchFamily="66" charset="0"/>
              </a:rPr>
              <a:t> spreminjane razdalje med vodno gladino in morskim dnom </a:t>
            </a:r>
            <a:r>
              <a:rPr lang="sl-SI" sz="2400" b="1">
                <a:latin typeface="Comic Sans MS" pitchFamily="66" charset="0"/>
                <a:sym typeface="Wingdings" pitchFamily="2" charset="2"/>
              </a:rPr>
              <a:t> in s tem povezane spremembe tlaka ali butanje valov ob obalo</a:t>
            </a:r>
            <a:endParaRPr lang="en-US" sz="2400" b="1">
              <a:latin typeface="Comic Sans MS" pitchFamily="66" charset="0"/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0" y="36036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800" b="1">
                <a:solidFill>
                  <a:srgbClr val="66CCFF"/>
                </a:solidFill>
                <a:latin typeface="Comic Sans MS" pitchFamily="66" charset="0"/>
              </a:rPr>
              <a:t>ENERGIJA VALOV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OS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4673600" cy="6235700"/>
          </a:xfrm>
          <a:prstGeom prst="rect">
            <a:avLst/>
          </a:prstGeom>
          <a:noFill/>
        </p:spPr>
      </p:pic>
      <p:pic>
        <p:nvPicPr>
          <p:cNvPr id="140291" name="Picture 3" descr="64643111_osmoza_sh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733800"/>
            <a:ext cx="3810000" cy="2857500"/>
          </a:xfrm>
          <a:prstGeom prst="rect">
            <a:avLst/>
          </a:prstGeom>
          <a:noFill/>
        </p:spPr>
      </p:pic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5410200" y="533400"/>
            <a:ext cx="3429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800" b="1">
                <a:solidFill>
                  <a:schemeClr val="accent1"/>
                </a:solidFill>
                <a:latin typeface="Comic Sans MS" pitchFamily="66" charset="0"/>
              </a:rPr>
              <a:t>SOLNA ENERGIJA</a:t>
            </a:r>
          </a:p>
          <a:p>
            <a:pPr algn="ctr">
              <a:spcBef>
                <a:spcPct val="50000"/>
              </a:spcBef>
            </a:pPr>
            <a:r>
              <a:rPr lang="sl-SI" sz="2800" b="1">
                <a:solidFill>
                  <a:schemeClr val="accent1"/>
                </a:solidFill>
                <a:latin typeface="Comic Sans MS" pitchFamily="66" charset="0"/>
              </a:rPr>
              <a:t>(princip osmoze)</a:t>
            </a:r>
            <a:endParaRPr lang="en-US" sz="2800" b="1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381000" y="381000"/>
            <a:ext cx="8382000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2800" b="1">
                <a:latin typeface="Comic Sans MS" pitchFamily="66" charset="0"/>
              </a:rPr>
              <a:t>ELEKTRIKA IZ SOLI</a:t>
            </a:r>
            <a:endParaRPr lang="sl-SI" sz="2800" b="1">
              <a:latin typeface="Comic Sans MS" pitchFamily="66" charset="0"/>
            </a:endParaRPr>
          </a:p>
          <a:p>
            <a:endParaRPr lang="it-IT" sz="2000">
              <a:latin typeface="Comic Sans MS" pitchFamily="66" charset="0"/>
            </a:endParaRPr>
          </a:p>
          <a:p>
            <a:endParaRPr lang="sl-SI" sz="2400" u="sng">
              <a:latin typeface="Comic Sans MS" pitchFamily="66" charset="0"/>
            </a:endParaRPr>
          </a:p>
          <a:p>
            <a:r>
              <a:rPr lang="it-IT" sz="2400" u="sng">
                <a:latin typeface="Comic Sans MS" pitchFamily="66" charset="0"/>
              </a:rPr>
              <a:t>Si predstavljate, da bi elektriko pridobivali iz soli?</a:t>
            </a:r>
            <a:endParaRPr lang="sl-SI" sz="2400" u="sng">
              <a:latin typeface="Comic Sans MS" pitchFamily="66" charset="0"/>
            </a:endParaRPr>
          </a:p>
          <a:p>
            <a:endParaRPr lang="it-IT" sz="2400" u="sng">
              <a:latin typeface="Comic Sans MS" pitchFamily="66" charset="0"/>
            </a:endParaRPr>
          </a:p>
          <a:p>
            <a:r>
              <a:rPr lang="it-IT" sz="2400">
                <a:latin typeface="Comic Sans MS" pitchFamily="66" charset="0"/>
              </a:rPr>
              <a:t>Oslo - Norveški energetski koncern Statkraft gradi </a:t>
            </a:r>
            <a:r>
              <a:rPr lang="it-IT" sz="2400" b="1">
                <a:latin typeface="Comic Sans MS" pitchFamily="66" charset="0"/>
              </a:rPr>
              <a:t>prvo solno elektrarno na svetu</a:t>
            </a:r>
            <a:r>
              <a:rPr lang="it-IT" sz="2400">
                <a:latin typeface="Comic Sans MS" pitchFamily="66" charset="0"/>
              </a:rPr>
              <a:t>, pri kateri se bo </a:t>
            </a:r>
            <a:r>
              <a:rPr lang="it-IT" sz="2400">
                <a:solidFill>
                  <a:srgbClr val="FFCC00"/>
                </a:solidFill>
                <a:latin typeface="Comic Sans MS" pitchFamily="66" charset="0"/>
              </a:rPr>
              <a:t>energija proizvajala iz razlike v tlaku med sladko in morsko vodo</a:t>
            </a:r>
            <a:r>
              <a:rPr lang="sl-SI" sz="2400">
                <a:solidFill>
                  <a:srgbClr val="FFCC00"/>
                </a:solidFill>
                <a:latin typeface="Comic Sans MS" pitchFamily="66" charset="0"/>
              </a:rPr>
              <a:t>.</a:t>
            </a:r>
            <a:endParaRPr lang="pl-PL" sz="2400">
              <a:solidFill>
                <a:srgbClr val="FFCC00"/>
              </a:solidFill>
              <a:latin typeface="Comic Sans MS" pitchFamily="66" charset="0"/>
            </a:endParaRPr>
          </a:p>
          <a:p>
            <a:endParaRPr lang="pl-PL" sz="2400">
              <a:solidFill>
                <a:srgbClr val="FFCC00"/>
              </a:solidFill>
              <a:latin typeface="Comic Sans MS" pitchFamily="66" charset="0"/>
            </a:endParaRPr>
          </a:p>
          <a:p>
            <a:endParaRPr lang="pl-PL" sz="2400">
              <a:latin typeface="Comic Sans MS" pitchFamily="66" charset="0"/>
            </a:endParaRPr>
          </a:p>
          <a:p>
            <a:endParaRPr lang="en-US" sz="2400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287338" y="279400"/>
            <a:ext cx="8569325" cy="55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800" b="1" u="sng">
                <a:solidFill>
                  <a:schemeClr val="accent1"/>
                </a:solidFill>
                <a:latin typeface="Comic Sans MS" pitchFamily="66" charset="0"/>
              </a:rPr>
              <a:t>In kako bo to delovalo? </a:t>
            </a:r>
            <a:br>
              <a:rPr lang="pl-PL" sz="2800" b="1" u="sng">
                <a:solidFill>
                  <a:schemeClr val="accent1"/>
                </a:solidFill>
                <a:latin typeface="Comic Sans MS" pitchFamily="66" charset="0"/>
              </a:rPr>
            </a:br>
            <a:endParaRPr lang="pl-PL" sz="2800" b="1" u="sng">
              <a:solidFill>
                <a:schemeClr val="accent1"/>
              </a:solidFill>
              <a:latin typeface="Comic Sans MS" pitchFamily="66" charset="0"/>
            </a:endParaRPr>
          </a:p>
          <a:p>
            <a:r>
              <a:rPr lang="pl-PL" sz="2400">
                <a:latin typeface="Comic Sans MS" pitchFamily="66" charset="0"/>
              </a:rPr>
              <a:t>Kot najpomembnejši princip pridobivanja energije iz soli je naravni</a:t>
            </a:r>
            <a:r>
              <a:rPr lang="pl-PL" sz="2400" b="1">
                <a:latin typeface="Comic Sans MS" pitchFamily="66" charset="0"/>
              </a:rPr>
              <a:t> </a:t>
            </a:r>
            <a:r>
              <a:rPr lang="pl-PL" sz="2400" b="1">
                <a:solidFill>
                  <a:srgbClr val="FFCC00"/>
                </a:solidFill>
                <a:latin typeface="Comic Sans MS" pitchFamily="66" charset="0"/>
              </a:rPr>
              <a:t>pojav osmoza</a:t>
            </a:r>
            <a:r>
              <a:rPr lang="pl-PL" sz="2400">
                <a:solidFill>
                  <a:srgbClr val="FFCC00"/>
                </a:solidFill>
                <a:latin typeface="Comic Sans MS" pitchFamily="66" charset="0"/>
              </a:rPr>
              <a:t>. </a:t>
            </a:r>
          </a:p>
          <a:p>
            <a:endParaRPr lang="pl-PL" sz="2400">
              <a:solidFill>
                <a:srgbClr val="FFCC00"/>
              </a:solidFill>
              <a:latin typeface="Comic Sans MS" pitchFamily="66" charset="0"/>
            </a:endParaRPr>
          </a:p>
          <a:p>
            <a:r>
              <a:rPr lang="sl-SI" sz="2400">
                <a:latin typeface="Comic Sans MS" pitchFamily="66" charset="0"/>
              </a:rPr>
              <a:t>Morsko in sladko vodo dovajajo v ločenih ceveh preko filtrov, ki filtrirajo delce humusa in druge delce, ki lahko blokirajo membrano. Voda se nato hrani v zbiralnike sladke in morske vode, ki sta ločena z memebrano.</a:t>
            </a:r>
          </a:p>
          <a:p>
            <a:pPr>
              <a:spcBef>
                <a:spcPct val="50000"/>
              </a:spcBef>
            </a:pPr>
            <a:r>
              <a:rPr lang="sl-SI" sz="2400">
                <a:solidFill>
                  <a:srgbClr val="FFCC00"/>
                </a:solidFill>
                <a:latin typeface="Comic Sans MS" pitchFamily="66" charset="0"/>
              </a:rPr>
              <a:t>Sol iz morske vode prehaja skozi polprepustno membrano v sladko vodo, kar povzroča povečanje tlaka na morsko stran</a:t>
            </a:r>
            <a:r>
              <a:rPr lang="sl-SI" sz="2400">
                <a:latin typeface="Comic Sans MS" pitchFamily="66" charset="0"/>
              </a:rPr>
              <a:t> </a:t>
            </a:r>
            <a:r>
              <a:rPr lang="sl-SI" sz="2400">
                <a:solidFill>
                  <a:srgbClr val="FFCC00"/>
                </a:solidFill>
                <a:latin typeface="Comic Sans MS" pitchFamily="66" charset="0"/>
              </a:rPr>
              <a:t>membrane.</a:t>
            </a:r>
            <a:r>
              <a:rPr lang="sl-SI" sz="2400">
                <a:latin typeface="Comic Sans MS" pitchFamily="66" charset="0"/>
              </a:rPr>
              <a:t> Ta tlak je ekvivalenten tlaku na vodnem stolpu (visok 120 m) in ga je mogoče izkoristiti v turbini za proizvodnjo el. energije.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2195513" y="2205038"/>
            <a:ext cx="2016125" cy="21955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2000" b="1">
                <a:latin typeface="Comic Sans MS" pitchFamily="66" charset="0"/>
              </a:rPr>
              <a:t>SLADKA VODA</a:t>
            </a: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5003800" y="2205038"/>
            <a:ext cx="2016125" cy="21955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sz="2000" b="1">
                <a:latin typeface="Comic Sans MS" pitchFamily="66" charset="0"/>
              </a:rPr>
              <a:t>SLANA VODA</a:t>
            </a: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4356100" y="2205038"/>
            <a:ext cx="503238" cy="22320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>
                <a:latin typeface="Comic Sans MS" pitchFamily="66" charset="0"/>
              </a:rPr>
              <a:t>M</a:t>
            </a:r>
          </a:p>
          <a:p>
            <a:pPr algn="ctr"/>
            <a:r>
              <a:rPr lang="sl-SI">
                <a:latin typeface="Comic Sans MS" pitchFamily="66" charset="0"/>
              </a:rPr>
              <a:t>E</a:t>
            </a:r>
          </a:p>
          <a:p>
            <a:pPr algn="ctr"/>
            <a:r>
              <a:rPr lang="sl-SI">
                <a:latin typeface="Comic Sans MS" pitchFamily="66" charset="0"/>
              </a:rPr>
              <a:t>M</a:t>
            </a:r>
          </a:p>
          <a:p>
            <a:pPr algn="ctr"/>
            <a:r>
              <a:rPr lang="sl-SI">
                <a:latin typeface="Comic Sans MS" pitchFamily="66" charset="0"/>
              </a:rPr>
              <a:t>B</a:t>
            </a:r>
          </a:p>
          <a:p>
            <a:pPr algn="ctr"/>
            <a:r>
              <a:rPr lang="sl-SI">
                <a:latin typeface="Comic Sans MS" pitchFamily="66" charset="0"/>
              </a:rPr>
              <a:t>R</a:t>
            </a:r>
          </a:p>
          <a:p>
            <a:pPr algn="ctr"/>
            <a:r>
              <a:rPr lang="sl-SI">
                <a:latin typeface="Comic Sans MS" pitchFamily="66" charset="0"/>
              </a:rPr>
              <a:t>A</a:t>
            </a:r>
          </a:p>
          <a:p>
            <a:pPr algn="ctr"/>
            <a:r>
              <a:rPr lang="sl-SI">
                <a:latin typeface="Comic Sans MS" pitchFamily="66" charset="0"/>
              </a:rPr>
              <a:t>N</a:t>
            </a:r>
          </a:p>
          <a:p>
            <a:pPr algn="ctr"/>
            <a:r>
              <a:rPr lang="sl-SI">
                <a:latin typeface="Comic Sans MS" pitchFamily="66" charset="0"/>
              </a:rPr>
              <a:t>A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 flipH="1">
            <a:off x="4140200" y="3284538"/>
            <a:ext cx="790575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539750" y="5373688"/>
            <a:ext cx="828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000" b="1">
                <a:latin typeface="Comic Sans MS" pitchFamily="66" charset="0"/>
              </a:rPr>
              <a:t>POVZROČA TLAK, KI POGANJA TURBINO </a:t>
            </a:r>
            <a:r>
              <a:rPr lang="sl-SI" sz="2000" b="1">
                <a:latin typeface="Comic Sans MS" pitchFamily="66" charset="0"/>
                <a:sym typeface="Wingdings" pitchFamily="2" charset="2"/>
              </a:rPr>
              <a:t> ŽENE GENERATOR  PROIZVAJA EL. ENERGIJO</a:t>
            </a:r>
            <a:endParaRPr lang="sl-SI" sz="2000" b="1">
              <a:latin typeface="Comic Sans MS" pitchFamily="66" charset="0"/>
            </a:endParaRPr>
          </a:p>
        </p:txBody>
      </p:sp>
      <p:sp>
        <p:nvSpPr>
          <p:cNvPr id="143367" name="Rectangle 7"/>
          <p:cNvSpPr>
            <a:spLocks noChangeArrowheads="1"/>
          </p:cNvSpPr>
          <p:nvPr/>
        </p:nvSpPr>
        <p:spPr bwMode="auto">
          <a:xfrm>
            <a:off x="5795963" y="0"/>
            <a:ext cx="144462" cy="234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932363" y="2276475"/>
            <a:ext cx="0" cy="295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4932363" y="1773238"/>
            <a:ext cx="0" cy="3527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143370" name="Rectangle 10"/>
          <p:cNvSpPr>
            <a:spLocks noChangeArrowheads="1"/>
          </p:cNvSpPr>
          <p:nvPr/>
        </p:nvSpPr>
        <p:spPr bwMode="auto">
          <a:xfrm>
            <a:off x="3132138" y="0"/>
            <a:ext cx="144462" cy="234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>
            <a:off x="1979613" y="2205038"/>
            <a:ext cx="51847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ggg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noFill/>
        </p:spPr>
      </p:pic>
      <p:pic>
        <p:nvPicPr>
          <p:cNvPr id="3" name="Picture 5" descr="raf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24744"/>
            <a:ext cx="3528392" cy="49090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BLOGGER_PHOTO_ID_5139363579203374722" descr="fjordboa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28600"/>
            <a:ext cx="510540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304800" y="3962400"/>
            <a:ext cx="8458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2000">
                <a:latin typeface="Comic Sans MS" pitchFamily="66" charset="0"/>
              </a:rPr>
              <a:t>V koncernu Statkraft so pojasnili, da lahko po desetih letih raziskav in razvoja zdaj končno postavijo prototip </a:t>
            </a:r>
            <a:r>
              <a:rPr lang="sl-SI" sz="2400" b="1">
                <a:latin typeface="Comic Sans MS" pitchFamily="66" charset="0"/>
              </a:rPr>
              <a:t>solne elektrarne.</a:t>
            </a:r>
            <a:endParaRPr lang="pl-PL" sz="2400" b="1">
              <a:latin typeface="Comic Sans MS" pitchFamily="66" charset="0"/>
            </a:endParaRPr>
          </a:p>
          <a:p>
            <a:r>
              <a:rPr lang="pl-PL" sz="2000">
                <a:latin typeface="Comic Sans MS" pitchFamily="66" charset="0"/>
              </a:rPr>
              <a:t>Vrednost naložbe je ocenjena na 100 milijonov kron (</a:t>
            </a:r>
            <a:r>
              <a:rPr lang="pl-PL" sz="2000" b="1">
                <a:latin typeface="Comic Sans MS" pitchFamily="66" charset="0"/>
              </a:rPr>
              <a:t>13 milijonov evrov</a:t>
            </a:r>
            <a:r>
              <a:rPr lang="pl-PL" sz="2000">
                <a:latin typeface="Comic Sans MS" pitchFamily="66" charset="0"/>
              </a:rPr>
              <a:t>).</a:t>
            </a:r>
          </a:p>
          <a:p>
            <a:r>
              <a:rPr lang="pl-PL" sz="2000">
                <a:latin typeface="Comic Sans MS" pitchFamily="66" charset="0"/>
              </a:rPr>
              <a:t>Skupaj znaša potencial te oblike pridobivanja energije za z rekami bogato Norveško 10% celotne proizvodnje energije. </a:t>
            </a:r>
            <a:r>
              <a:rPr lang="en-US" sz="2000">
                <a:latin typeface="Comic Sans MS" pitchFamily="66" charset="0"/>
              </a:rPr>
              <a:t>Skandinavska država je skorajda povsem odvisna od </a:t>
            </a:r>
            <a:r>
              <a:rPr lang="sl-SI" sz="2000">
                <a:latin typeface="Comic Sans MS" pitchFamily="66" charset="0"/>
              </a:rPr>
              <a:t>HE</a:t>
            </a:r>
            <a:r>
              <a:rPr lang="en-US" sz="2000">
                <a:latin typeface="Comic Sans MS" pitchFamily="66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395288" y="1916113"/>
            <a:ext cx="849788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2800" dirty="0">
                <a:latin typeface="Comic Sans MS" pitchFamily="66" charset="0"/>
              </a:rPr>
              <a:t>Po mednarodni terminologiji se</a:t>
            </a:r>
            <a:r>
              <a:rPr lang="sl-SI" sz="2800" dirty="0" smtClean="0">
                <a:latin typeface="Comic Sans MS" pitchFamily="66" charset="0"/>
              </a:rPr>
              <a:t>:</a:t>
            </a:r>
          </a:p>
          <a:p>
            <a:endParaRPr lang="sl-SI" sz="2800" dirty="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sl-SI" sz="2800" b="1" i="1" dirty="0">
                <a:latin typeface="Comic Sans MS" pitchFamily="66" charset="0"/>
              </a:rPr>
              <a:t> i</a:t>
            </a:r>
            <a:r>
              <a:rPr lang="sl-SI" sz="2800" b="1" i="1" u="sng" dirty="0">
                <a:latin typeface="Comic Sans MS" pitchFamily="66" charset="0"/>
              </a:rPr>
              <a:t>zraz biomasa</a:t>
            </a:r>
            <a:r>
              <a:rPr lang="sl-SI" sz="2800" dirty="0">
                <a:latin typeface="Comic Sans MS" pitchFamily="66" charset="0"/>
              </a:rPr>
              <a:t> uporablja za trdna goriva</a:t>
            </a:r>
          </a:p>
          <a:p>
            <a:pPr>
              <a:buFontTx/>
              <a:buChar char="•"/>
            </a:pPr>
            <a:r>
              <a:rPr lang="sl-SI" sz="2800" b="1" i="1" dirty="0">
                <a:latin typeface="Comic Sans MS" pitchFamily="66" charset="0"/>
              </a:rPr>
              <a:t> i</a:t>
            </a:r>
            <a:r>
              <a:rPr lang="sl-SI" sz="2800" b="1" i="1" u="sng" dirty="0">
                <a:latin typeface="Comic Sans MS" pitchFamily="66" charset="0"/>
              </a:rPr>
              <a:t>zraz </a:t>
            </a:r>
            <a:r>
              <a:rPr lang="sl-SI" sz="2800" b="1" i="1" u="sng" dirty="0" err="1">
                <a:latin typeface="Comic Sans MS" pitchFamily="66" charset="0"/>
              </a:rPr>
              <a:t>bio</a:t>
            </a:r>
            <a:r>
              <a:rPr lang="sl-SI" sz="2800" b="1" i="1" u="sng" dirty="0">
                <a:latin typeface="Comic Sans MS" pitchFamily="66" charset="0"/>
              </a:rPr>
              <a:t>-gorivo</a:t>
            </a:r>
            <a:r>
              <a:rPr lang="sl-SI" sz="2800" b="1" i="1" dirty="0">
                <a:latin typeface="Comic Sans MS" pitchFamily="66" charset="0"/>
              </a:rPr>
              <a:t> </a:t>
            </a:r>
            <a:r>
              <a:rPr lang="sl-SI" sz="2800" dirty="0">
                <a:latin typeface="Comic Sans MS" pitchFamily="66" charset="0"/>
              </a:rPr>
              <a:t>pa za tekoča in plinasta goriva, </a:t>
            </a:r>
          </a:p>
          <a:p>
            <a:r>
              <a:rPr lang="sl-SI" sz="2800" dirty="0">
                <a:latin typeface="Comic Sans MS" pitchFamily="66" charset="0"/>
              </a:rPr>
              <a:t>   ki jih pridobimo iz </a:t>
            </a:r>
            <a:r>
              <a:rPr lang="sl-SI" sz="2800" dirty="0" smtClean="0">
                <a:latin typeface="Comic Sans MS" pitchFamily="66" charset="0"/>
              </a:rPr>
              <a:t>biomase (npr. </a:t>
            </a:r>
            <a:r>
              <a:rPr lang="sl-SI" sz="2800" dirty="0" err="1" smtClean="0">
                <a:latin typeface="Comic Sans MS" pitchFamily="66" charset="0"/>
              </a:rPr>
              <a:t>biodizel</a:t>
            </a:r>
            <a:r>
              <a:rPr lang="sl-SI" sz="2800" dirty="0" smtClean="0">
                <a:latin typeface="Comic Sans MS" pitchFamily="66" charset="0"/>
              </a:rPr>
              <a:t>, </a:t>
            </a:r>
          </a:p>
          <a:p>
            <a:r>
              <a:rPr lang="sl-SI" sz="2800" dirty="0" smtClean="0">
                <a:latin typeface="Comic Sans MS" pitchFamily="66" charset="0"/>
              </a:rPr>
              <a:t>   bioplin) </a:t>
            </a:r>
            <a:endParaRPr lang="sl-SI" sz="2800" dirty="0">
              <a:latin typeface="Comic Sans MS" pitchFamily="66" charset="0"/>
            </a:endParaRPr>
          </a:p>
          <a:p>
            <a:pPr>
              <a:buFontTx/>
              <a:buChar char="•"/>
            </a:pPr>
            <a:endParaRPr lang="sl-SI" sz="2800" dirty="0">
              <a:latin typeface="Comic Sans MS" pitchFamily="66" charset="0"/>
            </a:endParaRPr>
          </a:p>
          <a:p>
            <a:endParaRPr lang="sl-SI" sz="2800" dirty="0">
              <a:latin typeface="Comic Sans MS" pitchFamily="66" charset="0"/>
            </a:endParaRPr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251520" y="332656"/>
            <a:ext cx="86788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3200" b="1" dirty="0">
                <a:solidFill>
                  <a:srgbClr val="FF0000"/>
                </a:solidFill>
                <a:latin typeface="Comic Sans MS" pitchFamily="66" charset="0"/>
              </a:rPr>
              <a:t>Biomasa = je suha teža oz. masa.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250825" y="1125538"/>
            <a:ext cx="864235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l-SI" sz="2800" b="1" u="sng" dirty="0">
                <a:latin typeface="Comic Sans MS" pitchFamily="66" charset="0"/>
              </a:rPr>
              <a:t>So vsi živi, mrtvi in razkrojeni organizmi in organske snovi</a:t>
            </a:r>
            <a:r>
              <a:rPr lang="sl-SI" sz="2800" dirty="0">
                <a:latin typeface="Comic Sans MS" pitchFamily="66" charset="0"/>
              </a:rPr>
              <a:t>. </a:t>
            </a:r>
          </a:p>
          <a:p>
            <a:endParaRPr lang="sl-SI" sz="2800" dirty="0">
              <a:latin typeface="Comic Sans MS" pitchFamily="66" charset="0"/>
            </a:endParaRPr>
          </a:p>
          <a:p>
            <a:r>
              <a:rPr lang="sl-SI" sz="2800" dirty="0">
                <a:latin typeface="Comic Sans MS" pitchFamily="66" charset="0"/>
              </a:rPr>
              <a:t>V biomasi je zbrana sončna E, ki se je v fotosintezi pretvorila v kemično E.  </a:t>
            </a:r>
          </a:p>
          <a:p>
            <a:endParaRPr lang="sl-SI" sz="2800" dirty="0">
              <a:latin typeface="Comic Sans MS" pitchFamily="66" charset="0"/>
            </a:endParaRPr>
          </a:p>
          <a:p>
            <a:pPr algn="ctr"/>
            <a:endParaRPr lang="sl-SI" sz="2800" dirty="0">
              <a:latin typeface="Comic Sans MS" pitchFamily="66" charset="0"/>
            </a:endParaRPr>
          </a:p>
          <a:p>
            <a:pPr algn="ctr"/>
            <a:r>
              <a:rPr lang="sl-SI" sz="2800" dirty="0">
                <a:latin typeface="Comic Sans MS" pitchFamily="66" charset="0"/>
              </a:rPr>
              <a:t>Zaključen krog CO</a:t>
            </a:r>
            <a:r>
              <a:rPr lang="sl-SI" sz="2800" baseline="-25000" dirty="0">
                <a:latin typeface="Comic Sans MS" pitchFamily="66" charset="0"/>
              </a:rPr>
              <a:t>2</a:t>
            </a:r>
            <a:r>
              <a:rPr lang="sl-SI" sz="2800" dirty="0">
                <a:latin typeface="Comic Sans MS" pitchFamily="66" charset="0"/>
              </a:rPr>
              <a:t>.</a:t>
            </a:r>
          </a:p>
        </p:txBody>
      </p:sp>
      <p:sp>
        <p:nvSpPr>
          <p:cNvPr id="148483" name="Rectangle 3"/>
          <p:cNvSpPr>
            <a:spLocks noChangeArrowheads="1"/>
          </p:cNvSpPr>
          <p:nvPr/>
        </p:nvSpPr>
        <p:spPr bwMode="auto">
          <a:xfrm>
            <a:off x="323850" y="273050"/>
            <a:ext cx="8496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l-SI" sz="3200" b="1" dirty="0" smtClean="0">
                <a:solidFill>
                  <a:srgbClr val="FF6600"/>
                </a:solidFill>
                <a:latin typeface="Comic Sans MS" pitchFamily="66" charset="0"/>
              </a:rPr>
              <a:t>Rast </a:t>
            </a:r>
            <a:r>
              <a:rPr lang="sl-SI" sz="3200" b="1" dirty="0">
                <a:solidFill>
                  <a:srgbClr val="FF6600"/>
                </a:solidFill>
                <a:latin typeface="Comic Sans MS" pitchFamily="66" charset="0"/>
              </a:rPr>
              <a:t>biomase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KROG C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9144000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395288" y="0"/>
            <a:ext cx="84978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3200" b="1"/>
              <a:t>6CO</a:t>
            </a:r>
            <a:r>
              <a:rPr lang="sl-SI" sz="3200" b="1" baseline="-25000"/>
              <a:t>2</a:t>
            </a:r>
            <a:r>
              <a:rPr lang="sl-SI" sz="3200" b="1"/>
              <a:t>   +    6H</a:t>
            </a:r>
            <a:r>
              <a:rPr lang="sl-SI" sz="3200" b="1" baseline="-25000"/>
              <a:t>2</a:t>
            </a:r>
            <a:r>
              <a:rPr lang="sl-SI" sz="3200" b="1"/>
              <a:t>O   -------</a:t>
            </a:r>
            <a:r>
              <a:rPr lang="sl-SI" sz="3200" b="1">
                <a:sym typeface="Wingdings" pitchFamily="2" charset="2"/>
              </a:rPr>
              <a:t>    C</a:t>
            </a:r>
            <a:r>
              <a:rPr lang="sl-SI" sz="3200" b="1" baseline="-25000">
                <a:sym typeface="Wingdings" pitchFamily="2" charset="2"/>
              </a:rPr>
              <a:t>6</a:t>
            </a:r>
            <a:r>
              <a:rPr lang="sl-SI" sz="3200" b="1">
                <a:sym typeface="Wingdings" pitchFamily="2" charset="2"/>
              </a:rPr>
              <a:t>H</a:t>
            </a:r>
            <a:r>
              <a:rPr lang="sl-SI" sz="3200" b="1" baseline="-25000">
                <a:sym typeface="Wingdings" pitchFamily="2" charset="2"/>
              </a:rPr>
              <a:t>12</a:t>
            </a:r>
            <a:r>
              <a:rPr lang="sl-SI" sz="3200" b="1">
                <a:sym typeface="Wingdings" pitchFamily="2" charset="2"/>
              </a:rPr>
              <a:t>O</a:t>
            </a:r>
            <a:r>
              <a:rPr lang="sl-SI" sz="3200" b="1" baseline="-25000">
                <a:sym typeface="Wingdings" pitchFamily="2" charset="2"/>
              </a:rPr>
              <a:t>6 </a:t>
            </a:r>
            <a:r>
              <a:rPr lang="sl-SI" sz="3200" b="1">
                <a:sym typeface="Wingdings" pitchFamily="2" charset="2"/>
              </a:rPr>
              <a:t>  +   6O</a:t>
            </a:r>
            <a:r>
              <a:rPr lang="sl-SI" sz="3200" b="1" baseline="-25000">
                <a:sym typeface="Wingdings" pitchFamily="2" charset="2"/>
              </a:rPr>
              <a:t>2</a:t>
            </a:r>
            <a:endParaRPr lang="sl-SI" sz="3200" b="1" baseline="-25000"/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250825" y="5942013"/>
            <a:ext cx="83534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>
                <a:latin typeface="Comic Sans MS" pitchFamily="66" charset="0"/>
              </a:rPr>
              <a:t>Zaključen krog CO</a:t>
            </a:r>
            <a:r>
              <a:rPr lang="sl-SI" baseline="-25000">
                <a:latin typeface="Comic Sans MS" pitchFamily="66" charset="0"/>
              </a:rPr>
              <a:t>2</a:t>
            </a:r>
            <a:r>
              <a:rPr lang="sl-SI">
                <a:latin typeface="Comic Sans MS" pitchFamily="66" charset="0"/>
              </a:rPr>
              <a:t> pri sežiganju biomase ne prispeva k porastu CO</a:t>
            </a:r>
            <a:r>
              <a:rPr lang="sl-SI" baseline="-25000">
                <a:latin typeface="Comic Sans MS" pitchFamily="66" charset="0"/>
              </a:rPr>
              <a:t>2</a:t>
            </a:r>
            <a:r>
              <a:rPr lang="sl-SI">
                <a:latin typeface="Comic Sans MS" pitchFamily="66" charset="0"/>
              </a:rPr>
              <a:t> v atmosferi, zato pravimo, da je uporaba biomase glede toplogrednih plinov emisijsko nevtralna, dokler je poraba enaka prirastu.</a:t>
            </a:r>
            <a:endParaRPr lang="en-US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250825" y="1125538"/>
            <a:ext cx="8642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800">
              <a:latin typeface="Comic Sans MS" pitchFamily="66" charset="0"/>
            </a:endParaRPr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392113" y="332656"/>
            <a:ext cx="87518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l-SI" sz="3200" dirty="0">
                <a:solidFill>
                  <a:srgbClr val="FF0000"/>
                </a:solidFill>
                <a:latin typeface="Comic Sans MS" pitchFamily="66" charset="0"/>
              </a:rPr>
              <a:t>Biomasa</a:t>
            </a:r>
            <a:r>
              <a:rPr lang="sl-SI" sz="3200" dirty="0">
                <a:latin typeface="Comic Sans MS" pitchFamily="66" charset="0"/>
              </a:rPr>
              <a:t> </a:t>
            </a:r>
            <a:r>
              <a:rPr lang="sl-SI" sz="3200" dirty="0">
                <a:latin typeface="Comic Sans MS" pitchFamily="66" charset="0"/>
                <a:sym typeface="Wingdings" pitchFamily="2" charset="2"/>
              </a:rPr>
              <a:t> uporabljamo jo za proizvajanje energije.</a:t>
            </a:r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250825" y="1700213"/>
            <a:ext cx="8642350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tabLst>
                <a:tab pos="228600" algn="l"/>
              </a:tabLst>
            </a:pPr>
            <a:r>
              <a:rPr lang="sl-SI" sz="2400" b="1" u="sng" dirty="0">
                <a:latin typeface="Comic Sans MS" pitchFamily="66" charset="0"/>
              </a:rPr>
              <a:t>Biomaso predstavljajo:</a:t>
            </a:r>
          </a:p>
          <a:p>
            <a:pPr>
              <a:tabLst>
                <a:tab pos="228600" algn="l"/>
              </a:tabLst>
            </a:pPr>
            <a:endParaRPr lang="sl-SI" sz="1600" b="1" u="sng" dirty="0">
              <a:latin typeface="Comic Sans MS" pitchFamily="66" charset="0"/>
            </a:endParaRPr>
          </a:p>
          <a:p>
            <a:pPr>
              <a:buClr>
                <a:srgbClr val="CC3300"/>
              </a:buClr>
              <a:buFontTx/>
              <a:buChar char="•"/>
              <a:tabLst>
                <a:tab pos="228600" algn="l"/>
              </a:tabLst>
            </a:pPr>
            <a:r>
              <a:rPr lang="sl-SI" sz="2400" dirty="0">
                <a:latin typeface="Comic Sans MS" pitchFamily="66" charset="0"/>
              </a:rPr>
              <a:t> </a:t>
            </a:r>
            <a:r>
              <a:rPr lang="sl-SI" sz="2400" b="1" dirty="0">
                <a:latin typeface="Comic Sans MS" pitchFamily="66" charset="0"/>
              </a:rPr>
              <a:t>Les:</a:t>
            </a:r>
          </a:p>
          <a:p>
            <a:pPr lvl="1">
              <a:buClr>
                <a:srgbClr val="CC3300"/>
              </a:buClr>
              <a:tabLst>
                <a:tab pos="228600" algn="l"/>
              </a:tabLst>
            </a:pPr>
            <a:r>
              <a:rPr lang="sl-SI" sz="2400" dirty="0">
                <a:latin typeface="Comic Sans MS" pitchFamily="66" charset="0"/>
              </a:rPr>
              <a:t> - les iz gozda: </a:t>
            </a:r>
            <a:r>
              <a:rPr lang="sl-SI" sz="2000" dirty="0">
                <a:latin typeface="Comic Sans MS" pitchFamily="66" charset="0"/>
              </a:rPr>
              <a:t>(hlodi, vejevje, grmovje</a:t>
            </a:r>
          </a:p>
          <a:p>
            <a:pPr lvl="1">
              <a:buClr>
                <a:srgbClr val="CC3300"/>
              </a:buClr>
              <a:tabLst>
                <a:tab pos="228600" algn="l"/>
              </a:tabLst>
            </a:pPr>
            <a:r>
              <a:rPr lang="sl-SI" sz="2400" dirty="0">
                <a:latin typeface="Comic Sans MS" pitchFamily="66" charset="0"/>
              </a:rPr>
              <a:t> - lesni odpadki iz industrije: </a:t>
            </a:r>
            <a:r>
              <a:rPr lang="sl-SI" sz="2000" dirty="0">
                <a:latin typeface="Comic Sans MS" pitchFamily="66" charset="0"/>
              </a:rPr>
              <a:t>(odpadni kosi, žagovina</a:t>
            </a:r>
            <a:r>
              <a:rPr lang="sl-SI" sz="2400" dirty="0">
                <a:latin typeface="Comic Sans MS" pitchFamily="66" charset="0"/>
              </a:rPr>
              <a:t>, </a:t>
            </a:r>
            <a:r>
              <a:rPr lang="sl-SI" sz="2000" dirty="0">
                <a:latin typeface="Comic Sans MS" pitchFamily="66" charset="0"/>
              </a:rPr>
              <a:t>lubje, .)</a:t>
            </a:r>
            <a:endParaRPr lang="sl-SI" sz="2400" dirty="0">
              <a:latin typeface="Comic Sans MS" pitchFamily="66" charset="0"/>
            </a:endParaRPr>
          </a:p>
          <a:p>
            <a:pPr lvl="1">
              <a:buClr>
                <a:srgbClr val="CC3300"/>
              </a:buClr>
              <a:tabLst>
                <a:tab pos="228600" algn="l"/>
              </a:tabLst>
            </a:pPr>
            <a:r>
              <a:rPr lang="sl-SI" sz="2400" dirty="0">
                <a:latin typeface="Comic Sans MS" pitchFamily="66" charset="0"/>
              </a:rPr>
              <a:t> - odpadni proizvodi lesa: </a:t>
            </a:r>
            <a:r>
              <a:rPr lang="sl-SI" sz="2000" dirty="0">
                <a:latin typeface="Comic Sans MS" pitchFamily="66" charset="0"/>
              </a:rPr>
              <a:t>(</a:t>
            </a:r>
            <a:r>
              <a:rPr lang="sl-SI" sz="2000" dirty="0" err="1">
                <a:latin typeface="Comic Sans MS" pitchFamily="66" charset="0"/>
              </a:rPr>
              <a:t>gajbice</a:t>
            </a:r>
            <a:r>
              <a:rPr lang="sl-SI" sz="2000" dirty="0">
                <a:latin typeface="Comic Sans MS" pitchFamily="66" charset="0"/>
              </a:rPr>
              <a:t>, palete,..)</a:t>
            </a:r>
          </a:p>
          <a:p>
            <a:pPr lvl="1">
              <a:buClr>
                <a:srgbClr val="CC3300"/>
              </a:buClr>
              <a:tabLst>
                <a:tab pos="228600" algn="l"/>
              </a:tabLst>
            </a:pPr>
            <a:endParaRPr lang="sl-SI" sz="800" dirty="0">
              <a:latin typeface="Comic Sans MS" pitchFamily="66" charset="0"/>
            </a:endParaRPr>
          </a:p>
          <a:p>
            <a:pPr>
              <a:buClr>
                <a:srgbClr val="CC3300"/>
              </a:buClr>
              <a:buFontTx/>
              <a:buChar char="•"/>
              <a:tabLst>
                <a:tab pos="228600" algn="l"/>
              </a:tabLst>
            </a:pPr>
            <a:r>
              <a:rPr lang="sl-SI" sz="2400" dirty="0">
                <a:latin typeface="Comic Sans MS" pitchFamily="66" charset="0"/>
              </a:rPr>
              <a:t> </a:t>
            </a:r>
            <a:r>
              <a:rPr lang="sl-SI" sz="2400" b="1" dirty="0">
                <a:latin typeface="Comic Sans MS" pitchFamily="66" charset="0"/>
              </a:rPr>
              <a:t>Slama – trave</a:t>
            </a:r>
            <a:r>
              <a:rPr lang="sl-SI" sz="2400" dirty="0">
                <a:latin typeface="Comic Sans MS" pitchFamily="66" charset="0"/>
              </a:rPr>
              <a:t> (ostanki žit)</a:t>
            </a:r>
          </a:p>
          <a:p>
            <a:pPr>
              <a:buClr>
                <a:srgbClr val="CC3300"/>
              </a:buClr>
              <a:tabLst>
                <a:tab pos="228600" algn="l"/>
              </a:tabLst>
            </a:pPr>
            <a:endParaRPr lang="sl-SI" sz="800" dirty="0">
              <a:latin typeface="Comic Sans MS" pitchFamily="66" charset="0"/>
            </a:endParaRPr>
          </a:p>
          <a:p>
            <a:pPr>
              <a:buClr>
                <a:srgbClr val="CC3300"/>
              </a:buClr>
              <a:buFontTx/>
              <a:buChar char="•"/>
              <a:tabLst>
                <a:tab pos="228600" algn="l"/>
              </a:tabLst>
            </a:pPr>
            <a:r>
              <a:rPr lang="sl-SI" sz="2400" b="1" dirty="0">
                <a:latin typeface="Comic Sans MS" pitchFamily="66" charset="0"/>
              </a:rPr>
              <a:t> Mokri organski odpadki:</a:t>
            </a:r>
            <a:r>
              <a:rPr lang="sl-SI" sz="2400" dirty="0">
                <a:latin typeface="Comic Sans MS" pitchFamily="66" charset="0"/>
              </a:rPr>
              <a:t> </a:t>
            </a:r>
            <a:r>
              <a:rPr lang="sl-SI" sz="2000" dirty="0">
                <a:latin typeface="Comic Sans MS" pitchFamily="66" charset="0"/>
              </a:rPr>
              <a:t>kanalizacijska voda, živinorejski </a:t>
            </a:r>
          </a:p>
          <a:p>
            <a:pPr>
              <a:buClr>
                <a:srgbClr val="CC3300"/>
              </a:buClr>
              <a:tabLst>
                <a:tab pos="228600" algn="l"/>
              </a:tabLst>
            </a:pPr>
            <a:r>
              <a:rPr lang="sl-SI" sz="2000" dirty="0">
                <a:latin typeface="Comic Sans MS" pitchFamily="66" charset="0"/>
              </a:rPr>
              <a:t>                                                   odpadki- gnoj, </a:t>
            </a:r>
          </a:p>
          <a:p>
            <a:pPr>
              <a:buClr>
                <a:srgbClr val="CC3300"/>
              </a:buClr>
              <a:tabLst>
                <a:tab pos="228600" algn="l"/>
              </a:tabLst>
            </a:pPr>
            <a:endParaRPr lang="sl-SI" sz="800" dirty="0">
              <a:latin typeface="Comic Sans MS" pitchFamily="66" charset="0"/>
            </a:endParaRPr>
          </a:p>
          <a:p>
            <a:pPr>
              <a:buClr>
                <a:srgbClr val="CC3300"/>
              </a:buClr>
              <a:buFontTx/>
              <a:buChar char="•"/>
              <a:tabLst>
                <a:tab pos="228600" algn="l"/>
              </a:tabLst>
            </a:pPr>
            <a:r>
              <a:rPr lang="sl-SI" sz="2400" dirty="0">
                <a:latin typeface="Comic Sans MS" pitchFamily="66" charset="0"/>
              </a:rPr>
              <a:t> </a:t>
            </a:r>
            <a:r>
              <a:rPr lang="sl-SI" sz="2400" b="1" dirty="0">
                <a:latin typeface="Comic Sans MS" pitchFamily="66" charset="0"/>
              </a:rPr>
              <a:t>Energetske rastline</a:t>
            </a:r>
            <a:r>
              <a:rPr lang="sl-SI" sz="2400" dirty="0">
                <a:latin typeface="Comic Sans MS" pitchFamily="66" charset="0"/>
              </a:rPr>
              <a:t> – </a:t>
            </a:r>
            <a:r>
              <a:rPr lang="sl-SI" sz="2000" dirty="0">
                <a:latin typeface="Comic Sans MS" pitchFamily="66" charset="0"/>
              </a:rPr>
              <a:t>koruza, sirek, sončnice, konoplja, sladkorni </a:t>
            </a:r>
          </a:p>
          <a:p>
            <a:pPr>
              <a:buClr>
                <a:srgbClr val="CC3300"/>
              </a:buClr>
              <a:tabLst>
                <a:tab pos="228600" algn="l"/>
              </a:tabLst>
            </a:pPr>
            <a:r>
              <a:rPr lang="sl-SI" sz="2000" dirty="0">
                <a:latin typeface="Comic Sans MS" pitchFamily="66" charset="0"/>
              </a:rPr>
              <a:t>                                            trs, druge poljščine: oljna repica </a:t>
            </a:r>
          </a:p>
          <a:p>
            <a:pPr>
              <a:buClr>
                <a:srgbClr val="CC3300"/>
              </a:buClr>
              <a:tabLst>
                <a:tab pos="228600" algn="l"/>
              </a:tabLst>
            </a:pPr>
            <a:endParaRPr lang="sl-SI" sz="800" dirty="0">
              <a:latin typeface="Comic Sans MS" pitchFamily="66" charset="0"/>
            </a:endParaRPr>
          </a:p>
          <a:p>
            <a:pPr>
              <a:buClr>
                <a:srgbClr val="CC3300"/>
              </a:buClr>
              <a:buFontTx/>
              <a:buChar char="•"/>
              <a:tabLst>
                <a:tab pos="228600" algn="l"/>
              </a:tabLst>
            </a:pPr>
            <a:r>
              <a:rPr lang="sl-SI" sz="2400" dirty="0">
                <a:latin typeface="Comic Sans MS" pitchFamily="66" charset="0"/>
              </a:rPr>
              <a:t> </a:t>
            </a:r>
            <a:r>
              <a:rPr lang="sl-SI" sz="2400" b="1" dirty="0">
                <a:latin typeface="Comic Sans MS" pitchFamily="66" charset="0"/>
              </a:rPr>
              <a:t>Rastlinska olja</a:t>
            </a:r>
            <a:r>
              <a:rPr lang="sl-SI" sz="2400" dirty="0"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sla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4238"/>
            <a:ext cx="4572000" cy="3433762"/>
          </a:xfrm>
          <a:prstGeom prst="rect">
            <a:avLst/>
          </a:prstGeom>
          <a:noFill/>
        </p:spPr>
      </p:pic>
      <p:pic>
        <p:nvPicPr>
          <p:cNvPr id="152579" name="Picture 3" descr="VEJ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152580" name="Picture 4" descr="pale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402013"/>
          </a:xfrm>
          <a:prstGeom prst="rect">
            <a:avLst/>
          </a:prstGeom>
          <a:noFill/>
        </p:spPr>
      </p:pic>
      <p:pic>
        <p:nvPicPr>
          <p:cNvPr id="152581" name="Picture 5" descr="ŽAGOVI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sp>
        <p:nvSpPr>
          <p:cNvPr id="152582" name="Rectangle 6"/>
          <p:cNvSpPr>
            <a:spLocks noChangeArrowheads="1"/>
          </p:cNvSpPr>
          <p:nvPr/>
        </p:nvSpPr>
        <p:spPr bwMode="auto">
          <a:xfrm>
            <a:off x="0" y="3357563"/>
            <a:ext cx="9144000" cy="71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152583" name="Rectangle 7"/>
          <p:cNvSpPr>
            <a:spLocks noChangeArrowheads="1"/>
          </p:cNvSpPr>
          <p:nvPr/>
        </p:nvSpPr>
        <p:spPr bwMode="auto">
          <a:xfrm>
            <a:off x="4500563" y="0"/>
            <a:ext cx="71437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lubje_displ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573463"/>
          </a:xfrm>
          <a:prstGeom prst="rect">
            <a:avLst/>
          </a:prstGeom>
          <a:noFill/>
        </p:spPr>
      </p:pic>
      <p:pic>
        <p:nvPicPr>
          <p:cNvPr id="153603" name="Picture 3" descr="GAJB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463"/>
            <a:ext cx="4572000" cy="3284537"/>
          </a:xfrm>
          <a:prstGeom prst="rect">
            <a:avLst/>
          </a:prstGeom>
          <a:noFill/>
        </p:spPr>
      </p:pic>
      <p:pic>
        <p:nvPicPr>
          <p:cNvPr id="153604" name="Picture 4" descr="2hlod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3357563"/>
          </a:xfrm>
          <a:prstGeom prst="rect">
            <a:avLst/>
          </a:prstGeom>
          <a:noFill/>
        </p:spPr>
      </p:pic>
      <p:pic>
        <p:nvPicPr>
          <p:cNvPr id="153605" name="Picture 5" descr="GRMOVJ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7563"/>
            <a:ext cx="4572000" cy="3500437"/>
          </a:xfrm>
          <a:prstGeom prst="rect">
            <a:avLst/>
          </a:prstGeom>
          <a:noFill/>
        </p:spPr>
      </p:pic>
      <p:sp>
        <p:nvSpPr>
          <p:cNvPr id="153606" name="Rectangle 6"/>
          <p:cNvSpPr>
            <a:spLocks noChangeArrowheads="1"/>
          </p:cNvSpPr>
          <p:nvPr/>
        </p:nvSpPr>
        <p:spPr bwMode="auto">
          <a:xfrm>
            <a:off x="0" y="3357563"/>
            <a:ext cx="9144000" cy="71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4414838" y="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4500563" y="0"/>
            <a:ext cx="71437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250825" y="1125538"/>
            <a:ext cx="8642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800">
              <a:latin typeface="Comic Sans MS" pitchFamily="66" charset="0"/>
            </a:endParaRPr>
          </a:p>
        </p:txBody>
      </p:sp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323850" y="273050"/>
            <a:ext cx="8496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l-SI" sz="3200" b="1" dirty="0" smtClean="0">
                <a:solidFill>
                  <a:srgbClr val="FF6600"/>
                </a:solidFill>
                <a:latin typeface="Comic Sans MS" pitchFamily="66" charset="0"/>
              </a:rPr>
              <a:t>Oblike goriv iz biomase</a:t>
            </a:r>
            <a:endParaRPr lang="sl-SI" sz="3200" b="1" dirty="0">
              <a:solidFill>
                <a:srgbClr val="FF6600"/>
              </a:solidFill>
              <a:latin typeface="Comic Sans MS" pitchFamily="66" charset="0"/>
            </a:endParaRP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827088" y="2060575"/>
            <a:ext cx="7489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>
              <a:latin typeface="Comic Sans MS" pitchFamily="66" charset="0"/>
            </a:endParaRPr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142875" y="1341438"/>
            <a:ext cx="9001125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sl-SI" sz="2000" u="sng" dirty="0">
              <a:latin typeface="Comic Sans MS" pitchFamily="66" charset="0"/>
            </a:endParaRPr>
          </a:p>
          <a:p>
            <a:endParaRPr lang="sl-SI" sz="1200" u="sng" dirty="0">
              <a:latin typeface="Comic Sans MS" pitchFamily="66" charset="0"/>
            </a:endParaRPr>
          </a:p>
          <a:p>
            <a:pPr lvl="1">
              <a:buFontTx/>
              <a:buChar char="•"/>
            </a:pPr>
            <a:r>
              <a:rPr lang="sl-SI" sz="2800" dirty="0">
                <a:latin typeface="Comic Sans MS" pitchFamily="66" charset="0"/>
              </a:rPr>
              <a:t>  polena, </a:t>
            </a:r>
            <a:r>
              <a:rPr lang="sl-SI" sz="2800" dirty="0" err="1">
                <a:latin typeface="Comic Sans MS" pitchFamily="66" charset="0"/>
              </a:rPr>
              <a:t>cepanice</a:t>
            </a:r>
            <a:r>
              <a:rPr lang="sl-SI" sz="2800" dirty="0">
                <a:latin typeface="Comic Sans MS" pitchFamily="66" charset="0"/>
              </a:rPr>
              <a:t> (30, 50, 100, 120 cm dolžine)</a:t>
            </a:r>
          </a:p>
          <a:p>
            <a:pPr lvl="1"/>
            <a:endParaRPr lang="sl-SI" sz="1200" dirty="0">
              <a:latin typeface="Comic Sans MS" pitchFamily="66" charset="0"/>
            </a:endParaRPr>
          </a:p>
          <a:p>
            <a:pPr lvl="1">
              <a:buFontTx/>
              <a:buChar char="•"/>
            </a:pPr>
            <a:r>
              <a:rPr lang="sl-SI" sz="2800" dirty="0">
                <a:latin typeface="Comic Sans MS" pitchFamily="66" charset="0"/>
              </a:rPr>
              <a:t>  sekanci (koški lesa – cca 30 mm dolgi, žagovina)</a:t>
            </a:r>
          </a:p>
          <a:p>
            <a:pPr lvl="1"/>
            <a:endParaRPr lang="sl-SI" sz="1200" dirty="0">
              <a:latin typeface="Comic Sans MS" pitchFamily="66" charset="0"/>
            </a:endParaRPr>
          </a:p>
          <a:p>
            <a:pPr lvl="1">
              <a:buFontTx/>
              <a:buChar char="•"/>
            </a:pPr>
            <a:r>
              <a:rPr lang="sl-SI" sz="2800" dirty="0">
                <a:latin typeface="Comic Sans MS" pitchFamily="66" charset="0"/>
              </a:rPr>
              <a:t>  </a:t>
            </a:r>
            <a:r>
              <a:rPr lang="sl-SI" sz="2800" dirty="0" err="1">
                <a:latin typeface="Comic Sans MS" pitchFamily="66" charset="0"/>
              </a:rPr>
              <a:t>peleti</a:t>
            </a:r>
            <a:r>
              <a:rPr lang="sl-SI" sz="2800" dirty="0">
                <a:latin typeface="Comic Sans MS" pitchFamily="66" charset="0"/>
              </a:rPr>
              <a:t> (suh lesni prah stisnjen v čepke –                   </a:t>
            </a:r>
          </a:p>
          <a:p>
            <a:pPr lvl="1"/>
            <a:r>
              <a:rPr lang="sl-SI" sz="2000" dirty="0">
                <a:latin typeface="Comic Sans MS" pitchFamily="66" charset="0"/>
              </a:rPr>
              <a:t>     (premer 6 mm </a:t>
            </a:r>
            <a:r>
              <a:rPr lang="sl-SI" dirty="0">
                <a:latin typeface="Comic Sans MS" pitchFamily="66" charset="0"/>
              </a:rPr>
              <a:t>in dolžine do 20 mm)</a:t>
            </a:r>
          </a:p>
          <a:p>
            <a:pPr lvl="1"/>
            <a:endParaRPr lang="sl-SI" sz="1200" dirty="0">
              <a:latin typeface="Comic Sans MS" pitchFamily="66" charset="0"/>
            </a:endParaRPr>
          </a:p>
          <a:p>
            <a:pPr lvl="1">
              <a:buFontTx/>
              <a:buChar char="•"/>
            </a:pPr>
            <a:r>
              <a:rPr lang="sl-SI" sz="2800" dirty="0">
                <a:latin typeface="Comic Sans MS" pitchFamily="66" charset="0"/>
              </a:rPr>
              <a:t>  briketi (žagovina, stisnjena v valje – </a:t>
            </a:r>
          </a:p>
          <a:p>
            <a:pPr lvl="1"/>
            <a:r>
              <a:rPr lang="sl-SI" sz="2800" dirty="0">
                <a:latin typeface="Comic Sans MS" pitchFamily="66" charset="0"/>
              </a:rPr>
              <a:t>   </a:t>
            </a:r>
            <a:r>
              <a:rPr lang="sl-SI" sz="2000" dirty="0">
                <a:latin typeface="Comic Sans MS" pitchFamily="66" charset="0"/>
              </a:rPr>
              <a:t>(premer 8 mm in dolžina 10 ali več 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s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863"/>
            <a:ext cx="9144000" cy="6900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779462"/>
          </a:xfrm>
        </p:spPr>
        <p:txBody>
          <a:bodyPr/>
          <a:lstStyle/>
          <a:p>
            <a:r>
              <a:rPr lang="sl-SI" sz="3200" b="1">
                <a:solidFill>
                  <a:srgbClr val="FF6600"/>
                </a:solidFill>
                <a:effectLst/>
                <a:latin typeface="Comic Sans MS" pitchFamily="66" charset="0"/>
              </a:rPr>
              <a:t>8. Biomasa</a:t>
            </a:r>
            <a:endParaRPr lang="en-US" sz="3200" b="1">
              <a:solidFill>
                <a:srgbClr val="FF6600"/>
              </a:solidFill>
              <a:effectLst/>
              <a:latin typeface="Comic Sans MS" pitchFamily="66" charset="0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8938" y="1196975"/>
            <a:ext cx="4038600" cy="5256213"/>
          </a:xfrm>
          <a:ln>
            <a:solidFill>
              <a:srgbClr val="FF6600"/>
            </a:solidFill>
          </a:ln>
        </p:spPr>
        <p:txBody>
          <a:bodyPr/>
          <a:lstStyle/>
          <a:p>
            <a:pPr marL="533400" indent="-533400" algn="ctr">
              <a:lnSpc>
                <a:spcPct val="80000"/>
              </a:lnSpc>
              <a:buFont typeface="Wingdings" pitchFamily="2" charset="2"/>
              <a:buNone/>
            </a:pPr>
            <a:r>
              <a:rPr lang="sl-SI" b="1" u="sng">
                <a:solidFill>
                  <a:srgbClr val="FF6600"/>
                </a:solidFill>
                <a:latin typeface="Comic Sans MS" pitchFamily="66" charset="0"/>
              </a:rPr>
              <a:t>prednosti</a:t>
            </a:r>
          </a:p>
          <a:p>
            <a:pPr marL="533400" indent="-533400" algn="ctr">
              <a:lnSpc>
                <a:spcPct val="80000"/>
              </a:lnSpc>
              <a:buFont typeface="Wingdings" pitchFamily="2" charset="2"/>
              <a:buNone/>
            </a:pPr>
            <a:endParaRPr lang="sl-SI" sz="900" b="1">
              <a:effectLst/>
              <a:latin typeface="Comic Sans MS" pitchFamily="66" charset="0"/>
            </a:endParaRPr>
          </a:p>
          <a:p>
            <a:pPr marL="533400" indent="-533400">
              <a:lnSpc>
                <a:spcPct val="80000"/>
              </a:lnSpc>
              <a:buFontTx/>
              <a:buChar char="•"/>
            </a:pPr>
            <a:r>
              <a:rPr lang="sl-SI">
                <a:effectLst/>
                <a:latin typeface="Comic Sans MS" pitchFamily="66" charset="0"/>
              </a:rPr>
              <a:t>Je obnovljiv vir E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sl-SI" sz="1200">
              <a:effectLst/>
              <a:latin typeface="Comic Sans MS" pitchFamily="66" charset="0"/>
            </a:endParaRPr>
          </a:p>
          <a:p>
            <a:pPr marL="533400" indent="-533400">
              <a:lnSpc>
                <a:spcPct val="80000"/>
              </a:lnSpc>
              <a:buFontTx/>
              <a:buChar char="•"/>
            </a:pPr>
            <a:r>
              <a:rPr lang="sl-SI">
                <a:effectLst/>
                <a:latin typeface="Comic Sans MS" pitchFamily="66" charset="0"/>
              </a:rPr>
              <a:t>Pripeva k nujnemu čiščenju gozdov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sl-SI" sz="1200">
              <a:effectLst/>
              <a:latin typeface="Comic Sans MS" pitchFamily="66" charset="0"/>
            </a:endParaRPr>
          </a:p>
          <a:p>
            <a:pPr marL="533400" indent="-533400">
              <a:lnSpc>
                <a:spcPct val="80000"/>
              </a:lnSpc>
              <a:buFontTx/>
              <a:buChar char="•"/>
            </a:pPr>
            <a:r>
              <a:rPr lang="sl-SI">
                <a:effectLst/>
                <a:latin typeface="Comic Sans MS" pitchFamily="66" charset="0"/>
              </a:rPr>
              <a:t>Zmanjšuje onesnaževanje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sl-SI" sz="1200">
              <a:effectLst/>
              <a:latin typeface="Comic Sans MS" pitchFamily="66" charset="0"/>
            </a:endParaRPr>
          </a:p>
          <a:p>
            <a:pPr marL="533400" indent="-533400">
              <a:lnSpc>
                <a:spcPct val="80000"/>
              </a:lnSpc>
              <a:buFontTx/>
              <a:buChar char="•"/>
            </a:pPr>
            <a:r>
              <a:rPr lang="sl-SI">
                <a:effectLst/>
                <a:latin typeface="Comic Sans MS" pitchFamily="66" charset="0"/>
              </a:rPr>
              <a:t>V Sloveniji jo je v izobilju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sl-SI" sz="1200">
              <a:effectLst/>
              <a:latin typeface="Comic Sans MS" pitchFamily="66" charset="0"/>
            </a:endParaRPr>
          </a:p>
          <a:p>
            <a:pPr marL="533400" indent="-533400">
              <a:lnSpc>
                <a:spcPct val="80000"/>
              </a:lnSpc>
              <a:buFontTx/>
              <a:buChar char="•"/>
            </a:pPr>
            <a:r>
              <a:rPr lang="sl-SI">
                <a:effectLst/>
                <a:latin typeface="Comic Sans MS" pitchFamily="66" charset="0"/>
              </a:rPr>
              <a:t>Odpira nova delovna mesta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endParaRPr lang="en-US" sz="1200">
              <a:latin typeface="Comic Sans MS" pitchFamily="66" charset="0"/>
            </a:endParaRPr>
          </a:p>
        </p:txBody>
      </p:sp>
      <p:sp>
        <p:nvSpPr>
          <p:cNvPr id="1679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196975"/>
            <a:ext cx="4465637" cy="5256213"/>
          </a:xfrm>
          <a:ln>
            <a:solidFill>
              <a:srgbClr val="FF6600"/>
            </a:solidFill>
          </a:ln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sl-SI" b="1" u="sng">
                <a:solidFill>
                  <a:srgbClr val="FF6600"/>
                </a:solidFill>
                <a:latin typeface="Comic Sans MS" pitchFamily="66" charset="0"/>
              </a:rPr>
              <a:t>pomanjkljivosti</a:t>
            </a:r>
          </a:p>
          <a:p>
            <a:pPr algn="ctr">
              <a:buFont typeface="Wingdings" pitchFamily="2" charset="2"/>
              <a:buNone/>
            </a:pPr>
            <a:endParaRPr lang="sl-SI" sz="900" b="1">
              <a:effectLst/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sl-SI">
                <a:effectLst/>
                <a:latin typeface="Comic Sans MS" pitchFamily="66" charset="0"/>
              </a:rPr>
              <a:t>Visoka cena tehnologije</a:t>
            </a:r>
          </a:p>
          <a:p>
            <a:pPr>
              <a:buFontTx/>
              <a:buNone/>
            </a:pPr>
            <a:endParaRPr lang="sl-SI" sz="1200">
              <a:effectLst/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sl-SI">
                <a:effectLst/>
                <a:latin typeface="Comic Sans MS" pitchFamily="66" charset="0"/>
              </a:rPr>
              <a:t>Ljudje se še ne zavedajo pomena obnovljivih virov energije</a:t>
            </a:r>
          </a:p>
          <a:p>
            <a:pPr>
              <a:buFontTx/>
              <a:buNone/>
            </a:pPr>
            <a:endParaRPr lang="en-US"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b="1" dirty="0">
                <a:solidFill>
                  <a:srgbClr val="FF0000"/>
                </a:solidFill>
                <a:latin typeface="Comic Sans MS" pitchFamily="66" charset="0"/>
              </a:rPr>
              <a:t>KAKO </a:t>
            </a:r>
            <a:r>
              <a:rPr lang="sl-SI" sz="3600" b="1" dirty="0" smtClean="0">
                <a:solidFill>
                  <a:srgbClr val="FF0000"/>
                </a:solidFill>
                <a:latin typeface="Comic Sans MS" pitchFamily="66" charset="0"/>
              </a:rPr>
              <a:t>PRIDOBIMO NAFTO?</a:t>
            </a:r>
            <a:endParaRPr lang="sl-SI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>
                <a:latin typeface="Comic Sans MS" pitchFamily="66" charset="0"/>
              </a:rPr>
              <a:t>NAJPREJ MORAMO NAJTI NAHAJALIŠČE NAFTE</a:t>
            </a:r>
          </a:p>
          <a:p>
            <a:r>
              <a:rPr lang="sl-SI" dirty="0">
                <a:latin typeface="Comic Sans MS" pitchFamily="66" charset="0"/>
              </a:rPr>
              <a:t>NATO SE NAREDI POSKUSNO VRTANJE</a:t>
            </a:r>
          </a:p>
          <a:p>
            <a:r>
              <a:rPr lang="sl-SI" dirty="0">
                <a:latin typeface="Comic Sans MS" pitchFamily="66" charset="0"/>
              </a:rPr>
              <a:t>POTEM PA SE POSTAVI NAFTNA PLOŠČAD PREKO KATERE ČRPAMO NAFTO</a:t>
            </a:r>
          </a:p>
          <a:p>
            <a:pPr>
              <a:buFontTx/>
              <a:buNone/>
            </a:pPr>
            <a:endParaRPr lang="sl-SI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0" y="4048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800" b="1">
                <a:solidFill>
                  <a:srgbClr val="FFCC00"/>
                </a:solidFill>
                <a:latin typeface="Comic Sans MS" pitchFamily="66" charset="0"/>
              </a:rPr>
              <a:t>BIOGORIVA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50825" y="1341438"/>
            <a:ext cx="88931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800">
                <a:latin typeface="Comic Sans MS" pitchFamily="66" charset="0"/>
              </a:rPr>
              <a:t>so pojem, ki opisujejo vsa goriva, katerih izvor je organska snov.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351837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2400">
                <a:latin typeface="Comic Sans MS" pitchFamily="66" charset="0"/>
              </a:rPr>
              <a:t>Pridobivamo iz katerekoli biomase, ki ima veliko ogljikovodikov (</a:t>
            </a:r>
            <a:r>
              <a:rPr lang="sl-SI" sz="2400" u="sng">
                <a:latin typeface="Comic Sans MS" pitchFamily="66" charset="0"/>
              </a:rPr>
              <a:t>koruza</a:t>
            </a:r>
            <a:r>
              <a:rPr lang="sl-SI" sz="2400">
                <a:latin typeface="Comic Sans MS" pitchFamily="66" charset="0"/>
              </a:rPr>
              <a:t>, žita, soja, melasa iz sladkorne pese ali </a:t>
            </a:r>
            <a:r>
              <a:rPr lang="sl-SI" sz="2400" u="sng">
                <a:latin typeface="Comic Sans MS" pitchFamily="66" charset="0"/>
              </a:rPr>
              <a:t>sladkornega trsa)</a:t>
            </a:r>
            <a:r>
              <a:rPr lang="sl-SI" sz="2400">
                <a:latin typeface="Comic Sans MS" pitchFamily="66" charset="0"/>
              </a:rPr>
              <a:t> s procesom, ki je podoben varjenju piva. </a:t>
            </a:r>
          </a:p>
          <a:p>
            <a:endParaRPr lang="sl-SI" sz="2400">
              <a:latin typeface="Comic Sans MS" pitchFamily="66" charset="0"/>
            </a:endParaRPr>
          </a:p>
          <a:p>
            <a:r>
              <a:rPr lang="sl-SI" sz="2400">
                <a:latin typeface="Comic Sans MS" pitchFamily="66" charset="0"/>
              </a:rPr>
              <a:t>Najpogosteje se uporablja kot dodatek gorivom (10%) za zmanjšanje CO. </a:t>
            </a:r>
          </a:p>
          <a:p>
            <a:r>
              <a:rPr lang="sl-SI" sz="2400">
                <a:latin typeface="Comic Sans MS" pitchFamily="66" charset="0"/>
              </a:rPr>
              <a:t>Za čisti bioetanol zahteva posebej prilagojen motor.</a:t>
            </a: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468313" y="404813"/>
            <a:ext cx="83518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800" b="1">
                <a:solidFill>
                  <a:srgbClr val="FFCC00"/>
                </a:solidFill>
                <a:latin typeface="Comic Sans MS" pitchFamily="66" charset="0"/>
              </a:rPr>
              <a:t>a. Bioetanol</a:t>
            </a:r>
            <a:endParaRPr lang="en-US" sz="2800" b="1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msoF5BAE"/>
          <p:cNvPicPr>
            <a:picLocks noChangeAspect="1" noChangeArrowheads="1"/>
          </p:cNvPicPr>
          <p:nvPr/>
        </p:nvPicPr>
        <p:blipFill>
          <a:blip r:embed="rId2" cstate="print"/>
          <a:srcRect l="7373" t="51436" r="14787" b="192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084888" y="6338888"/>
            <a:ext cx="3059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800" b="1">
                <a:solidFill>
                  <a:srgbClr val="0000FF"/>
                </a:solidFill>
                <a:latin typeface="Comic Sans MS" pitchFamily="66" charset="0"/>
              </a:rPr>
              <a:t>ALKOHOL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395288" y="1196975"/>
            <a:ext cx="8424862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2400">
                <a:latin typeface="Comic Sans MS" pitchFamily="66" charset="0"/>
              </a:rPr>
              <a:t>Je produkt kemijske reakcije estrenja, v katero vstopajo alkoholi in maščobne kisline, katerih vir so: </a:t>
            </a:r>
            <a:r>
              <a:rPr lang="sl-SI" sz="2400" u="sng">
                <a:latin typeface="Comic Sans MS" pitchFamily="66" charset="0"/>
              </a:rPr>
              <a:t>rastlinska olja ali živalske maščobe, alge in celo reciklirane masti iz gospodinjstev (rabljeno jedilno olje) in obratov prehrane.</a:t>
            </a:r>
          </a:p>
          <a:p>
            <a:endParaRPr lang="sl-SI" sz="240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sl-SI" sz="2400">
                <a:latin typeface="Comic Sans MS" pitchFamily="66" charset="0"/>
              </a:rPr>
              <a:t> Je derivat različnih rastlinskih olj (ogrščično, sončnično, sojino, palmino olje)</a:t>
            </a:r>
          </a:p>
          <a:p>
            <a:pPr>
              <a:buFontTx/>
              <a:buChar char="•"/>
            </a:pPr>
            <a:r>
              <a:rPr lang="sl-SI" sz="2400">
                <a:latin typeface="Comic Sans MS" pitchFamily="66" charset="0"/>
              </a:rPr>
              <a:t> Rastlinska in živalska olja se lahko reciklirajo in pretvarjajo v tekoče avtomobilsko gorivo za dizelske motorje. </a:t>
            </a:r>
          </a:p>
          <a:p>
            <a:pPr>
              <a:buFontTx/>
              <a:buChar char="•"/>
            </a:pPr>
            <a:r>
              <a:rPr lang="sl-SI" sz="2400">
                <a:latin typeface="Comic Sans MS" pitchFamily="66" charset="0"/>
              </a:rPr>
              <a:t> Rabijo se lahko tudi rastlinski ostanki iz poljedelstva.</a:t>
            </a:r>
          </a:p>
          <a:p>
            <a:endParaRPr lang="sl-SI" sz="2400">
              <a:latin typeface="Comic Sans MS" pitchFamily="66" charset="0"/>
            </a:endParaRPr>
          </a:p>
          <a:p>
            <a:pPr algn="ctr"/>
            <a:r>
              <a:rPr lang="sl-SI" sz="2400">
                <a:latin typeface="Comic Sans MS" pitchFamily="66" charset="0"/>
              </a:rPr>
              <a:t>Iz 2,2 ton </a:t>
            </a:r>
            <a:r>
              <a:rPr lang="sl-SI" sz="2400">
                <a:latin typeface="Comic Sans MS" pitchFamily="66" charset="0"/>
                <a:sym typeface="Wingdings" pitchFamily="2" charset="2"/>
              </a:rPr>
              <a:t></a:t>
            </a:r>
            <a:r>
              <a:rPr lang="sl-SI" sz="2400">
                <a:latin typeface="Comic Sans MS" pitchFamily="66" charset="0"/>
              </a:rPr>
              <a:t> dobijo cca 1000 do 1500 l biodizelskega goriva</a:t>
            </a:r>
            <a:r>
              <a:rPr lang="sl-SI"/>
              <a:t>.</a:t>
            </a: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468313" y="333375"/>
            <a:ext cx="83518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800" b="1">
                <a:solidFill>
                  <a:srgbClr val="FFCC00"/>
                </a:solidFill>
                <a:latin typeface="Comic Sans MS" pitchFamily="66" charset="0"/>
              </a:rPr>
              <a:t>b. Biodizel</a:t>
            </a:r>
            <a:endParaRPr lang="en-US" sz="2800" b="1">
              <a:solidFill>
                <a:srgbClr val="FFCC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682625" y="254000"/>
            <a:ext cx="77771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3200" b="1" dirty="0" smtClean="0">
                <a:solidFill>
                  <a:srgbClr val="FF3300"/>
                </a:solidFill>
                <a:latin typeface="Comic Sans MS" pitchFamily="66" charset="0"/>
              </a:rPr>
              <a:t>BIOPLIN</a:t>
            </a:r>
            <a:endParaRPr lang="sl-SI" sz="3200" b="1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323850" y="1052513"/>
            <a:ext cx="856932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sl-SI" sz="2800" dirty="0" smtClean="0">
                <a:latin typeface="Comic Sans MS" pitchFamily="66" charset="0"/>
              </a:rPr>
              <a:t> Je </a:t>
            </a:r>
            <a:r>
              <a:rPr lang="sl-SI" sz="2800" dirty="0">
                <a:latin typeface="Comic Sans MS" pitchFamily="66" charset="0"/>
              </a:rPr>
              <a:t>zmes plinov, ki nastane pri anaerobnem vrenju v napravi, ki jo i. DIGESTOR – </a:t>
            </a:r>
            <a:r>
              <a:rPr lang="sl-SI" sz="2800" dirty="0" err="1">
                <a:latin typeface="Comic Sans MS" pitchFamily="66" charset="0"/>
              </a:rPr>
              <a:t>fermentor</a:t>
            </a:r>
            <a:r>
              <a:rPr lang="sl-SI" sz="2800" dirty="0">
                <a:latin typeface="Comic Sans MS" pitchFamily="66" charset="0"/>
              </a:rPr>
              <a:t>.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sl-SI" sz="2800" dirty="0">
                <a:latin typeface="Comic Sans MS" pitchFamily="66" charset="0"/>
              </a:rPr>
              <a:t> Razkroj biomase in živalskih odpadkov poteka s pomočjo bakterij in plesni.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sl-SI" sz="2800" dirty="0" smtClean="0">
                <a:latin typeface="Comic Sans MS" pitchFamily="66" charset="0"/>
              </a:rPr>
              <a:t>Sestava: </a:t>
            </a:r>
            <a:endParaRPr lang="sl-SI" sz="2800" dirty="0">
              <a:latin typeface="Comic Sans MS" pitchFamily="66" charset="0"/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sl-SI" sz="2800" dirty="0">
                <a:latin typeface="Comic Sans MS" pitchFamily="66" charset="0"/>
              </a:rPr>
              <a:t> </a:t>
            </a:r>
            <a:r>
              <a:rPr lang="sl-SI" sz="2800" dirty="0">
                <a:solidFill>
                  <a:srgbClr val="FF3300"/>
                </a:solidFill>
                <a:latin typeface="Comic Sans MS" pitchFamily="66" charset="0"/>
              </a:rPr>
              <a:t>metan – CH</a:t>
            </a:r>
            <a:r>
              <a:rPr lang="sl-SI" sz="2800" baseline="-25000" dirty="0">
                <a:solidFill>
                  <a:srgbClr val="FF3300"/>
                </a:solidFill>
                <a:latin typeface="Comic Sans MS" pitchFamily="66" charset="0"/>
              </a:rPr>
              <a:t>4 </a:t>
            </a:r>
            <a:r>
              <a:rPr lang="sl-SI" sz="2400" dirty="0">
                <a:solidFill>
                  <a:srgbClr val="FF3300"/>
                </a:solidFill>
                <a:latin typeface="Comic Sans MS" pitchFamily="66" charset="0"/>
              </a:rPr>
              <a:t>(55 – 75%)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sl-SI" sz="2800" dirty="0">
                <a:solidFill>
                  <a:srgbClr val="FF3300"/>
                </a:solidFill>
                <a:latin typeface="Comic Sans MS" pitchFamily="66" charset="0"/>
              </a:rPr>
              <a:t> CO</a:t>
            </a:r>
            <a:r>
              <a:rPr lang="sl-SI" sz="2800" baseline="-25000" dirty="0">
                <a:solidFill>
                  <a:srgbClr val="FF3300"/>
                </a:solidFill>
                <a:latin typeface="Comic Sans MS" pitchFamily="66" charset="0"/>
              </a:rPr>
              <a:t>2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sl-SI" sz="2800" dirty="0">
                <a:solidFill>
                  <a:srgbClr val="FF3300"/>
                </a:solidFill>
                <a:latin typeface="Comic Sans MS" pitchFamily="66" charset="0"/>
              </a:rPr>
              <a:t> H</a:t>
            </a:r>
            <a:r>
              <a:rPr lang="sl-SI" sz="2800" baseline="-25000" dirty="0">
                <a:solidFill>
                  <a:srgbClr val="FF3300"/>
                </a:solidFill>
                <a:latin typeface="Comic Sans MS" pitchFamily="66" charset="0"/>
              </a:rPr>
              <a:t>2</a:t>
            </a:r>
            <a:r>
              <a:rPr lang="sl-SI" sz="2800" dirty="0">
                <a:solidFill>
                  <a:srgbClr val="FF3300"/>
                </a:solidFill>
                <a:latin typeface="Comic Sans MS" pitchFamily="66" charset="0"/>
              </a:rPr>
              <a:t>O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0" y="40481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3200" b="1" dirty="0" smtClean="0">
                <a:solidFill>
                  <a:srgbClr val="FF3300"/>
                </a:solidFill>
                <a:latin typeface="Comic Sans MS" pitchFamily="66" charset="0"/>
              </a:rPr>
              <a:t>Iz </a:t>
            </a:r>
            <a:r>
              <a:rPr lang="sl-SI" sz="3200" b="1" dirty="0">
                <a:solidFill>
                  <a:srgbClr val="FF3300"/>
                </a:solidFill>
                <a:latin typeface="Comic Sans MS" pitchFamily="66" charset="0"/>
              </a:rPr>
              <a:t>česa </a:t>
            </a:r>
            <a:r>
              <a:rPr lang="sl-SI" sz="3200" b="1" dirty="0" smtClean="0">
                <a:solidFill>
                  <a:srgbClr val="FF3300"/>
                </a:solidFill>
                <a:latin typeface="Comic Sans MS" pitchFamily="66" charset="0"/>
              </a:rPr>
              <a:t>pridobivamo BIOPLIN?</a:t>
            </a:r>
            <a:endParaRPr lang="sl-SI" sz="3200" b="1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323850" y="1412875"/>
            <a:ext cx="8496300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2800" b="1">
                <a:latin typeface="Comic Sans MS" pitchFamily="66" charset="0"/>
              </a:rPr>
              <a:t>Bioplin </a:t>
            </a:r>
            <a:r>
              <a:rPr lang="sl-SI" sz="2800">
                <a:latin typeface="Comic Sans MS" pitchFamily="66" charset="0"/>
              </a:rPr>
              <a:t>– lahko pridobimo iz organske biomase kot so:</a:t>
            </a:r>
          </a:p>
          <a:p>
            <a:endParaRPr lang="sl-SI" sz="1400">
              <a:latin typeface="Comic Sans MS" pitchFamily="66" charset="0"/>
            </a:endParaRPr>
          </a:p>
          <a:p>
            <a:pPr lvl="1">
              <a:buFontTx/>
              <a:buChar char="•"/>
            </a:pPr>
            <a:r>
              <a:rPr lang="sl-SI" sz="2800" i="1" u="sng">
                <a:latin typeface="Comic Sans MS" pitchFamily="66" charset="0"/>
              </a:rPr>
              <a:t> Poljščine:</a:t>
            </a:r>
            <a:r>
              <a:rPr lang="sl-SI" sz="2800">
                <a:latin typeface="Comic Sans MS" pitchFamily="66" charset="0"/>
              </a:rPr>
              <a:t>  koruza, travniške trave, detelja, krmna pesa, listi sladkorne pese, sončnice, ogrščico, sirek ….</a:t>
            </a:r>
          </a:p>
          <a:p>
            <a:pPr lvl="1"/>
            <a:endParaRPr lang="sl-SI" sz="900">
              <a:latin typeface="Comic Sans MS" pitchFamily="66" charset="0"/>
            </a:endParaRPr>
          </a:p>
          <a:p>
            <a:pPr lvl="1">
              <a:buFontTx/>
              <a:buChar char="•"/>
            </a:pPr>
            <a:r>
              <a:rPr lang="sl-SI" sz="2800">
                <a:latin typeface="Comic Sans MS" pitchFamily="66" charset="0"/>
              </a:rPr>
              <a:t> </a:t>
            </a:r>
            <a:r>
              <a:rPr lang="sl-SI" sz="2800" i="1" u="sng">
                <a:latin typeface="Comic Sans MS" pitchFamily="66" charset="0"/>
              </a:rPr>
              <a:t>Ostanki hrane</a:t>
            </a:r>
            <a:r>
              <a:rPr lang="sl-SI" sz="2800">
                <a:latin typeface="Comic Sans MS" pitchFamily="66" charset="0"/>
              </a:rPr>
              <a:t> (organski komunalni odpadki – listje, rastlinski material iz košnje) </a:t>
            </a:r>
          </a:p>
          <a:p>
            <a:pPr lvl="1"/>
            <a:endParaRPr lang="sl-SI" sz="900">
              <a:latin typeface="Comic Sans MS" pitchFamily="66" charset="0"/>
            </a:endParaRPr>
          </a:p>
          <a:p>
            <a:pPr lvl="1">
              <a:buFontTx/>
              <a:buChar char="•"/>
            </a:pPr>
            <a:r>
              <a:rPr lang="sl-SI" sz="2800">
                <a:latin typeface="Comic Sans MS" pitchFamily="66" charset="0"/>
              </a:rPr>
              <a:t> </a:t>
            </a:r>
            <a:r>
              <a:rPr lang="sl-SI" sz="2800" i="1" u="sng">
                <a:latin typeface="Comic Sans MS" pitchFamily="66" charset="0"/>
              </a:rPr>
              <a:t>Hlevski gnoj</a:t>
            </a:r>
          </a:p>
          <a:p>
            <a:pPr lvl="1"/>
            <a:endParaRPr lang="sl-SI" sz="900">
              <a:latin typeface="Comic Sans MS" pitchFamily="66" charset="0"/>
            </a:endParaRPr>
          </a:p>
          <a:p>
            <a:pPr lvl="1">
              <a:buFontTx/>
              <a:buChar char="•"/>
            </a:pPr>
            <a:r>
              <a:rPr lang="sl-SI" sz="2800">
                <a:latin typeface="Comic Sans MS" pitchFamily="66" charset="0"/>
              </a:rPr>
              <a:t> </a:t>
            </a:r>
            <a:r>
              <a:rPr lang="sl-SI" sz="2800" i="1" u="sng">
                <a:latin typeface="Comic Sans MS" pitchFamily="66" charset="0"/>
              </a:rPr>
              <a:t>Gnojevka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3" descr="bioplinar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323850" y="41275"/>
            <a:ext cx="8496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3200" b="1">
                <a:solidFill>
                  <a:srgbClr val="CC3300"/>
                </a:solidFill>
                <a:latin typeface="Comic Sans MS" pitchFamily="66" charset="0"/>
              </a:rPr>
              <a:t>3. Bioplinska naprava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39825"/>
          </a:xfrm>
        </p:spPr>
        <p:txBody>
          <a:bodyPr/>
          <a:lstStyle/>
          <a:p>
            <a:r>
              <a:rPr lang="sl-SI" sz="3200" b="1" dirty="0" smtClean="0">
                <a:solidFill>
                  <a:srgbClr val="FF3300"/>
                </a:solidFill>
                <a:effectLst/>
                <a:latin typeface="Comic Sans MS" pitchFamily="66" charset="0"/>
              </a:rPr>
              <a:t>6. Bioplin</a:t>
            </a:r>
            <a:endParaRPr lang="en-US" sz="3200" b="1" dirty="0">
              <a:solidFill>
                <a:srgbClr val="FF3300"/>
              </a:solidFill>
              <a:effectLst/>
              <a:latin typeface="Comic Sans MS" pitchFamily="66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8938" y="1196975"/>
            <a:ext cx="4038600" cy="5256213"/>
          </a:xfrm>
          <a:ln>
            <a:solidFill>
              <a:srgbClr val="CC3300"/>
            </a:solidFill>
          </a:ln>
        </p:spPr>
        <p:txBody>
          <a:bodyPr/>
          <a:lstStyle/>
          <a:p>
            <a:pPr marL="533400" indent="-533400" algn="ctr">
              <a:lnSpc>
                <a:spcPct val="80000"/>
              </a:lnSpc>
              <a:buFont typeface="Wingdings" pitchFamily="2" charset="2"/>
              <a:buNone/>
            </a:pPr>
            <a:r>
              <a:rPr lang="sl-SI" b="1" u="sng" dirty="0">
                <a:solidFill>
                  <a:srgbClr val="FF3300"/>
                </a:solidFill>
                <a:latin typeface="Comic Sans MS" pitchFamily="66" charset="0"/>
              </a:rPr>
              <a:t>prednosti</a:t>
            </a:r>
          </a:p>
          <a:p>
            <a:pPr marL="533400" indent="-533400" algn="ctr">
              <a:lnSpc>
                <a:spcPct val="80000"/>
              </a:lnSpc>
              <a:buFont typeface="Wingdings" pitchFamily="2" charset="2"/>
              <a:buNone/>
            </a:pPr>
            <a:endParaRPr lang="sl-SI" sz="900" b="1" dirty="0">
              <a:effectLst/>
              <a:latin typeface="Comic Sans MS" pitchFamily="66" charset="0"/>
            </a:endParaRPr>
          </a:p>
          <a:p>
            <a:pPr marL="533400" indent="-533400">
              <a:lnSpc>
                <a:spcPct val="80000"/>
              </a:lnSpc>
              <a:buFontTx/>
              <a:buChar char="•"/>
            </a:pPr>
            <a:r>
              <a:rPr lang="sl-SI" sz="2400" dirty="0">
                <a:effectLst/>
                <a:latin typeface="Comic Sans MS" pitchFamily="66" charset="0"/>
              </a:rPr>
              <a:t>Je obnovljiv vir E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sl-SI" sz="1000" dirty="0">
              <a:effectLst/>
              <a:latin typeface="Comic Sans MS" pitchFamily="66" charset="0"/>
            </a:endParaRPr>
          </a:p>
          <a:p>
            <a:pPr marL="533400" indent="-533400">
              <a:lnSpc>
                <a:spcPct val="80000"/>
              </a:lnSpc>
              <a:buFontTx/>
              <a:buChar char="•"/>
            </a:pPr>
            <a:r>
              <a:rPr lang="sl-SI" sz="2400" dirty="0">
                <a:effectLst/>
                <a:latin typeface="Comic Sans MS" pitchFamily="66" charset="0"/>
              </a:rPr>
              <a:t>Zmanjšuje emisije CO</a:t>
            </a:r>
            <a:r>
              <a:rPr lang="sl-SI" sz="2400" baseline="-25000" dirty="0">
                <a:effectLst/>
                <a:latin typeface="Comic Sans MS" pitchFamily="66" charset="0"/>
              </a:rPr>
              <a:t>2</a:t>
            </a:r>
            <a:r>
              <a:rPr lang="sl-SI" sz="2400" dirty="0">
                <a:effectLst/>
                <a:latin typeface="Comic Sans MS" pitchFamily="66" charset="0"/>
              </a:rPr>
              <a:t> in CH</a:t>
            </a:r>
            <a:r>
              <a:rPr lang="sl-SI" sz="2400" baseline="-25000" dirty="0">
                <a:effectLst/>
                <a:latin typeface="Comic Sans MS" pitchFamily="66" charset="0"/>
              </a:rPr>
              <a:t>4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sl-SI" sz="1000" dirty="0">
              <a:effectLst/>
              <a:latin typeface="Comic Sans MS" pitchFamily="66" charset="0"/>
            </a:endParaRPr>
          </a:p>
          <a:p>
            <a:pPr marL="533400" indent="-533400">
              <a:lnSpc>
                <a:spcPct val="80000"/>
              </a:lnSpc>
              <a:buFontTx/>
              <a:buChar char="•"/>
            </a:pPr>
            <a:r>
              <a:rPr lang="sl-SI" sz="2400" dirty="0">
                <a:effectLst/>
                <a:latin typeface="Comic Sans MS" pitchFamily="66" charset="0"/>
              </a:rPr>
              <a:t>Poraba za ogrevanje, hlajenje, proizvodnjo el. energije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sl-SI" sz="1000" dirty="0">
              <a:effectLst/>
              <a:latin typeface="Comic Sans MS" pitchFamily="66" charset="0"/>
            </a:endParaRPr>
          </a:p>
          <a:p>
            <a:pPr marL="533400" indent="-533400">
              <a:lnSpc>
                <a:spcPct val="80000"/>
              </a:lnSpc>
              <a:buFontTx/>
              <a:buChar char="•"/>
            </a:pPr>
            <a:r>
              <a:rPr lang="sl-SI" sz="2400" dirty="0" err="1">
                <a:effectLst/>
                <a:latin typeface="Comic Sans MS" pitchFamily="66" charset="0"/>
              </a:rPr>
              <a:t>Bioplinske</a:t>
            </a:r>
            <a:r>
              <a:rPr lang="sl-SI" sz="2400" dirty="0">
                <a:effectLst/>
                <a:latin typeface="Comic Sans MS" pitchFamily="66" charset="0"/>
              </a:rPr>
              <a:t> naprave ustvarjajo trajna delovna mesta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sl-SI" sz="1000" dirty="0">
              <a:effectLst/>
              <a:latin typeface="Comic Sans MS" pitchFamily="66" charset="0"/>
            </a:endParaRPr>
          </a:p>
          <a:p>
            <a:pPr marL="533400" indent="-533400">
              <a:lnSpc>
                <a:spcPct val="80000"/>
              </a:lnSpc>
              <a:buFontTx/>
              <a:buChar char="•"/>
            </a:pPr>
            <a:r>
              <a:rPr lang="sl-SI" sz="2400" dirty="0">
                <a:effectLst/>
                <a:latin typeface="Comic Sans MS" pitchFamily="66" charset="0"/>
              </a:rPr>
              <a:t>Oskrba surovin je regionalna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sl-SI" sz="2400" dirty="0">
              <a:effectLst/>
              <a:latin typeface="Comic Sans MS" pitchFamily="66" charset="0"/>
            </a:endParaRP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endParaRPr lang="en-US" sz="2400" dirty="0">
              <a:latin typeface="Comic Sans MS" pitchFamily="66" charset="0"/>
            </a:endParaRPr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196975"/>
            <a:ext cx="4465637" cy="5256213"/>
          </a:xfrm>
          <a:ln>
            <a:solidFill>
              <a:srgbClr val="CC3300"/>
            </a:solidFill>
          </a:ln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sl-SI" b="1" u="sng" dirty="0">
                <a:solidFill>
                  <a:srgbClr val="FF3300"/>
                </a:solidFill>
                <a:latin typeface="Comic Sans MS" pitchFamily="66" charset="0"/>
              </a:rPr>
              <a:t>slabosti</a:t>
            </a:r>
          </a:p>
          <a:p>
            <a:pPr algn="ctr">
              <a:buFont typeface="Wingdings" pitchFamily="2" charset="2"/>
              <a:buNone/>
            </a:pPr>
            <a:endParaRPr lang="sl-SI" sz="900" b="1" dirty="0">
              <a:effectLst/>
              <a:latin typeface="Comic Sans MS" pitchFamily="66" charset="0"/>
            </a:endParaRPr>
          </a:p>
          <a:p>
            <a:pPr>
              <a:buFontTx/>
              <a:buNone/>
            </a:pPr>
            <a:endParaRPr lang="sl-SI" sz="1200" dirty="0">
              <a:effectLst/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sl-SI" dirty="0">
                <a:effectLst/>
                <a:latin typeface="Comic Sans MS" pitchFamily="66" charset="0"/>
              </a:rPr>
              <a:t>Ljudje se še ne zavedajo pomena obnovljivih virov energije</a:t>
            </a:r>
          </a:p>
          <a:p>
            <a:pPr>
              <a:buFontTx/>
              <a:buNone/>
            </a:pPr>
            <a:endParaRPr lang="en-US" dirty="0"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5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msoF4CB1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30534" t="15909" r="36111" b="53583"/>
          <a:stretch>
            <a:fillRect/>
          </a:stretch>
        </p:blipFill>
        <p:spPr bwMode="auto">
          <a:xfrm>
            <a:off x="900113" y="1052513"/>
            <a:ext cx="7632700" cy="5522912"/>
          </a:xfrm>
          <a:prstGeom prst="rect">
            <a:avLst/>
          </a:prstGeom>
          <a:noFill/>
          <a:ln w="57150" cap="rnd">
            <a:solidFill>
              <a:srgbClr val="66FFCC"/>
            </a:solidFill>
            <a:prstDash val="sysDot"/>
            <a:miter lim="800000"/>
            <a:headEnd/>
            <a:tailEnd/>
          </a:ln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0" y="33337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800" b="1">
                <a:solidFill>
                  <a:srgbClr val="66FFCC"/>
                </a:solidFill>
                <a:latin typeface="Comic Sans MS" pitchFamily="66" charset="0"/>
              </a:rPr>
              <a:t>GEOTERMALNA ENERGIJA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b="1" dirty="0">
                <a:solidFill>
                  <a:srgbClr val="FF0000"/>
                </a:solidFill>
                <a:latin typeface="Comic Sans MS" pitchFamily="66" charset="0"/>
              </a:rPr>
              <a:t>STROJ KI POMAGA PRI ISKANJU NAFTE</a:t>
            </a: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4788" y="1989138"/>
            <a:ext cx="6192837" cy="4335462"/>
          </a:xfr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0" y="101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800" b="1">
                <a:solidFill>
                  <a:srgbClr val="66FFCC"/>
                </a:solidFill>
                <a:latin typeface="Comic Sans MS" pitchFamily="66" charset="0"/>
              </a:rPr>
              <a:t>GEOTERMALNA ENERGIJA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250825" y="908050"/>
            <a:ext cx="8893175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800">
                <a:latin typeface="Comic Sans MS" pitchFamily="66" charset="0"/>
              </a:rPr>
              <a:t>Je toplotne E akumulirana v notranjosti zemlje. </a:t>
            </a:r>
          </a:p>
          <a:p>
            <a:pPr>
              <a:spcBef>
                <a:spcPct val="50000"/>
              </a:spcBef>
            </a:pPr>
            <a:r>
              <a:rPr lang="sl-SI" sz="2800" u="sng">
                <a:latin typeface="Comic Sans MS" pitchFamily="66" charset="0"/>
              </a:rPr>
              <a:t>Izkoriščamo jo: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sl-SI" sz="2800">
                <a:latin typeface="Comic Sans MS" pitchFamily="66" charset="0"/>
              </a:rPr>
              <a:t> z zajemom vodnih oz. parnih grelcev ali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sl-SI" sz="2800">
                <a:latin typeface="Comic Sans MS" pitchFamily="66" charset="0"/>
              </a:rPr>
              <a:t> s hlajenjem vročih kamenin.</a:t>
            </a:r>
          </a:p>
          <a:p>
            <a:pPr>
              <a:spcBef>
                <a:spcPct val="50000"/>
              </a:spcBef>
            </a:pPr>
            <a:r>
              <a:rPr lang="sl-SI" sz="2800" u="sng">
                <a:latin typeface="Comic Sans MS" pitchFamily="66" charset="0"/>
              </a:rPr>
              <a:t>Ločimo: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l-SI" sz="2800">
                <a:latin typeface="Comic Sans MS" pitchFamily="66" charset="0"/>
              </a:rPr>
              <a:t> visoko-temperaturne (T vode nad 150 </a:t>
            </a:r>
            <a:r>
              <a:rPr lang="sl-SI" sz="2800" baseline="30000">
                <a:latin typeface="Comic Sans MS" pitchFamily="66" charset="0"/>
              </a:rPr>
              <a:t>0</a:t>
            </a:r>
            <a:r>
              <a:rPr lang="sl-SI" sz="2800">
                <a:latin typeface="Comic Sans MS" pitchFamily="66" charset="0"/>
              </a:rPr>
              <a:t>C) </a:t>
            </a:r>
            <a:r>
              <a:rPr lang="sl-SI" sz="2800">
                <a:latin typeface="Comic Sans MS" pitchFamily="66" charset="0"/>
                <a:sym typeface="Wingdings" pitchFamily="2" charset="2"/>
              </a:rPr>
              <a:t> za proiz. el. 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l-SI" sz="2800">
                <a:latin typeface="Comic Sans MS" pitchFamily="66" charset="0"/>
                <a:sym typeface="Wingdings" pitchFamily="2" charset="2"/>
              </a:rPr>
              <a:t> nizko-temperaturne </a:t>
            </a:r>
            <a:r>
              <a:rPr lang="sl-SI" sz="2800">
                <a:latin typeface="Comic Sans MS" pitchFamily="66" charset="0"/>
              </a:rPr>
              <a:t>(T vode pod 150 </a:t>
            </a:r>
            <a:r>
              <a:rPr lang="sl-SI" sz="2800" baseline="30000">
                <a:latin typeface="Comic Sans MS" pitchFamily="66" charset="0"/>
              </a:rPr>
              <a:t>0</a:t>
            </a:r>
            <a:r>
              <a:rPr lang="sl-SI" sz="2800">
                <a:latin typeface="Comic Sans MS" pitchFamily="66" charset="0"/>
              </a:rPr>
              <a:t>C) </a:t>
            </a:r>
            <a:r>
              <a:rPr lang="sl-SI" sz="2800">
                <a:latin typeface="Comic Sans MS" pitchFamily="66" charset="0"/>
                <a:sym typeface="Wingdings" pitchFamily="2" charset="2"/>
              </a:rPr>
              <a:t> za ogrevanje </a:t>
            </a:r>
            <a:r>
              <a:rPr lang="sl-SI" sz="2400">
                <a:latin typeface="Comic Sans MS" pitchFamily="66" charset="0"/>
                <a:sym typeface="Wingdings" pitchFamily="2" charset="2"/>
              </a:rPr>
              <a:t>stanovanjskih objektov, bazenov, daljinsko ogrevanje</a:t>
            </a:r>
            <a:endParaRPr lang="sl-SI" sz="28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geoterm.jpg (7316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9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4427538" y="620713"/>
            <a:ext cx="4716462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2800">
                <a:latin typeface="Comic Sans MS" pitchFamily="66" charset="0"/>
              </a:rPr>
              <a:t>E geotermalnih virov uporabljamo za ogrevanje sekundarne vode. </a:t>
            </a:r>
          </a:p>
          <a:p>
            <a:pPr algn="ctr">
              <a:spcBef>
                <a:spcPct val="50000"/>
              </a:spcBef>
            </a:pPr>
            <a:endParaRPr lang="sl-SI" sz="2800"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sl-SI" sz="2800">
                <a:latin typeface="Comic Sans MS" pitchFamily="66" charset="0"/>
              </a:rPr>
              <a:t>Toplotno E te vode pa prenesemo na površje in jo pretvorimo v želeno E (električno, mehansko ali toplotno).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39825"/>
          </a:xfrm>
        </p:spPr>
        <p:txBody>
          <a:bodyPr/>
          <a:lstStyle/>
          <a:p>
            <a:r>
              <a:rPr lang="sl-SI" sz="3200" b="1">
                <a:solidFill>
                  <a:srgbClr val="66FFCC"/>
                </a:solidFill>
                <a:latin typeface="Comic Sans MS" pitchFamily="66" charset="0"/>
              </a:rPr>
              <a:t>Geotermalna energija</a:t>
            </a:r>
            <a:endParaRPr lang="en-US" sz="3200" b="1">
              <a:solidFill>
                <a:srgbClr val="66FFCC"/>
              </a:solidFill>
              <a:latin typeface="Comic Sans MS" pitchFamily="66" charset="0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8938" y="1196975"/>
            <a:ext cx="4038600" cy="4924425"/>
          </a:xfrm>
          <a:ln>
            <a:solidFill>
              <a:srgbClr val="66FFCC"/>
            </a:solidFill>
          </a:ln>
        </p:spPr>
        <p:txBody>
          <a:bodyPr/>
          <a:lstStyle/>
          <a:p>
            <a:pPr marL="533400" indent="-533400" algn="ctr">
              <a:buFont typeface="Wingdings" pitchFamily="2" charset="2"/>
              <a:buNone/>
            </a:pPr>
            <a:r>
              <a:rPr lang="sl-SI" b="1" u="sng">
                <a:solidFill>
                  <a:srgbClr val="66FFCC"/>
                </a:solidFill>
                <a:latin typeface="Comic Sans MS" pitchFamily="66" charset="0"/>
              </a:rPr>
              <a:t>prednosti</a:t>
            </a:r>
          </a:p>
          <a:p>
            <a:pPr marL="533400" indent="-533400" algn="ctr">
              <a:buFont typeface="Wingdings" pitchFamily="2" charset="2"/>
              <a:buNone/>
            </a:pPr>
            <a:endParaRPr lang="sl-SI" sz="2400" b="1">
              <a:effectLst/>
              <a:latin typeface="Comic Sans MS" pitchFamily="66" charset="0"/>
            </a:endParaRPr>
          </a:p>
          <a:p>
            <a:pPr marL="533400" indent="-533400"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Čista energija saj ne onesnažuje ozračja</a:t>
            </a:r>
          </a:p>
          <a:p>
            <a:pPr marL="533400" indent="-533400">
              <a:buFontTx/>
              <a:buNone/>
            </a:pPr>
            <a:endParaRPr lang="sl-SI" sz="2400">
              <a:effectLst/>
              <a:latin typeface="Comic Sans MS" pitchFamily="66" charset="0"/>
            </a:endParaRPr>
          </a:p>
          <a:p>
            <a:pPr marL="533400" indent="-533400"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Ni odvisna od vremenskih razmer in podnebja </a:t>
            </a:r>
            <a:r>
              <a:rPr lang="sl-SI" sz="2400">
                <a:effectLst/>
                <a:latin typeface="Comic Sans MS" pitchFamily="66" charset="0"/>
                <a:sym typeface="Wingdings" pitchFamily="2" charset="2"/>
              </a:rPr>
              <a:t> na voljo je kadarkoli</a:t>
            </a:r>
          </a:p>
          <a:p>
            <a:pPr marL="533400" indent="-533400">
              <a:buFontTx/>
              <a:buNone/>
            </a:pPr>
            <a:endParaRPr lang="sl-SI" sz="2400">
              <a:effectLst/>
              <a:latin typeface="Comic Sans MS" pitchFamily="66" charset="0"/>
              <a:sym typeface="Wingdings" pitchFamily="2" charset="2"/>
            </a:endParaRPr>
          </a:p>
          <a:p>
            <a:pPr marL="533400" indent="-533400">
              <a:buFontTx/>
              <a:buChar char="•"/>
            </a:pPr>
            <a:r>
              <a:rPr lang="sl-SI" sz="2400">
                <a:effectLst/>
                <a:latin typeface="Comic Sans MS" pitchFamily="66" charset="0"/>
                <a:sym typeface="Wingdings" pitchFamily="2" charset="2"/>
              </a:rPr>
              <a:t>Dolgoročen vir E</a:t>
            </a:r>
            <a:r>
              <a:rPr lang="sl-SI" sz="3200">
                <a:effectLst/>
                <a:latin typeface="Comic Sans MS" pitchFamily="66" charset="0"/>
              </a:rPr>
              <a:t>             </a:t>
            </a:r>
          </a:p>
          <a:p>
            <a:pPr marL="533400" indent="-533400">
              <a:buFont typeface="Wingdings" pitchFamily="2" charset="2"/>
              <a:buNone/>
            </a:pPr>
            <a:endParaRPr lang="en-US" sz="1400">
              <a:latin typeface="Comic Sans MS" pitchFamily="66" charset="0"/>
            </a:endParaRP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196975"/>
            <a:ext cx="4038600" cy="4924425"/>
          </a:xfrm>
          <a:ln>
            <a:solidFill>
              <a:srgbClr val="66FFCC"/>
            </a:solidFill>
          </a:ln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sl-SI" b="1" u="sng">
                <a:solidFill>
                  <a:srgbClr val="66FFCC"/>
                </a:solidFill>
                <a:latin typeface="Comic Sans MS" pitchFamily="66" charset="0"/>
              </a:rPr>
              <a:t>slabosti</a:t>
            </a:r>
          </a:p>
          <a:p>
            <a:pPr algn="ctr">
              <a:buFont typeface="Wingdings" pitchFamily="2" charset="2"/>
              <a:buNone/>
            </a:pPr>
            <a:endParaRPr lang="sl-SI" b="1">
              <a:solidFill>
                <a:srgbClr val="66FFCC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Velika investicija za vrtine</a:t>
            </a:r>
          </a:p>
          <a:p>
            <a:pPr>
              <a:buFontTx/>
              <a:buNone/>
            </a:pPr>
            <a:endParaRPr lang="sl-SI" sz="2400">
              <a:effectLst/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Usedanje tal, ki nastaja zaradi praznjenja vodonosnikov</a:t>
            </a:r>
          </a:p>
          <a:p>
            <a:pPr>
              <a:buFontTx/>
              <a:buNone/>
            </a:pPr>
            <a:endParaRPr lang="sl-SI" sz="2400">
              <a:effectLst/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sl-SI" sz="2400">
                <a:effectLst/>
                <a:latin typeface="Comic Sans MS" pitchFamily="66" charset="0"/>
              </a:rPr>
              <a:t>Onesnaževanje površinskih voda</a:t>
            </a:r>
            <a:endParaRPr lang="en-US" sz="2400">
              <a:effectLst/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gggg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-127000"/>
            <a:ext cx="7343775" cy="698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r>
              <a:rPr lang="sl-SI" sz="4000" b="1" dirty="0">
                <a:solidFill>
                  <a:srgbClr val="FF0000"/>
                </a:solidFill>
                <a:latin typeface="Comic Sans MS" pitchFamily="66" charset="0"/>
              </a:rPr>
              <a:t>NAFTNA PLOŠČAD</a:t>
            </a: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989138"/>
            <a:ext cx="3462337" cy="4406900"/>
          </a:xfrm>
          <a:noFill/>
          <a:ln/>
        </p:spPr>
      </p:pic>
      <p:pic>
        <p:nvPicPr>
          <p:cNvPr id="8197" name="Picture 5" descr="PLOSC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2060575"/>
            <a:ext cx="3386138" cy="4322763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67544" y="476672"/>
            <a:ext cx="81369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rgbClr val="FF0000"/>
                </a:solidFill>
                <a:latin typeface="Comic Sans MS" pitchFamily="66" charset="0"/>
              </a:rPr>
              <a:t>Nafta in zemeljski plin </a:t>
            </a:r>
            <a:r>
              <a:rPr lang="sl-SI" sz="2400" dirty="0" smtClean="0">
                <a:latin typeface="Comic Sans MS" pitchFamily="66" charset="0"/>
              </a:rPr>
              <a:t>sta nastala iz ostankov odmrlih vodnih mikroorganizmov. Ti so potonili na dno morij, na njih so se nalagale plasti usedlin. V več 100 </a:t>
            </a:r>
            <a:r>
              <a:rPr lang="sl-SI" sz="2400" dirty="0" err="1" smtClean="0">
                <a:latin typeface="Comic Sans MS" pitchFamily="66" charset="0"/>
              </a:rPr>
              <a:t>miljonov</a:t>
            </a:r>
            <a:r>
              <a:rPr lang="sl-SI" sz="2400" dirty="0" smtClean="0">
                <a:latin typeface="Comic Sans MS" pitchFamily="66" charset="0"/>
              </a:rPr>
              <a:t> let dolgem procesu so se ob visokem tlaku, T in ob odsotnosti kisika organizmi utekočinili in nastala sta nafta in zemeljski plin.</a:t>
            </a:r>
          </a:p>
          <a:p>
            <a:endParaRPr lang="sl-SI" sz="2400" dirty="0" smtClean="0">
              <a:latin typeface="Comic Sans MS" pitchFamily="66" charset="0"/>
            </a:endParaRPr>
          </a:p>
          <a:p>
            <a:endParaRPr lang="sl-SI" sz="2400" dirty="0" smtClean="0">
              <a:latin typeface="Comic Sans MS" pitchFamily="66" charset="0"/>
            </a:endParaRPr>
          </a:p>
          <a:p>
            <a:r>
              <a:rPr lang="sl-SI" sz="2400" dirty="0" smtClean="0">
                <a:latin typeface="Comic Sans MS" pitchFamily="66" charset="0"/>
              </a:rPr>
              <a:t>Surova nafta, ki jo načrpamo, je mešanica različnih snovi. Zato jih je potrebno ločiti. Ločijo jih v posebnih obratih i. RAFINERIJAH NAFTE.</a:t>
            </a:r>
          </a:p>
          <a:p>
            <a:r>
              <a:rPr lang="sl-SI" sz="2400" dirty="0" smtClean="0">
                <a:latin typeface="Comic Sans MS" pitchFamily="66" charset="0"/>
              </a:rPr>
              <a:t>Surovo nafto segrevajo, med ohlajanjem pa se posamezne sestavine utekočinijo pri različnih temperaturah.</a:t>
            </a:r>
          </a:p>
          <a:p>
            <a:endParaRPr lang="sl-SI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jemajoča mreža">
  <a:themeElements>
    <a:clrScheme name="Pojemajoča mreža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Pojemajoča mrež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jemajoča mreža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jemajoča mreža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jemajoča mreža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jemajoča mreža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jemajoča mreža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jemajoča mreža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jemajoča mreža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jemajoča mreža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jemajoča mreža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Fading Grid</Template>
  <TotalTime>811</TotalTime>
  <Words>2086</Words>
  <Application>Microsoft Office PowerPoint</Application>
  <PresentationFormat>Diaprojekcija na zaslonu (4:3)</PresentationFormat>
  <Paragraphs>363</Paragraphs>
  <Slides>62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62</vt:i4>
      </vt:variant>
    </vt:vector>
  </HeadingPairs>
  <TitlesOfParts>
    <vt:vector size="63" baseType="lpstr">
      <vt:lpstr>Pojemajoča mreža</vt:lpstr>
      <vt:lpstr>VIRI ENERGIJE</vt:lpstr>
      <vt:lpstr>PowerPointova predstavitev</vt:lpstr>
      <vt:lpstr>PowerPointova predstavitev</vt:lpstr>
      <vt:lpstr>PowerPointova predstavitev</vt:lpstr>
      <vt:lpstr>KAKO PRIDOBIMO NAFTO?</vt:lpstr>
      <vt:lpstr>STROJ KI POMAGA PRI ISKANJU NAFTE</vt:lpstr>
      <vt:lpstr>PowerPointova predstavitev</vt:lpstr>
      <vt:lpstr>NAFTNA PLOŠČAD</vt:lpstr>
      <vt:lpstr>PowerPointova predstavitev</vt:lpstr>
      <vt:lpstr>NAFTNA RAFINERIJA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SONČNA ENERGIJA</vt:lpstr>
      <vt:lpstr>IZKORIŠČANJE SONČNE ENERGIJE</vt:lpstr>
      <vt:lpstr>1. Pasivna raba sončne energije</vt:lpstr>
      <vt:lpstr>2. Aktivna raba sončne energije</vt:lpstr>
      <vt:lpstr>3. Fotovoltaika</vt:lpstr>
      <vt:lpstr>Razlike</vt:lpstr>
      <vt:lpstr>PowerPointova predstavitev</vt:lpstr>
      <vt:lpstr>PowerPointova predstavitev</vt:lpstr>
      <vt:lpstr>PowerPointova predstavitev</vt:lpstr>
      <vt:lpstr>PowerPointova predstavitev</vt:lpstr>
      <vt:lpstr>Sončna energija</vt:lpstr>
      <vt:lpstr>PowerPointova predstavitev</vt:lpstr>
      <vt:lpstr>ENERGIJA VETRA</vt:lpstr>
      <vt:lpstr>PowerPointova predstavitev</vt:lpstr>
      <vt:lpstr>PowerPointova predstavitev</vt:lpstr>
      <vt:lpstr>Energija vetra</vt:lpstr>
      <vt:lpstr>PowerPointova predstavitev</vt:lpstr>
      <vt:lpstr>Energija plimovanja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8. Biomasa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6. Bioplin</vt:lpstr>
      <vt:lpstr>PowerPointova predstavitev</vt:lpstr>
      <vt:lpstr>PowerPointova predstavitev</vt:lpstr>
      <vt:lpstr>PowerPointova predstavitev</vt:lpstr>
      <vt:lpstr>PowerPointova predstavitev</vt:lpstr>
      <vt:lpstr>Geotermalna energija</vt:lpstr>
    </vt:vector>
  </TitlesOfParts>
  <Company>123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STARC KARIN</dc:creator>
  <cp:lastModifiedBy>Sanda Zupan</cp:lastModifiedBy>
  <cp:revision>141</cp:revision>
  <dcterms:created xsi:type="dcterms:W3CDTF">2006-03-24T11:25:30Z</dcterms:created>
  <dcterms:modified xsi:type="dcterms:W3CDTF">2020-03-18T08:26:08Z</dcterms:modified>
</cp:coreProperties>
</file>