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4" r:id="rId3"/>
    <p:sldId id="273" r:id="rId4"/>
    <p:sldId id="257" r:id="rId5"/>
    <p:sldId id="258" r:id="rId6"/>
    <p:sldId id="259" r:id="rId7"/>
    <p:sldId id="269" r:id="rId8"/>
    <p:sldId id="260" r:id="rId9"/>
    <p:sldId id="271" r:id="rId10"/>
    <p:sldId id="270" r:id="rId11"/>
    <p:sldId id="261" r:id="rId12"/>
    <p:sldId id="262" r:id="rId13"/>
    <p:sldId id="264" r:id="rId14"/>
    <p:sldId id="265" r:id="rId15"/>
    <p:sldId id="272" r:id="rId16"/>
    <p:sldId id="268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0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41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25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90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65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755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340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564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60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38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327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84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124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440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07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17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2E3ED1-8D92-4833-9545-B8A654980712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0E41D0-8718-4D55-ADE2-00C698051D3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8283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20587" y="1129552"/>
            <a:ext cx="6771261" cy="1210235"/>
          </a:xfrm>
        </p:spPr>
        <p:txBody>
          <a:bodyPr>
            <a:normAutofit fontScale="90000"/>
          </a:bodyPr>
          <a:lstStyle/>
          <a:p>
            <a:r>
              <a:rPr lang="sl-SI" sz="9600" b="1" dirty="0" smtClean="0">
                <a:solidFill>
                  <a:schemeClr val="bg2"/>
                </a:solidFill>
              </a:rPr>
              <a:t>BRENKALA</a:t>
            </a:r>
            <a:endParaRPr lang="sl-SI" sz="9600" b="1" dirty="0">
              <a:solidFill>
                <a:schemeClr val="bg2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79860" y="6841338"/>
            <a:ext cx="4033324" cy="325943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</p:txBody>
      </p:sp>
      <p:pic>
        <p:nvPicPr>
          <p:cNvPr id="5" name="Resonant Chamber - Animusic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1848" y="1125069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.imgur.com/ohhuoz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79" y="2781930"/>
            <a:ext cx="5111262" cy="34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2603" y="606254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kitara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2603" y="2431562"/>
            <a:ext cx="5673920" cy="3617546"/>
          </a:xfrm>
        </p:spPr>
        <p:txBody>
          <a:bodyPr>
            <a:norm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strunsko glasbilo, ki ima po navadi 6 </a:t>
            </a:r>
            <a:r>
              <a:rPr lang="sl-SI" dirty="0" smtClean="0"/>
              <a:t>strun</a:t>
            </a:r>
          </a:p>
          <a:p>
            <a:r>
              <a:rPr lang="sl-SI" dirty="0" smtClean="0"/>
              <a:t>delijo </a:t>
            </a:r>
            <a:r>
              <a:rPr lang="sl-SI" dirty="0"/>
              <a:t>se na akustične in električne </a:t>
            </a:r>
            <a:r>
              <a:rPr lang="sl-SI" dirty="0" smtClean="0"/>
              <a:t>kitare</a:t>
            </a:r>
            <a:endParaRPr lang="sl-SI" dirty="0"/>
          </a:p>
          <a:p>
            <a:r>
              <a:rPr lang="sl-SI" dirty="0" smtClean="0"/>
              <a:t>akustične kitare </a:t>
            </a:r>
            <a:r>
              <a:rPr lang="sl-SI" dirty="0"/>
              <a:t>imajo debel, votel trup za boljši odmev </a:t>
            </a:r>
            <a:r>
              <a:rPr lang="sl-SI" dirty="0" smtClean="0"/>
              <a:t>zvoka</a:t>
            </a:r>
          </a:p>
          <a:p>
            <a:r>
              <a:rPr lang="sl-SI" dirty="0" smtClean="0"/>
              <a:t>električne kitare </a:t>
            </a:r>
            <a:r>
              <a:rPr lang="sl-SI" dirty="0"/>
              <a:t>pa imajo tanjši trup, saj so za zvok pomembni le magneti, ki so pritrjeni na zgornjo stran </a:t>
            </a:r>
            <a:r>
              <a:rPr lang="sl-SI" dirty="0" smtClean="0"/>
              <a:t>kitare  </a:t>
            </a:r>
            <a:endParaRPr lang="sl-SI" dirty="0"/>
          </a:p>
        </p:txBody>
      </p:sp>
      <p:pic>
        <p:nvPicPr>
          <p:cNvPr id="7" name="Slika 6" descr="Rezultat iskanja slik za kita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25" y="2915139"/>
            <a:ext cx="4934890" cy="2510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3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542" y="656738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mandolina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9542" y="2325276"/>
            <a:ext cx="7377440" cy="3830594"/>
          </a:xfrm>
        </p:spPr>
        <p:txBody>
          <a:bodyPr>
            <a:no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glasbilo, ki spada med </a:t>
            </a:r>
            <a:r>
              <a:rPr lang="sl-SI" dirty="0" smtClean="0"/>
              <a:t>brenkala</a:t>
            </a:r>
          </a:p>
          <a:p>
            <a:r>
              <a:rPr lang="sl-SI" dirty="0" smtClean="0"/>
              <a:t>razvila </a:t>
            </a:r>
            <a:r>
              <a:rPr lang="sl-SI" dirty="0"/>
              <a:t>se je v začetku 18. stoletja v </a:t>
            </a:r>
            <a:r>
              <a:rPr lang="sl-SI" dirty="0" smtClean="0"/>
              <a:t>Italiji</a:t>
            </a:r>
          </a:p>
          <a:p>
            <a:r>
              <a:rPr lang="sl-SI" dirty="0" smtClean="0"/>
              <a:t>po </a:t>
            </a:r>
            <a:r>
              <a:rPr lang="sl-SI" dirty="0"/>
              <a:t>svoji prednici lutnji je ohranila izbočen trup, zlepljen iz posameznih </a:t>
            </a:r>
            <a:r>
              <a:rPr lang="sl-SI" dirty="0" smtClean="0"/>
              <a:t>reber </a:t>
            </a:r>
          </a:p>
          <a:p>
            <a:r>
              <a:rPr lang="sl-SI" dirty="0" smtClean="0"/>
              <a:t>v </a:t>
            </a:r>
            <a:r>
              <a:rPr lang="sl-SI" dirty="0"/>
              <a:t>svoje skladbe so jo vključili klasični skladatelji, kot so </a:t>
            </a:r>
            <a:r>
              <a:rPr lang="sl-SI" dirty="0" smtClean="0"/>
              <a:t>Mozart</a:t>
            </a:r>
            <a:r>
              <a:rPr lang="sl-SI" dirty="0"/>
              <a:t>, </a:t>
            </a:r>
            <a:r>
              <a:rPr lang="sl-SI" dirty="0" smtClean="0"/>
              <a:t>Händel</a:t>
            </a:r>
            <a:r>
              <a:rPr lang="sl-SI" dirty="0"/>
              <a:t>, </a:t>
            </a:r>
            <a:r>
              <a:rPr lang="sl-SI" dirty="0" smtClean="0"/>
              <a:t>Mahler</a:t>
            </a:r>
            <a:r>
              <a:rPr lang="sl-SI" dirty="0"/>
              <a:t>, </a:t>
            </a:r>
            <a:r>
              <a:rPr lang="sl-SI" dirty="0" smtClean="0"/>
              <a:t>Verdi</a:t>
            </a:r>
            <a:r>
              <a:rPr lang="sl-SI" dirty="0"/>
              <a:t>, </a:t>
            </a:r>
            <a:r>
              <a:rPr lang="sl-SI" dirty="0" smtClean="0"/>
              <a:t>Vivaldi</a:t>
            </a:r>
            <a:r>
              <a:rPr lang="sl-SI" dirty="0"/>
              <a:t> in </a:t>
            </a:r>
            <a:r>
              <a:rPr lang="sl-SI" dirty="0" smtClean="0"/>
              <a:t>drugi</a:t>
            </a:r>
          </a:p>
        </p:txBody>
      </p:sp>
      <p:pic>
        <p:nvPicPr>
          <p:cNvPr id="4" name="Slika 3" descr="Rezultat iskanja slik za mandolin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2" r="27119"/>
          <a:stretch/>
        </p:blipFill>
        <p:spPr bwMode="auto">
          <a:xfrm>
            <a:off x="8812039" y="1006208"/>
            <a:ext cx="2700000" cy="52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06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734372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tamburica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4552" y="2153332"/>
            <a:ext cx="7385539" cy="3953982"/>
          </a:xfrm>
        </p:spPr>
        <p:txBody>
          <a:bodyPr/>
          <a:lstStyle/>
          <a:p>
            <a:r>
              <a:rPr lang="sl-SI" dirty="0" smtClean="0"/>
              <a:t>je </a:t>
            </a:r>
            <a:r>
              <a:rPr lang="sl-SI" dirty="0"/>
              <a:t>glasbilo s strunami, sorodno ruski balalajki, ukrajinski </a:t>
            </a:r>
            <a:r>
              <a:rPr lang="sl-SI" dirty="0" err="1"/>
              <a:t>banduri</a:t>
            </a:r>
            <a:r>
              <a:rPr lang="sl-SI" dirty="0"/>
              <a:t>, španski kitari in drugim </a:t>
            </a:r>
            <a:r>
              <a:rPr lang="sl-SI" dirty="0" smtClean="0"/>
              <a:t>podobnim inštrumentom </a:t>
            </a:r>
          </a:p>
          <a:p>
            <a:r>
              <a:rPr lang="sl-SI" dirty="0" smtClean="0"/>
              <a:t>središče </a:t>
            </a:r>
            <a:r>
              <a:rPr lang="sl-SI" dirty="0"/>
              <a:t>tamburice je v Bosni, kjer so pred več kot 100 leti začeli nastajati prvi tamburaški </a:t>
            </a:r>
            <a:r>
              <a:rPr lang="sl-SI" dirty="0" smtClean="0"/>
              <a:t>sestavi </a:t>
            </a:r>
          </a:p>
          <a:p>
            <a:r>
              <a:rPr lang="sl-SI" dirty="0" smtClean="0"/>
              <a:t>iz </a:t>
            </a:r>
            <a:r>
              <a:rPr lang="sl-SI" dirty="0"/>
              <a:t>Bosne se je nato širila naprej in tako prišla vse do Slovenije.</a:t>
            </a:r>
          </a:p>
        </p:txBody>
      </p:sp>
      <p:pic>
        <p:nvPicPr>
          <p:cNvPr id="5" name="Picture 9" descr="Rezultat iskanja slik za tambur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0978" y="2619204"/>
            <a:ext cx="5190539" cy="229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13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366" y="757439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balalajka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2183" y="2178538"/>
            <a:ext cx="8534400" cy="3615267"/>
          </a:xfrm>
        </p:spPr>
        <p:txBody>
          <a:bodyPr/>
          <a:lstStyle/>
          <a:p>
            <a:r>
              <a:rPr lang="sl-SI" dirty="0" smtClean="0"/>
              <a:t>je</a:t>
            </a:r>
            <a:r>
              <a:rPr lang="sl-SI" dirty="0"/>
              <a:t> družina ruskih ljudskih brenkal trikotne oblike s tremi </a:t>
            </a:r>
            <a:r>
              <a:rPr lang="sl-SI" dirty="0" smtClean="0"/>
              <a:t>strunami</a:t>
            </a:r>
          </a:p>
          <a:p>
            <a:r>
              <a:rPr lang="sl-SI" dirty="0" smtClean="0"/>
              <a:t>strune</a:t>
            </a:r>
            <a:r>
              <a:rPr lang="sl-SI" dirty="0"/>
              <a:t> za tri najmanjše balalajke so prvotno izdelovali iz čreves, danes pa praviloma iz najlona ali </a:t>
            </a:r>
            <a:r>
              <a:rPr lang="sl-SI" dirty="0" smtClean="0"/>
              <a:t>jekla</a:t>
            </a:r>
            <a:endParaRPr lang="sl-SI" dirty="0"/>
          </a:p>
          <a:p>
            <a:r>
              <a:rPr lang="sl-SI" dirty="0" smtClean="0"/>
              <a:t>balalajka </a:t>
            </a:r>
            <a:r>
              <a:rPr lang="sl-SI" dirty="0"/>
              <a:t>je bila dolga stoletja priljubljen instrument na ruskem </a:t>
            </a:r>
            <a:r>
              <a:rPr lang="sl-SI" dirty="0" smtClean="0"/>
              <a:t>podeželju </a:t>
            </a:r>
            <a:endParaRPr lang="sl-SI" dirty="0"/>
          </a:p>
          <a:p>
            <a:r>
              <a:rPr lang="sl-SI" dirty="0" smtClean="0"/>
              <a:t>igra </a:t>
            </a:r>
            <a:r>
              <a:rPr lang="sl-SI" dirty="0"/>
              <a:t>se s kazalcem </a:t>
            </a:r>
            <a:r>
              <a:rPr lang="sl-SI" dirty="0" smtClean="0"/>
              <a:t>desnice</a:t>
            </a:r>
            <a:endParaRPr lang="sl-SI" dirty="0"/>
          </a:p>
        </p:txBody>
      </p:sp>
      <p:pic>
        <p:nvPicPr>
          <p:cNvPr id="7" name="Picture 8" descr="Rezultat iskanja slik za balalaj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66484" y="2342009"/>
            <a:ext cx="4676205" cy="2227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01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3967" y="832449"/>
            <a:ext cx="8534400" cy="1507067"/>
          </a:xfrm>
        </p:spPr>
        <p:txBody>
          <a:bodyPr/>
          <a:lstStyle/>
          <a:p>
            <a:r>
              <a:rPr lang="sl-SI" dirty="0" err="1" smtClean="0">
                <a:solidFill>
                  <a:schemeClr val="bg2"/>
                </a:solidFill>
              </a:rPr>
              <a:t>bAnjo</a:t>
            </a:r>
            <a:r>
              <a:rPr lang="sl-SI" dirty="0" smtClean="0">
                <a:solidFill>
                  <a:schemeClr val="bg2"/>
                </a:solidFill>
              </a:rPr>
              <a:t> (</a:t>
            </a:r>
            <a:r>
              <a:rPr lang="sl-SI" dirty="0">
                <a:solidFill>
                  <a:schemeClr val="bg2"/>
                </a:solidFill>
              </a:rPr>
              <a:t>bendžo)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3070" y="2339516"/>
            <a:ext cx="8534400" cy="3615267"/>
          </a:xfrm>
        </p:spPr>
        <p:txBody>
          <a:bodyPr>
            <a:norm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afriško strunsko glasbilo </a:t>
            </a:r>
            <a:endParaRPr lang="sl-SI" dirty="0" smtClean="0"/>
          </a:p>
          <a:p>
            <a:r>
              <a:rPr lang="sl-SI" dirty="0" smtClean="0"/>
              <a:t>ime </a:t>
            </a:r>
            <a:r>
              <a:rPr lang="sl-SI" dirty="0"/>
              <a:t>banjo verjetno izvira iz '</a:t>
            </a:r>
            <a:r>
              <a:rPr lang="sl-SI" dirty="0" err="1"/>
              <a:t>bandore</a:t>
            </a:r>
            <a:r>
              <a:rPr lang="sl-SI" dirty="0"/>
              <a:t>', kar v </a:t>
            </a:r>
            <a:r>
              <a:rPr lang="sl-SI" dirty="0" err="1" smtClean="0"/>
              <a:t>senegalščini</a:t>
            </a:r>
            <a:r>
              <a:rPr lang="sl-SI" dirty="0" smtClean="0"/>
              <a:t> </a:t>
            </a:r>
            <a:r>
              <a:rPr lang="sl-SI" dirty="0"/>
              <a:t>pomeni </a:t>
            </a:r>
            <a:r>
              <a:rPr lang="sl-SI" dirty="0" smtClean="0"/>
              <a:t>bambusova palica, </a:t>
            </a:r>
            <a:r>
              <a:rPr lang="sl-SI" dirty="0"/>
              <a:t>iz katere je narejen vrat </a:t>
            </a:r>
            <a:r>
              <a:rPr lang="sl-SI" dirty="0" smtClean="0"/>
              <a:t>glasbila</a:t>
            </a:r>
            <a:endParaRPr lang="sl-SI" dirty="0"/>
          </a:p>
          <a:p>
            <a:r>
              <a:rPr lang="sl-SI" dirty="0" smtClean="0"/>
              <a:t>trup </a:t>
            </a:r>
            <a:r>
              <a:rPr lang="sl-SI" dirty="0"/>
              <a:t>je bobnič z napeto kožo ali </a:t>
            </a:r>
            <a:r>
              <a:rPr lang="sl-SI" dirty="0" smtClean="0"/>
              <a:t>pergamentom </a:t>
            </a:r>
          </a:p>
          <a:p>
            <a:r>
              <a:rPr lang="sl-SI" dirty="0" smtClean="0"/>
              <a:t>to </a:t>
            </a:r>
            <a:r>
              <a:rPr lang="sl-SI" dirty="0"/>
              <a:t>kožo lahko s posebnimi vijaki napenjamo ali popuščamo, zato je banjo edini glasbeni instrument, </a:t>
            </a:r>
            <a:r>
              <a:rPr lang="sl-SI" dirty="0" smtClean="0"/>
              <a:t>katerega </a:t>
            </a:r>
            <a:r>
              <a:rPr lang="sl-SI" dirty="0" err="1" smtClean="0"/>
              <a:t>resonačna</a:t>
            </a:r>
            <a:r>
              <a:rPr lang="sl-SI" dirty="0" smtClean="0"/>
              <a:t> frekvenca se </a:t>
            </a:r>
            <a:r>
              <a:rPr lang="sl-SI" dirty="0"/>
              <a:t>lahko </a:t>
            </a:r>
            <a:r>
              <a:rPr lang="sl-SI" dirty="0" smtClean="0"/>
              <a:t>nastavi</a:t>
            </a:r>
            <a:endParaRPr lang="sl-SI" dirty="0"/>
          </a:p>
          <a:p>
            <a:r>
              <a:rPr lang="sl-SI" dirty="0"/>
              <a:t>Ima 4 do 9 </a:t>
            </a:r>
            <a:r>
              <a:rPr lang="sl-SI" dirty="0" smtClean="0"/>
              <a:t>strun</a:t>
            </a:r>
            <a:endParaRPr lang="sl-SI" dirty="0"/>
          </a:p>
        </p:txBody>
      </p:sp>
      <p:pic>
        <p:nvPicPr>
          <p:cNvPr id="5" name="Picture 10" descr="Rezultat iskanja slik za BANJ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72" y="1151620"/>
            <a:ext cx="2987040" cy="2239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83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735" y="815404"/>
            <a:ext cx="6162065" cy="1507067"/>
          </a:xfrm>
        </p:spPr>
        <p:txBody>
          <a:bodyPr/>
          <a:lstStyle/>
          <a:p>
            <a:r>
              <a:rPr lang="sl-SI" dirty="0" err="1" smtClean="0">
                <a:solidFill>
                  <a:schemeClr val="bg2"/>
                </a:solidFill>
              </a:rPr>
              <a:t>sitar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8826" y="2322471"/>
            <a:ext cx="8123727" cy="3126155"/>
          </a:xfrm>
        </p:spPr>
        <p:txBody>
          <a:bodyPr/>
          <a:lstStyle/>
          <a:p>
            <a:r>
              <a:rPr lang="sl-SI" dirty="0" err="1" smtClean="0"/>
              <a:t>sitar</a:t>
            </a:r>
            <a:r>
              <a:rPr lang="sl-SI" dirty="0"/>
              <a:t> je indijsko strunsko glasbilo z </a:t>
            </a:r>
            <a:r>
              <a:rPr lang="sl-SI" dirty="0" err="1"/>
              <a:t>bučastim</a:t>
            </a:r>
            <a:r>
              <a:rPr lang="sl-SI" dirty="0"/>
              <a:t> trupom in dolgim </a:t>
            </a:r>
            <a:r>
              <a:rPr lang="sl-SI" dirty="0" smtClean="0"/>
              <a:t>vratom  </a:t>
            </a:r>
          </a:p>
          <a:p>
            <a:r>
              <a:rPr lang="sl-SI" dirty="0" smtClean="0"/>
              <a:t>ob </a:t>
            </a:r>
            <a:r>
              <a:rPr lang="sl-SI" dirty="0"/>
              <a:t>melodičnih strunah ima tudi simpatetične strune</a:t>
            </a:r>
            <a:r>
              <a:rPr lang="sl-SI" dirty="0" smtClean="0"/>
              <a:t>.</a:t>
            </a:r>
          </a:p>
          <a:p>
            <a:r>
              <a:rPr lang="sl-SI" dirty="0" smtClean="0"/>
              <a:t>na</a:t>
            </a:r>
            <a:r>
              <a:rPr lang="sl-SI" dirty="0"/>
              <a:t> </a:t>
            </a:r>
            <a:r>
              <a:rPr lang="sl-SI" dirty="0" smtClean="0"/>
              <a:t>zahodu</a:t>
            </a:r>
            <a:r>
              <a:rPr lang="sl-SI" dirty="0"/>
              <a:t> je postalo znano predvsem preko dela indijskega glasbenika </a:t>
            </a:r>
            <a:r>
              <a:rPr lang="sl-SI" dirty="0" err="1"/>
              <a:t>Ravija</a:t>
            </a:r>
            <a:r>
              <a:rPr lang="sl-SI" dirty="0"/>
              <a:t> </a:t>
            </a:r>
            <a:r>
              <a:rPr lang="sl-SI" dirty="0" err="1" smtClean="0"/>
              <a:t>Shankarja</a:t>
            </a:r>
            <a:endParaRPr lang="sl-SI" dirty="0"/>
          </a:p>
        </p:txBody>
      </p:sp>
      <p:pic>
        <p:nvPicPr>
          <p:cNvPr id="5" name="Picture 13" descr="Rezultat iskanja slik za SITA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24" y="2705400"/>
            <a:ext cx="3147060" cy="236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8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47338" y="1651475"/>
            <a:ext cx="8534400" cy="3615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2400" b="1" dirty="0" smtClean="0"/>
              <a:t>Upam, da vam je lepo uspelo, saj bom vaše zapiske pregledala, ko se vrnemo v šolo </a:t>
            </a:r>
            <a:r>
              <a:rPr lang="sl-SI" sz="2400" b="1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Pa saj to že veste, </a:t>
            </a:r>
            <a:r>
              <a:rPr lang="sl-SI" sz="2400" b="1" dirty="0" err="1" smtClean="0">
                <a:sym typeface="Wingdings" panose="05000000000000000000" pitchFamily="2" charset="2"/>
              </a:rPr>
              <a:t>ane</a:t>
            </a:r>
            <a:r>
              <a:rPr lang="sl-SI" sz="2400" b="1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sl-SI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Lepo vas pozdravljam in vam pošiljam </a:t>
            </a:r>
            <a:r>
              <a:rPr lang="sl-SI" sz="2400" b="1" dirty="0" err="1" smtClean="0">
                <a:sym typeface="Wingdings" panose="05000000000000000000" pitchFamily="2" charset="2"/>
              </a:rPr>
              <a:t>veliiko</a:t>
            </a:r>
            <a:r>
              <a:rPr lang="sl-SI" sz="2400" b="1" dirty="0" smtClean="0">
                <a:sym typeface="Wingdings" panose="05000000000000000000" pitchFamily="2" charset="2"/>
              </a:rPr>
              <a:t>  dobre volje  in ne pozabite na prepevanje!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Ali pesem o tubi Lubi  znate že na pamet?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Spodbujam vas, da se posnamete in mi  posnetek pošljete.</a:t>
            </a: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Bom zelo vesela </a:t>
            </a:r>
          </a:p>
          <a:p>
            <a:pPr marL="0" indent="0">
              <a:buNone/>
            </a:pPr>
            <a:endParaRPr lang="sl-SI" sz="2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400" b="1" dirty="0" smtClean="0">
                <a:sym typeface="Wingdings" panose="05000000000000000000" pitchFamily="2" charset="2"/>
              </a:rPr>
              <a:t>Vesel glasbeni pozdrav,</a:t>
            </a:r>
            <a:r>
              <a:rPr lang="sl-SI" sz="2400" b="1" dirty="0">
                <a:sym typeface="Wingdings" panose="05000000000000000000" pitchFamily="2" charset="2"/>
              </a:rPr>
              <a:t> </a:t>
            </a:r>
            <a:r>
              <a:rPr lang="sl-SI" sz="2400" b="1" dirty="0" smtClean="0">
                <a:sym typeface="Wingdings" panose="05000000000000000000" pitchFamily="2" charset="2"/>
              </a:rPr>
              <a:t> učiteljica </a:t>
            </a:r>
            <a:r>
              <a:rPr lang="sl-SI" sz="2400" b="1" dirty="0" err="1" smtClean="0">
                <a:sym typeface="Wingdings" panose="05000000000000000000" pitchFamily="2" charset="2"/>
              </a:rPr>
              <a:t>Lidia</a:t>
            </a:r>
            <a:r>
              <a:rPr lang="sl-SI" sz="2400" b="1" dirty="0" smtClean="0"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09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Pouk na daljavo</a:t>
            </a:r>
          </a:p>
          <a:p>
            <a:r>
              <a:rPr lang="sl-SI" dirty="0" smtClean="0"/>
              <a:t>Gum 6.r</a:t>
            </a:r>
          </a:p>
          <a:p>
            <a:r>
              <a:rPr lang="sl-SI" smtClean="0"/>
              <a:t>Datum: 17.4.2020</a:t>
            </a:r>
            <a:endParaRPr lang="sl-SI" dirty="0" smtClean="0"/>
          </a:p>
          <a:p>
            <a:r>
              <a:rPr lang="sl-SI" dirty="0" smtClean="0"/>
              <a:t>Učiteljica  lidia.wolf@oskoroskabela.si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08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1625598"/>
            <a:ext cx="8534400" cy="3615267"/>
          </a:xfrm>
        </p:spPr>
        <p:txBody>
          <a:bodyPr>
            <a:noAutofit/>
          </a:bodyPr>
          <a:lstStyle/>
          <a:p>
            <a:r>
              <a:rPr lang="sl-SI" b="1" dirty="0" smtClean="0"/>
              <a:t>Pozdravljeni šestošolci,</a:t>
            </a:r>
          </a:p>
          <a:p>
            <a:endParaRPr lang="sl-SI" b="1" dirty="0" smtClean="0"/>
          </a:p>
          <a:p>
            <a:r>
              <a:rPr lang="sl-SI" b="1" dirty="0" smtClean="0"/>
              <a:t>Upam, da ste opazili na prvem diapozitivu zvočnik na katerega kliknete in poslušate -------- 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b="1" dirty="0" smtClean="0"/>
          </a:p>
          <a:p>
            <a:r>
              <a:rPr lang="sl-SI" dirty="0" smtClean="0"/>
              <a:t>Danes boste spoznali glasbila na katera</a:t>
            </a:r>
            <a:r>
              <a:rPr lang="sl-SI" b="1" dirty="0" smtClean="0"/>
              <a:t> brenkamo</a:t>
            </a:r>
            <a:r>
              <a:rPr lang="sl-SI" dirty="0" smtClean="0"/>
              <a:t>.</a:t>
            </a:r>
          </a:p>
          <a:p>
            <a:r>
              <a:rPr lang="sl-SI" dirty="0" smtClean="0"/>
              <a:t>Najprej kliknite na ikono:</a:t>
            </a:r>
            <a:r>
              <a:rPr lang="sl-SI" b="1" dirty="0" smtClean="0"/>
              <a:t> diaprojekcija </a:t>
            </a:r>
            <a:r>
              <a:rPr lang="sl-SI" dirty="0" smtClean="0"/>
              <a:t>in si oglejte celoten PP</a:t>
            </a:r>
          </a:p>
          <a:p>
            <a:r>
              <a:rPr lang="sl-SI" dirty="0" smtClean="0"/>
              <a:t>V zvezek napišite naslov : </a:t>
            </a:r>
            <a:r>
              <a:rPr lang="sl-SI" b="1" dirty="0" smtClean="0"/>
              <a:t>BRENKALA</a:t>
            </a:r>
          </a:p>
          <a:p>
            <a:r>
              <a:rPr lang="sl-SI" dirty="0" smtClean="0"/>
              <a:t>Zapišite </a:t>
            </a:r>
            <a:r>
              <a:rPr lang="sl-SI" b="1" dirty="0" smtClean="0"/>
              <a:t>vse pomembne podatke o posameznih brenkalih</a:t>
            </a:r>
            <a:r>
              <a:rPr lang="sl-SI" dirty="0" smtClean="0"/>
              <a:t>, kot si sledijo na diapozitivih</a:t>
            </a:r>
          </a:p>
          <a:p>
            <a:r>
              <a:rPr lang="sl-SI" dirty="0" smtClean="0"/>
              <a:t>Pri delu bodite dosledni in natančni</a:t>
            </a:r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9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0731" y="790656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KAJ SO BRENKALA?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0731" y="2297723"/>
            <a:ext cx="8534400" cy="2608931"/>
          </a:xfrm>
        </p:spPr>
        <p:txBody>
          <a:bodyPr>
            <a:normAutofit/>
          </a:bodyPr>
          <a:lstStyle/>
          <a:p>
            <a:r>
              <a:rPr lang="sl-SI" dirty="0"/>
              <a:t>s</a:t>
            </a:r>
            <a:r>
              <a:rPr lang="sl-SI" dirty="0" smtClean="0"/>
              <a:t>o glasbeni </a:t>
            </a:r>
            <a:r>
              <a:rPr lang="sl-SI" dirty="0"/>
              <a:t>instrumenti, ki jih združujemo v isto skupino glasbil glede na način </a:t>
            </a:r>
            <a:r>
              <a:rPr lang="sl-SI" dirty="0" smtClean="0"/>
              <a:t>izvajanja </a:t>
            </a:r>
          </a:p>
          <a:p>
            <a:r>
              <a:rPr lang="sl-SI" dirty="0" smtClean="0"/>
              <a:t>nanje</a:t>
            </a:r>
            <a:r>
              <a:rPr lang="sl-SI" dirty="0"/>
              <a:t> </a:t>
            </a:r>
            <a:r>
              <a:rPr lang="sl-SI" i="1" dirty="0"/>
              <a:t>brenkamo</a:t>
            </a:r>
            <a:r>
              <a:rPr lang="sl-SI" dirty="0"/>
              <a:t> in ker so strunski instrumenti, lahko brenkala štejemo tudi med </a:t>
            </a:r>
            <a:r>
              <a:rPr lang="sl-SI" dirty="0" err="1" smtClean="0"/>
              <a:t>kordofone</a:t>
            </a:r>
            <a:r>
              <a:rPr lang="sl-SI" dirty="0" smtClean="0"/>
              <a:t> (strunska glasbila)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024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9012" y="699828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vrste brenkal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89012" y="2469662"/>
            <a:ext cx="8534400" cy="2571261"/>
          </a:xfrm>
        </p:spPr>
        <p:txBody>
          <a:bodyPr numCol="2">
            <a:normAutofit/>
          </a:bodyPr>
          <a:lstStyle/>
          <a:p>
            <a:pPr lvl="0"/>
            <a:r>
              <a:rPr lang="aa-ET" dirty="0" smtClean="0"/>
              <a:t>h</a:t>
            </a:r>
            <a:r>
              <a:rPr lang="sl-SI" dirty="0" err="1" smtClean="0"/>
              <a:t>arfa</a:t>
            </a:r>
            <a:endParaRPr lang="sl-SI" dirty="0" smtClean="0"/>
          </a:p>
          <a:p>
            <a:pPr lvl="0"/>
            <a:r>
              <a:rPr lang="aa-ET" dirty="0" smtClean="0"/>
              <a:t>l</a:t>
            </a:r>
            <a:r>
              <a:rPr lang="sl-SI" dirty="0" err="1"/>
              <a:t>ira</a:t>
            </a:r>
            <a:endParaRPr lang="sl-SI" dirty="0"/>
          </a:p>
          <a:p>
            <a:pPr lvl="0"/>
            <a:r>
              <a:rPr lang="sl-SI" dirty="0"/>
              <a:t>lutnja </a:t>
            </a:r>
          </a:p>
          <a:p>
            <a:pPr lvl="0"/>
            <a:r>
              <a:rPr lang="sl-SI" dirty="0" smtClean="0"/>
              <a:t>citre</a:t>
            </a:r>
          </a:p>
          <a:p>
            <a:pPr lvl="0"/>
            <a:r>
              <a:rPr lang="sl-SI" dirty="0" smtClean="0"/>
              <a:t>kitara</a:t>
            </a:r>
            <a:endParaRPr lang="sl-SI" dirty="0"/>
          </a:p>
          <a:p>
            <a:pPr lvl="0"/>
            <a:r>
              <a:rPr lang="sl-SI" dirty="0"/>
              <a:t>mandolina</a:t>
            </a:r>
          </a:p>
          <a:p>
            <a:pPr lvl="0"/>
            <a:r>
              <a:rPr lang="aa-ET" dirty="0"/>
              <a:t>tamburica</a:t>
            </a:r>
            <a:endParaRPr lang="sl-SI" dirty="0"/>
          </a:p>
          <a:p>
            <a:pPr lvl="0"/>
            <a:r>
              <a:rPr lang="aa-ET" dirty="0"/>
              <a:t>balalajka</a:t>
            </a:r>
            <a:endParaRPr lang="sl-SI" dirty="0"/>
          </a:p>
          <a:p>
            <a:pPr lvl="0"/>
            <a:r>
              <a:rPr lang="aa-ET" dirty="0"/>
              <a:t>bendžo</a:t>
            </a:r>
            <a:endParaRPr lang="sl-SI" dirty="0"/>
          </a:p>
          <a:p>
            <a:pPr lvl="0"/>
            <a:r>
              <a:rPr lang="aa-ET" dirty="0"/>
              <a:t>sitar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9331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569" y="634348"/>
            <a:ext cx="6722502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harfa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9569" y="2478453"/>
            <a:ext cx="6477117" cy="3023578"/>
          </a:xfrm>
        </p:spPr>
        <p:txBody>
          <a:bodyPr>
            <a:noAutofit/>
          </a:bodyPr>
          <a:lstStyle/>
          <a:p>
            <a:r>
              <a:rPr lang="sl-SI" dirty="0" smtClean="0"/>
              <a:t>je </a:t>
            </a:r>
            <a:r>
              <a:rPr lang="sl-SI" dirty="0"/>
              <a:t>prastaro strunsko glasbilo z okrog </a:t>
            </a:r>
            <a:r>
              <a:rPr lang="sl-SI" dirty="0" smtClean="0"/>
              <a:t>45 strunami</a:t>
            </a:r>
            <a:r>
              <a:rPr lang="sl-SI" dirty="0"/>
              <a:t>, trikotnim trupom in </a:t>
            </a:r>
            <a:r>
              <a:rPr lang="sl-SI" dirty="0" smtClean="0"/>
              <a:t>pedali</a:t>
            </a:r>
            <a:endParaRPr lang="sl-SI" dirty="0"/>
          </a:p>
          <a:p>
            <a:r>
              <a:rPr lang="sl-SI" dirty="0" smtClean="0"/>
              <a:t>spada </a:t>
            </a:r>
            <a:r>
              <a:rPr lang="sl-SI" dirty="0"/>
              <a:t>med najstarejše glasbene </a:t>
            </a:r>
            <a:r>
              <a:rPr lang="sl-SI" dirty="0" smtClean="0"/>
              <a:t>instrumente </a:t>
            </a:r>
          </a:p>
          <a:p>
            <a:r>
              <a:rPr lang="sl-SI" dirty="0"/>
              <a:t>Pred 3000 </a:t>
            </a:r>
            <a:r>
              <a:rPr lang="sl-SI" dirty="0" smtClean="0"/>
              <a:t>leti </a:t>
            </a:r>
            <a:r>
              <a:rPr lang="sl-SI" dirty="0"/>
              <a:t>pr. n. št. v Egiptu in </a:t>
            </a:r>
            <a:r>
              <a:rPr lang="sl-SI" dirty="0" smtClean="0"/>
              <a:t>Mezopotamiji </a:t>
            </a:r>
            <a:endParaRPr lang="sl-SI" dirty="0"/>
          </a:p>
          <a:p>
            <a:r>
              <a:rPr lang="sl-SI" dirty="0" smtClean="0"/>
              <a:t>danes </a:t>
            </a:r>
            <a:r>
              <a:rPr lang="sl-SI" dirty="0"/>
              <a:t>razlikujemo </a:t>
            </a:r>
            <a:r>
              <a:rPr lang="sl-SI" dirty="0" smtClean="0"/>
              <a:t>koncertne harfe </a:t>
            </a:r>
            <a:r>
              <a:rPr lang="sl-SI" dirty="0"/>
              <a:t>ter </a:t>
            </a:r>
            <a:r>
              <a:rPr lang="sl-SI" dirty="0" smtClean="0"/>
              <a:t>ljudske harfe </a:t>
            </a:r>
          </a:p>
        </p:txBody>
      </p:sp>
      <p:pic>
        <p:nvPicPr>
          <p:cNvPr id="5" name="Slika 4" descr="Rezultat iskanja slik za harf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0" r="25221"/>
          <a:stretch/>
        </p:blipFill>
        <p:spPr bwMode="auto">
          <a:xfrm>
            <a:off x="8365403" y="540563"/>
            <a:ext cx="2679826" cy="576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79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963825" y="547264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lira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3825" y="2054331"/>
            <a:ext cx="6742144" cy="4393361"/>
          </a:xfrm>
        </p:spPr>
        <p:txBody>
          <a:bodyPr>
            <a:normAutofit/>
          </a:bodyPr>
          <a:lstStyle/>
          <a:p>
            <a:r>
              <a:rPr lang="sl-SI" sz="2400" dirty="0"/>
              <a:t>je najstarejše strunsko </a:t>
            </a:r>
            <a:r>
              <a:rPr lang="sl-SI" sz="2400" dirty="0" smtClean="0"/>
              <a:t>glasbilo</a:t>
            </a:r>
            <a:endParaRPr lang="sl-SI" sz="2400" baseline="30000" dirty="0"/>
          </a:p>
          <a:p>
            <a:r>
              <a:rPr lang="sl-SI" sz="2400" dirty="0" smtClean="0"/>
              <a:t>včasih je bila izdelana iz želvinega oklepa in antilopinih rogov, med njima je bila deska ter 6 strun</a:t>
            </a:r>
          </a:p>
          <a:p>
            <a:r>
              <a:rPr lang="sl-SI" sz="2400" dirty="0" smtClean="0"/>
              <a:t>je</a:t>
            </a:r>
            <a:r>
              <a:rPr lang="sl-SI" sz="2400" dirty="0"/>
              <a:t> glasbeni instrument starih </a:t>
            </a:r>
            <a:r>
              <a:rPr lang="sl-SI" sz="2400" dirty="0" smtClean="0"/>
              <a:t>Grkov</a:t>
            </a:r>
          </a:p>
          <a:p>
            <a:r>
              <a:rPr lang="sl-SI" sz="2400" dirty="0" smtClean="0"/>
              <a:t>po legendi naj bi </a:t>
            </a:r>
            <a:r>
              <a:rPr lang="sl-SI" sz="2400" dirty="0"/>
              <a:t> </a:t>
            </a:r>
            <a:r>
              <a:rPr lang="sl-SI" sz="2400" dirty="0" smtClean="0"/>
              <a:t>Hermes(grški bog)</a:t>
            </a:r>
            <a:r>
              <a:rPr lang="sl-SI" sz="2400" dirty="0"/>
              <a:t> naredil liro </a:t>
            </a:r>
            <a:r>
              <a:rPr lang="sl-SI" sz="2400" dirty="0" smtClean="0"/>
              <a:t>Apolonu(bog glasbe)</a:t>
            </a:r>
            <a:r>
              <a:rPr lang="sl-SI" sz="2400" dirty="0"/>
              <a:t> in jo dal v zameno za svete </a:t>
            </a:r>
            <a:r>
              <a:rPr lang="sl-SI" sz="2400" dirty="0" smtClean="0"/>
              <a:t>krave </a:t>
            </a:r>
            <a:endParaRPr lang="sl-SI" sz="2400" dirty="0"/>
          </a:p>
          <a:p>
            <a:r>
              <a:rPr lang="sl-SI" sz="2400" dirty="0" smtClean="0"/>
              <a:t>je simbol</a:t>
            </a:r>
            <a:r>
              <a:rPr lang="sl-SI" sz="2400" dirty="0"/>
              <a:t> lirskega pesništva in </a:t>
            </a:r>
            <a:r>
              <a:rPr lang="sl-SI" sz="2400" dirty="0" smtClean="0"/>
              <a:t>glasbe</a:t>
            </a:r>
            <a:endParaRPr lang="sl-SI" sz="2400" dirty="0"/>
          </a:p>
          <a:p>
            <a:endParaRPr lang="sl-SI" dirty="0"/>
          </a:p>
        </p:txBody>
      </p:sp>
      <p:pic>
        <p:nvPicPr>
          <p:cNvPr id="6" name="Slika 5" descr="Rezultat iskanja slik za lira glasbil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r="22174"/>
          <a:stretch/>
        </p:blipFill>
        <p:spPr bwMode="auto">
          <a:xfrm>
            <a:off x="7850658" y="1952470"/>
            <a:ext cx="3295135" cy="432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86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0158" y="574359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lutnja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0158" y="2081426"/>
            <a:ext cx="5846704" cy="4077097"/>
          </a:xfrm>
        </p:spPr>
        <p:txBody>
          <a:bodyPr>
            <a:normAutofit/>
          </a:bodyPr>
          <a:lstStyle/>
          <a:p>
            <a:r>
              <a:rPr lang="sl-SI" dirty="0" smtClean="0"/>
              <a:t>je</a:t>
            </a:r>
            <a:r>
              <a:rPr lang="sl-SI" dirty="0"/>
              <a:t> strunsko sredozemsko glasbilo iz družine </a:t>
            </a:r>
            <a:r>
              <a:rPr lang="sl-SI" dirty="0" smtClean="0"/>
              <a:t>brenkal</a:t>
            </a:r>
          </a:p>
          <a:p>
            <a:r>
              <a:rPr lang="sl-SI" dirty="0" smtClean="0"/>
              <a:t>v</a:t>
            </a:r>
            <a:r>
              <a:rPr lang="sl-SI" dirty="0"/>
              <a:t> 9. </a:t>
            </a:r>
            <a:r>
              <a:rPr lang="sl-SI" dirty="0" smtClean="0"/>
              <a:t>stoletju so jo</a:t>
            </a:r>
            <a:r>
              <a:rPr lang="sl-SI" dirty="0"/>
              <a:t> razvili v </a:t>
            </a:r>
            <a:r>
              <a:rPr lang="sl-SI" dirty="0" smtClean="0"/>
              <a:t>Perziji</a:t>
            </a:r>
          </a:p>
          <a:p>
            <a:r>
              <a:rPr lang="sl-SI" dirty="0" smtClean="0"/>
              <a:t>ime </a:t>
            </a:r>
            <a:r>
              <a:rPr lang="sl-SI" dirty="0"/>
              <a:t>je dobila iz arabske besede </a:t>
            </a:r>
            <a:r>
              <a:rPr lang="sl-SI" i="1" dirty="0" err="1"/>
              <a:t>al</a:t>
            </a:r>
            <a:r>
              <a:rPr lang="sl-SI" i="1" dirty="0"/>
              <a:t>-'ud</a:t>
            </a:r>
            <a:r>
              <a:rPr lang="sl-SI" dirty="0"/>
              <a:t>, ki </a:t>
            </a:r>
            <a:r>
              <a:rPr lang="sl-SI" dirty="0" smtClean="0"/>
              <a:t>pomeni leseno</a:t>
            </a:r>
            <a:r>
              <a:rPr lang="sl-SI" dirty="0"/>
              <a:t> </a:t>
            </a:r>
            <a:r>
              <a:rPr lang="sl-SI" dirty="0" smtClean="0"/>
              <a:t>glasbilo</a:t>
            </a:r>
            <a:endParaRPr lang="sl-SI" dirty="0"/>
          </a:p>
          <a:p>
            <a:r>
              <a:rPr lang="sl-SI" dirty="0" smtClean="0"/>
              <a:t>v</a:t>
            </a:r>
            <a:r>
              <a:rPr lang="sl-SI" dirty="0"/>
              <a:t> 18. stoletju </a:t>
            </a:r>
            <a:r>
              <a:rPr lang="sl-SI" dirty="0" smtClean="0"/>
              <a:t>so </a:t>
            </a:r>
            <a:r>
              <a:rPr lang="sl-SI" dirty="0"/>
              <a:t>jo </a:t>
            </a:r>
            <a:r>
              <a:rPr lang="sl-SI" dirty="0" smtClean="0"/>
              <a:t>izpodrinila </a:t>
            </a:r>
            <a:r>
              <a:rPr lang="sl-SI" dirty="0"/>
              <a:t>druga glasbila s strunami in </a:t>
            </a:r>
            <a:r>
              <a:rPr lang="sl-SI" dirty="0" smtClean="0"/>
              <a:t>tipkami </a:t>
            </a:r>
          </a:p>
        </p:txBody>
      </p:sp>
      <p:pic>
        <p:nvPicPr>
          <p:cNvPr id="5" name="Slika 4" descr="Rezultat iskanja slik za lutnja instrume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"/>
          <a:stretch/>
        </p:blipFill>
        <p:spPr bwMode="auto">
          <a:xfrm>
            <a:off x="6922727" y="2635800"/>
            <a:ext cx="5003662" cy="3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648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2397" y="539507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chemeClr val="bg2"/>
                </a:solidFill>
              </a:rPr>
              <a:t>citre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2397" y="2363257"/>
            <a:ext cx="6323971" cy="3896866"/>
          </a:xfrm>
        </p:spPr>
        <p:txBody>
          <a:bodyPr>
            <a:noAutofit/>
          </a:bodyPr>
          <a:lstStyle/>
          <a:p>
            <a:r>
              <a:rPr lang="sl-SI" dirty="0" smtClean="0"/>
              <a:t>so</a:t>
            </a:r>
            <a:r>
              <a:rPr lang="sl-SI" dirty="0"/>
              <a:t> ljudsko strunsko glasbilo iz družine brenkal, razširjeno predvsem v alpskih </a:t>
            </a:r>
            <a:r>
              <a:rPr lang="sl-SI" dirty="0" smtClean="0"/>
              <a:t>deželah</a:t>
            </a:r>
          </a:p>
          <a:p>
            <a:r>
              <a:rPr lang="sl-SI" dirty="0" smtClean="0"/>
              <a:t>imenujejo </a:t>
            </a:r>
            <a:r>
              <a:rPr lang="sl-SI" dirty="0"/>
              <a:t>jih tudi klavir </a:t>
            </a:r>
            <a:r>
              <a:rPr lang="sl-SI" i="1" dirty="0"/>
              <a:t>malega </a:t>
            </a:r>
            <a:r>
              <a:rPr lang="sl-SI" i="1" dirty="0" smtClean="0"/>
              <a:t>človeka</a:t>
            </a:r>
            <a:endParaRPr lang="sl-SI" dirty="0" smtClean="0"/>
          </a:p>
          <a:p>
            <a:r>
              <a:rPr lang="sl-SI" dirty="0" smtClean="0"/>
              <a:t>imajo </a:t>
            </a:r>
            <a:r>
              <a:rPr lang="sl-SI" dirty="0"/>
              <a:t>30 do 45 </a:t>
            </a:r>
            <a:r>
              <a:rPr lang="sl-SI" dirty="0" smtClean="0"/>
              <a:t>strun</a:t>
            </a:r>
          </a:p>
          <a:p>
            <a:r>
              <a:rPr lang="sl-SI" dirty="0" smtClean="0"/>
              <a:t>uporabljene </a:t>
            </a:r>
            <a:r>
              <a:rPr lang="sl-SI" dirty="0"/>
              <a:t>so bile tudi v </a:t>
            </a:r>
            <a:r>
              <a:rPr lang="sl-SI" dirty="0" smtClean="0"/>
              <a:t>glasbi</a:t>
            </a:r>
            <a:r>
              <a:rPr lang="sl-SI" dirty="0"/>
              <a:t> </a:t>
            </a:r>
            <a:r>
              <a:rPr lang="sl-SI" dirty="0" smtClean="0"/>
              <a:t>za </a:t>
            </a:r>
            <a:r>
              <a:rPr lang="sl-SI" dirty="0"/>
              <a:t>film Cvetje v </a:t>
            </a:r>
            <a:r>
              <a:rPr lang="sl-SI" dirty="0" smtClean="0"/>
              <a:t>jeseni</a:t>
            </a:r>
            <a:endParaRPr lang="sl-SI" dirty="0"/>
          </a:p>
        </p:txBody>
      </p:sp>
      <p:pic>
        <p:nvPicPr>
          <p:cNvPr id="5" name="Slika 4" descr="Rezultat iskanja slik za cit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68" y="3020970"/>
            <a:ext cx="457200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524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6729</TotalTime>
  <Words>272</Words>
  <Application>Microsoft Office PowerPoint</Application>
  <PresentationFormat>Širokozaslonsko</PresentationFormat>
  <Paragraphs>89</Paragraphs>
  <Slides>16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Century Gothic</vt:lpstr>
      <vt:lpstr>Wingdings</vt:lpstr>
      <vt:lpstr>Wingdings 3</vt:lpstr>
      <vt:lpstr>Rezina</vt:lpstr>
      <vt:lpstr>BRENKALA</vt:lpstr>
      <vt:lpstr>PowerPointova predstavitev</vt:lpstr>
      <vt:lpstr>PowerPointova predstavitev</vt:lpstr>
      <vt:lpstr>KAJ SO BRENKALA?</vt:lpstr>
      <vt:lpstr>vrste brenkal</vt:lpstr>
      <vt:lpstr>harfa</vt:lpstr>
      <vt:lpstr>lira</vt:lpstr>
      <vt:lpstr>lutnja</vt:lpstr>
      <vt:lpstr>citre</vt:lpstr>
      <vt:lpstr>kitara</vt:lpstr>
      <vt:lpstr>mandolina</vt:lpstr>
      <vt:lpstr>tamburica</vt:lpstr>
      <vt:lpstr>balalajka</vt:lpstr>
      <vt:lpstr>bAnjo (bendžo) </vt:lpstr>
      <vt:lpstr>sitar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Uroš</dc:creator>
  <cp:lastModifiedBy>SIO Administrator</cp:lastModifiedBy>
  <cp:revision>88</cp:revision>
  <dcterms:created xsi:type="dcterms:W3CDTF">2018-06-10T16:22:12Z</dcterms:created>
  <dcterms:modified xsi:type="dcterms:W3CDTF">2020-04-16T10:59:47Z</dcterms:modified>
</cp:coreProperties>
</file>