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66" r:id="rId4"/>
    <p:sldId id="267" r:id="rId5"/>
    <p:sldId id="257" r:id="rId6"/>
    <p:sldId id="269" r:id="rId7"/>
    <p:sldId id="268" r:id="rId8"/>
    <p:sldId id="271" r:id="rId9"/>
    <p:sldId id="270" r:id="rId10"/>
    <p:sldId id="272" r:id="rId11"/>
    <p:sldId id="275" r:id="rId12"/>
    <p:sldId id="273" r:id="rId13"/>
    <p:sldId id="274" r:id="rId14"/>
    <p:sldId id="258" r:id="rId15"/>
    <p:sldId id="276" r:id="rId16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2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0748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4862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5071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48459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4502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52437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9910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9085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78894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2105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2080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9FD15-65A2-446C-9934-72F586041059}" type="datetimeFigureOut">
              <a:rPr lang="sl-SI" smtClean="0"/>
              <a:t>7. 04. 2020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9277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5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5.mp3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.mp3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5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5.mp3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vsebine 4"/>
          <p:cNvSpPr>
            <a:spLocks noGrp="1"/>
          </p:cNvSpPr>
          <p:nvPr>
            <p:ph sz="half" idx="1"/>
          </p:nvPr>
        </p:nvSpPr>
        <p:spPr>
          <a:xfrm>
            <a:off x="326782" y="0"/>
            <a:ext cx="7955860" cy="43144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dirty="0" smtClean="0"/>
              <a:t>Pozdravljeni petošolci</a:t>
            </a:r>
            <a:r>
              <a:rPr lang="sl-SI" dirty="0"/>
              <a:t>,</a:t>
            </a: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Lepo vas pozdravljam na skupnem glasbenem druženju. (ta teden imamo 2 uri).</a:t>
            </a:r>
          </a:p>
          <a:p>
            <a:pPr marL="0" indent="0">
              <a:buNone/>
            </a:pPr>
            <a:r>
              <a:rPr lang="sl-SI" dirty="0" smtClean="0"/>
              <a:t>Prejšnjo uro ste izdelali brenkalo in upam, da vam je lepo uspelo.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Naučili smo se že kar nekaj slovenskih ljudskih pesmi iz različnih pokrajin –( Prekmurje, Istra, Gorenjska …). Zdaj pa bomo naše popotovanje po Sloveniji nadaljevali.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825" y="110774"/>
            <a:ext cx="1722175" cy="1722175"/>
          </a:xfrm>
          <a:prstGeom prst="rect">
            <a:avLst/>
          </a:prstGeom>
        </p:spPr>
      </p:pic>
      <p:pic>
        <p:nvPicPr>
          <p:cNvPr id="1026" name="Picture 2" descr="Rezultat iskanja slik za car cartoon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33056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6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5"/>
          <a:stretch/>
        </p:blipFill>
        <p:spPr bwMode="auto">
          <a:xfrm>
            <a:off x="763960" y="286010"/>
            <a:ext cx="8136904" cy="599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. 60  bp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544" y="692696"/>
            <a:ext cx="609600" cy="609600"/>
          </a:xfrm>
          <a:prstGeom prst="rect">
            <a:avLst/>
          </a:prstGeom>
        </p:spPr>
      </p:pic>
      <p:pic>
        <p:nvPicPr>
          <p:cNvPr id="5" name="1. 80  bp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544" y="2671654"/>
            <a:ext cx="609600" cy="609600"/>
          </a:xfrm>
          <a:prstGeom prst="rect">
            <a:avLst/>
          </a:prstGeom>
        </p:spPr>
      </p:pic>
      <p:pic>
        <p:nvPicPr>
          <p:cNvPr id="6" name="1. 90  bp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9160" y="465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8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0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9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395536" y="188640"/>
            <a:ext cx="8352928" cy="5410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Še malce težja naloga. K spremljavi združi obe slikovno predstavljeni spremljavi z lastnimi inštrumenti. Nič se ne huduj,če ne bo šlo. Bo pa veliko smeha in zabave </a:t>
            </a:r>
            <a:r>
              <a:rPr lang="sl-SI" dirty="0" smtClean="0">
                <a:sym typeface="Wingdings" pitchFamily="2" charset="2"/>
              </a:rPr>
              <a:t></a:t>
            </a:r>
            <a:endParaRPr lang="sl-SI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 t="2635" r="4092" b="3030"/>
          <a:stretch/>
        </p:blipFill>
        <p:spPr bwMode="auto">
          <a:xfrm>
            <a:off x="94540" y="908720"/>
            <a:ext cx="4313096" cy="327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5"/>
          <a:stretch/>
        </p:blipFill>
        <p:spPr bwMode="auto">
          <a:xfrm>
            <a:off x="4420600" y="3212976"/>
            <a:ext cx="469482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1. Vse kaj lazi - spremljav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2200" y="1700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8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2"/>
          <p:cNvSpPr txBox="1">
            <a:spLocks/>
          </p:cNvSpPr>
          <p:nvPr/>
        </p:nvSpPr>
        <p:spPr>
          <a:xfrm>
            <a:off x="457200" y="836712"/>
            <a:ext cx="8075240" cy="52894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sl-SI" dirty="0" smtClean="0"/>
              <a:t>In sedaj na delo!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sl-SI" dirty="0" smtClean="0"/>
              <a:t>Oblikuj </a:t>
            </a:r>
            <a:r>
              <a:rPr lang="sl-SI" b="1" dirty="0" smtClean="0"/>
              <a:t>svojo</a:t>
            </a:r>
            <a:r>
              <a:rPr lang="sl-SI" dirty="0" smtClean="0"/>
              <a:t> spremljavo z lastnimi inštrumenti. Seveda lahko uporabiš </a:t>
            </a:r>
            <a:r>
              <a:rPr lang="sl-SI" b="1" dirty="0" smtClean="0"/>
              <a:t>tudi brenkalo</a:t>
            </a:r>
            <a:r>
              <a:rPr lang="sl-SI" dirty="0" smtClean="0"/>
              <a:t>, ki si ga sam-a izdelal-a prejšnjo glasbeno uro.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sl-SI" dirty="0" smtClean="0"/>
              <a:t>Spremljavo izvajaj na uvodnem inštrumentalnem delu in medigrah.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1929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932040" y="332656"/>
            <a:ext cx="4038600" cy="64087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sl-SI" dirty="0"/>
              <a:t>HLAČE MOGA SEN GLODATI</a:t>
            </a:r>
          </a:p>
          <a:p>
            <a:pPr marL="0" indent="0">
              <a:buNone/>
            </a:pPr>
            <a:r>
              <a:rPr lang="sl-SI" dirty="0"/>
              <a:t>F ŠOLI SEDEM LET.</a:t>
            </a:r>
          </a:p>
          <a:p>
            <a:pPr marL="0" indent="0">
              <a:buNone/>
            </a:pPr>
            <a:r>
              <a:rPr lang="sl-SI" dirty="0"/>
              <a:t>NAFČA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SEN SE NEKAJ BRATI,</a:t>
            </a:r>
          </a:p>
          <a:p>
            <a:pPr marL="0" indent="0">
              <a:buNone/>
            </a:pPr>
            <a:r>
              <a:rPr lang="sl-SI" dirty="0"/>
              <a:t>ŠTETI DO DESET.</a:t>
            </a:r>
          </a:p>
          <a:p>
            <a:pPr marL="0" indent="0">
              <a:buNone/>
            </a:pPr>
            <a:r>
              <a:rPr lang="sl-SI" dirty="0"/>
              <a:t>TRALALA,… </a:t>
            </a: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ČE </a:t>
            </a:r>
            <a:r>
              <a:rPr lang="sl-SI" dirty="0"/>
              <a:t>PA VIDEL SEN CIGANA </a:t>
            </a:r>
          </a:p>
          <a:p>
            <a:pPr marL="0" indent="0">
              <a:buNone/>
            </a:pPr>
            <a:r>
              <a:rPr lang="sl-SI" dirty="0"/>
              <a:t>ALI ČIČA, JOJ.</a:t>
            </a:r>
          </a:p>
          <a:p>
            <a:pPr marL="0" indent="0">
              <a:buNone/>
            </a:pPr>
            <a:r>
              <a:rPr lang="sl-SI" dirty="0"/>
              <a:t>TE SEN BEŽA KAK </a:t>
            </a:r>
            <a:r>
              <a:rPr lang="sl-SI" dirty="0" smtClean="0"/>
              <a:t>PODGANA  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F PARNO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AL ZA GNOJ.</a:t>
            </a:r>
          </a:p>
          <a:p>
            <a:pPr marL="0" indent="0">
              <a:buNone/>
            </a:pPr>
            <a:r>
              <a:rPr lang="sl-SI" dirty="0"/>
              <a:t>TRALALA,…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/>
              <a:t>ZAJ STE ČÜLI POSLUŠAFCI</a:t>
            </a:r>
          </a:p>
          <a:p>
            <a:pPr marL="0" indent="0">
              <a:buNone/>
            </a:pPr>
            <a:r>
              <a:rPr lang="sl-SI" dirty="0"/>
              <a:t>KAKŠEN SEN JA FTIČ,</a:t>
            </a:r>
          </a:p>
          <a:p>
            <a:pPr marL="0" indent="0">
              <a:buNone/>
            </a:pPr>
            <a:r>
              <a:rPr lang="sl-SI" dirty="0"/>
              <a:t>VÜHA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MAM KA STARI ZAFCI,</a:t>
            </a:r>
          </a:p>
          <a:p>
            <a:pPr marL="0" indent="0">
              <a:buNone/>
            </a:pPr>
            <a:r>
              <a:rPr lang="sl-SI" dirty="0"/>
              <a:t>SAMO V GLAVI NIČ.</a:t>
            </a:r>
          </a:p>
          <a:p>
            <a:pPr marL="0" indent="0">
              <a:buNone/>
            </a:pPr>
            <a:r>
              <a:rPr lang="sl-SI" dirty="0"/>
              <a:t>TRALALA</a:t>
            </a:r>
            <a:r>
              <a:rPr lang="sl-SI" dirty="0" smtClean="0"/>
              <a:t>,…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8" name="Ograda vsebine 7"/>
          <p:cNvSpPr>
            <a:spLocks noGrp="1"/>
          </p:cNvSpPr>
          <p:nvPr>
            <p:ph sz="half" idx="1"/>
          </p:nvPr>
        </p:nvSpPr>
        <p:spPr>
          <a:xfrm>
            <a:off x="457200" y="0"/>
            <a:ext cx="4038600" cy="68580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sl-SI" b="1" dirty="0" smtClean="0"/>
              <a:t>ZAPOJMO </a:t>
            </a:r>
            <a:r>
              <a:rPr lang="sl-SI" b="1" dirty="0" smtClean="0">
                <a:sym typeface="Wingdings" pitchFamily="2" charset="2"/>
              </a:rPr>
              <a:t></a:t>
            </a:r>
            <a:endParaRPr lang="sl-SI" b="1" dirty="0" smtClean="0"/>
          </a:p>
          <a:p>
            <a:pPr marL="0" indent="0">
              <a:buNone/>
            </a:pPr>
            <a:endParaRPr lang="sl-SI" b="1" dirty="0"/>
          </a:p>
          <a:p>
            <a:pPr marL="0" indent="0">
              <a:buNone/>
            </a:pPr>
            <a:r>
              <a:rPr lang="sl-SI" b="1" dirty="0" smtClean="0">
                <a:solidFill>
                  <a:srgbClr val="FF0000"/>
                </a:solidFill>
              </a:rPr>
              <a:t>FSE </a:t>
            </a:r>
            <a:r>
              <a:rPr lang="sl-SI" b="1" dirty="0">
                <a:solidFill>
                  <a:srgbClr val="FF0000"/>
                </a:solidFill>
              </a:rPr>
              <a:t>KAJ LAZI</a:t>
            </a:r>
            <a:endParaRPr lang="sl-SI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>(Prlekija)</a:t>
            </a:r>
            <a:endParaRPr lang="sl-SI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dirty="0"/>
              <a:t> </a:t>
            </a: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FSE </a:t>
            </a:r>
            <a:r>
              <a:rPr lang="sl-SI" dirty="0"/>
              <a:t>KAJ LAZI PO TEM SVETI</a:t>
            </a:r>
          </a:p>
          <a:p>
            <a:pPr marL="0" indent="0">
              <a:buNone/>
            </a:pPr>
            <a:r>
              <a:rPr lang="sl-SI" dirty="0"/>
              <a:t>NAPNI VÜHA ZLO:</a:t>
            </a:r>
          </a:p>
          <a:p>
            <a:pPr marL="0" indent="0">
              <a:buNone/>
            </a:pPr>
            <a:r>
              <a:rPr lang="sl-SI" dirty="0"/>
              <a:t>KAJ BOŠ ČÜLA ZAJ ZAPETI</a:t>
            </a:r>
          </a:p>
          <a:p>
            <a:pPr marL="0" indent="0">
              <a:buNone/>
            </a:pPr>
            <a:r>
              <a:rPr lang="sl-SI" dirty="0"/>
              <a:t>PESEM VISOKO.</a:t>
            </a:r>
          </a:p>
          <a:p>
            <a:pPr marL="0" indent="0">
              <a:buNone/>
            </a:pPr>
            <a:r>
              <a:rPr lang="sl-SI" dirty="0"/>
              <a:t>TRALALA, TRALALA,…</a:t>
            </a:r>
          </a:p>
          <a:p>
            <a:pPr marL="0" indent="0">
              <a:buNone/>
            </a:pPr>
            <a:r>
              <a:rPr lang="sl-SI" dirty="0"/>
              <a:t> </a:t>
            </a:r>
          </a:p>
          <a:p>
            <a:pPr marL="0" indent="0">
              <a:buNone/>
            </a:pPr>
            <a:r>
              <a:rPr lang="sl-SI" dirty="0"/>
              <a:t>TOTA PESEM PODVÜČILA </a:t>
            </a:r>
          </a:p>
          <a:p>
            <a:pPr marL="0" indent="0">
              <a:buNone/>
            </a:pPr>
            <a:r>
              <a:rPr lang="sl-SI" dirty="0"/>
              <a:t>BO VAS FSE OKROG:</a:t>
            </a:r>
          </a:p>
          <a:p>
            <a:pPr marL="0" indent="0">
              <a:buNone/>
            </a:pPr>
            <a:r>
              <a:rPr lang="sl-SI" dirty="0"/>
              <a:t>KAŠNA ČENČA SEN JA BIA</a:t>
            </a:r>
          </a:p>
          <a:p>
            <a:pPr marL="0" indent="0">
              <a:buNone/>
            </a:pPr>
            <a:r>
              <a:rPr lang="sl-SI" dirty="0"/>
              <a:t>ŽE OD MLADIH NOG.</a:t>
            </a:r>
          </a:p>
          <a:p>
            <a:pPr marL="0" indent="0">
              <a:buNone/>
            </a:pPr>
            <a:r>
              <a:rPr lang="sl-SI" dirty="0"/>
              <a:t>TRALALA</a:t>
            </a:r>
            <a:r>
              <a:rPr lang="sl-SI" dirty="0" smtClean="0"/>
              <a:t>…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DERE SEN ŠE V JANKI SKAKA</a:t>
            </a:r>
          </a:p>
          <a:p>
            <a:pPr marL="0" indent="0">
              <a:buNone/>
            </a:pPr>
            <a:r>
              <a:rPr lang="sl-SI" dirty="0"/>
              <a:t>TE JE LÜŠTNO BLO.</a:t>
            </a:r>
          </a:p>
          <a:p>
            <a:pPr marL="0" indent="0">
              <a:buNone/>
            </a:pPr>
            <a:r>
              <a:rPr lang="sl-SI" dirty="0"/>
              <a:t>KOLCA F HIŠI SEN POTAKA,</a:t>
            </a:r>
          </a:p>
          <a:p>
            <a:pPr marL="0" indent="0">
              <a:buNone/>
            </a:pPr>
            <a:r>
              <a:rPr lang="sl-SI" dirty="0"/>
              <a:t>VARVA MAČKICO.</a:t>
            </a:r>
          </a:p>
          <a:p>
            <a:pPr marL="0" indent="0">
              <a:buNone/>
            </a:pPr>
            <a:r>
              <a:rPr lang="sl-SI" dirty="0"/>
              <a:t>TRALALA….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3" name="1. Vse kaj lazi - spremljav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6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899592" y="692696"/>
            <a:ext cx="6991071" cy="5410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…še notni zapis pesmi…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8222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2"/>
          <p:cNvSpPr txBox="1">
            <a:spLocks/>
          </p:cNvSpPr>
          <p:nvPr/>
        </p:nvSpPr>
        <p:spPr>
          <a:xfrm>
            <a:off x="477416" y="404664"/>
            <a:ext cx="8075240" cy="52894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sl-SI" dirty="0" smtClean="0"/>
              <a:t>Toliko za danes.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sl-SI" dirty="0" smtClean="0"/>
              <a:t>Pridno vadite, prihodnji teden pa novim glasbenim dogodivščinam naproti.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sl-SI" dirty="0" smtClean="0"/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sl-SI" dirty="0" smtClean="0"/>
              <a:t>Lepo vas pozdravljam,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sl-SI" dirty="0" smtClean="0"/>
              <a:t>Učiteljica </a:t>
            </a:r>
            <a:r>
              <a:rPr lang="sl-SI" dirty="0" err="1" smtClean="0"/>
              <a:t>Lidia</a:t>
            </a:r>
            <a:r>
              <a:rPr lang="sl-SI" dirty="0" smtClean="0"/>
              <a:t>.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sl-SI" dirty="0"/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149080"/>
            <a:ext cx="1722175" cy="172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7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8229600" cy="1143000"/>
          </a:xfrm>
        </p:spPr>
        <p:txBody>
          <a:bodyPr/>
          <a:lstStyle/>
          <a:p>
            <a:r>
              <a:rPr lang="sl-SI" b="1" dirty="0" smtClean="0">
                <a:solidFill>
                  <a:srgbClr val="FF0000"/>
                </a:solidFill>
              </a:rPr>
              <a:t>ŠTAJERSKA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971600" y="188640"/>
            <a:ext cx="7571184" cy="720080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Naša naslednja „postaja“ je</a:t>
            </a:r>
            <a:endParaRPr lang="sl-SI" dirty="0"/>
          </a:p>
        </p:txBody>
      </p:sp>
      <p:pic>
        <p:nvPicPr>
          <p:cNvPr id="5" name="Picture 4" descr="http://upload.wikimedia.org/wikipedia/commons/thumb/8/85/Pokrajine_spodnja_stajerska.png/300px-Pokrajine_spodnja_stajer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666986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98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zultat iskanja slik za marib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97" y="764705"/>
            <a:ext cx="410445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značba mesta vsebine 3"/>
          <p:cNvSpPr txBox="1">
            <a:spLocks/>
          </p:cNvSpPr>
          <p:nvPr/>
        </p:nvSpPr>
        <p:spPr>
          <a:xfrm>
            <a:off x="423601" y="188641"/>
            <a:ext cx="829126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800" dirty="0" smtClean="0"/>
              <a:t>Prepoznaš katero izmed večjih mest Štajerske?</a:t>
            </a:r>
            <a:endParaRPr lang="sl-SI" sz="2800" dirty="0"/>
          </a:p>
        </p:txBody>
      </p:sp>
      <p:pic>
        <p:nvPicPr>
          <p:cNvPr id="2052" name="Picture 4" descr="Rezultat iskanja slik za celj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00808"/>
            <a:ext cx="3474221" cy="319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84" y="4022398"/>
            <a:ext cx="3972776" cy="248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avokotnik 4"/>
          <p:cNvSpPr/>
          <p:nvPr/>
        </p:nvSpPr>
        <p:spPr>
          <a:xfrm>
            <a:off x="423601" y="3095391"/>
            <a:ext cx="3788359" cy="7200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srgbClr val="0070C0"/>
                </a:solidFill>
              </a:rPr>
              <a:t>MARIBOR</a:t>
            </a:r>
            <a:endParaRPr lang="sl-SI" sz="2000" b="1" dirty="0">
              <a:solidFill>
                <a:srgbClr val="0070C0"/>
              </a:solidFill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4788024" y="4543810"/>
            <a:ext cx="3474221" cy="7200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srgbClr val="0070C0"/>
                </a:solidFill>
              </a:rPr>
              <a:t>CELJE</a:t>
            </a:r>
            <a:endParaRPr lang="sl-SI" sz="2000" b="1" dirty="0">
              <a:solidFill>
                <a:srgbClr val="0070C0"/>
              </a:solidFill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326558" y="5949280"/>
            <a:ext cx="3994302" cy="7200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srgbClr val="0070C0"/>
                </a:solidFill>
              </a:rPr>
              <a:t>PTUJ</a:t>
            </a:r>
            <a:endParaRPr lang="sl-SI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29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395536" y="188640"/>
            <a:ext cx="7643192" cy="4525963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V enem prejšnjih razredov si se učil(a)  šaljivo pesmico, s prav posebnim besedilom, v narečju.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Prisluhni ji v izvedbi slovenske skupine </a:t>
            </a:r>
            <a:r>
              <a:rPr lang="sl-SI" b="1" dirty="0" smtClean="0">
                <a:solidFill>
                  <a:srgbClr val="FF0000"/>
                </a:solidFill>
              </a:rPr>
              <a:t>JARARAJA, </a:t>
            </a:r>
            <a:r>
              <a:rPr lang="sl-SI" dirty="0" smtClean="0"/>
              <a:t>katera je prepoznavna prav po svojih posebnih izvedbah slovenskih ljudskih pesmi. </a:t>
            </a:r>
          </a:p>
          <a:p>
            <a:pPr marL="0" indent="0">
              <a:buNone/>
            </a:pPr>
            <a:r>
              <a:rPr lang="sl-SI" dirty="0" smtClean="0"/>
              <a:t>Si jo prepoznal-a ?</a:t>
            </a:r>
          </a:p>
          <a:p>
            <a:pPr marL="0" indent="0">
              <a:buNone/>
            </a:pPr>
            <a:endParaRPr lang="sl-SI" b="1" dirty="0">
              <a:solidFill>
                <a:srgbClr val="FF0000"/>
              </a:solidFill>
            </a:endParaRPr>
          </a:p>
        </p:txBody>
      </p:sp>
      <p:pic>
        <p:nvPicPr>
          <p:cNvPr id="6" name="Jara raj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6176" y="4230394"/>
            <a:ext cx="609600" cy="609600"/>
          </a:xfrm>
          <a:prstGeom prst="rect">
            <a:avLst/>
          </a:prstGeom>
        </p:spPr>
      </p:pic>
      <p:pic>
        <p:nvPicPr>
          <p:cNvPr id="3074" name="Picture 2" descr="Rezultat iskanja slik za jararaj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73016"/>
            <a:ext cx="4381500" cy="2924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/>
          <p:cNvSpPr/>
          <p:nvPr/>
        </p:nvSpPr>
        <p:spPr>
          <a:xfrm>
            <a:off x="6981800" y="3419070"/>
            <a:ext cx="1622648" cy="28182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POVABI NA PLES NEKOGA, KI JE TA TRENUTEK POLEG TEBE</a:t>
            </a:r>
          </a:p>
          <a:p>
            <a:pPr algn="ctr"/>
            <a:r>
              <a:rPr lang="sl-SI" dirty="0" smtClean="0">
                <a:sym typeface="Wingdings" pitchFamily="2" charset="2"/>
              </a:rPr>
              <a:t>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5037466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716016" y="188640"/>
            <a:ext cx="4038600" cy="640871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sl-SI" dirty="0"/>
              <a:t>HLAČE MOGA SEN GLODATI</a:t>
            </a:r>
          </a:p>
          <a:p>
            <a:pPr marL="0" indent="0">
              <a:buNone/>
            </a:pPr>
            <a:r>
              <a:rPr lang="sl-SI" dirty="0"/>
              <a:t>F ŠOLI SEDEM LET.</a:t>
            </a:r>
          </a:p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>NAFČA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SEN SE NEKAJ BRATI,</a:t>
            </a:r>
          </a:p>
          <a:p>
            <a:pPr marL="0" indent="0">
              <a:buNone/>
            </a:pPr>
            <a:r>
              <a:rPr lang="sl-SI" dirty="0"/>
              <a:t>ŠTETI DO DESET.</a:t>
            </a:r>
          </a:p>
          <a:p>
            <a:pPr marL="0" indent="0">
              <a:buNone/>
            </a:pPr>
            <a:r>
              <a:rPr lang="sl-SI" dirty="0"/>
              <a:t>TRALALA,… </a:t>
            </a:r>
          </a:p>
          <a:p>
            <a:pPr marL="0" indent="0" algn="r">
              <a:buNone/>
            </a:pPr>
            <a:r>
              <a:rPr lang="sl-SI" dirty="0"/>
              <a:t>  </a:t>
            </a:r>
            <a:r>
              <a:rPr lang="sl-SI" sz="1600" dirty="0" smtClean="0"/>
              <a:t>NAFČA - naučil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 algn="r">
              <a:buNone/>
            </a:pPr>
            <a:r>
              <a:rPr lang="sl-SI" sz="1600" dirty="0" smtClean="0"/>
              <a:t>ČIČ – prebivalec pokrajine med Slovenijo in Hrvaško</a:t>
            </a:r>
            <a:endParaRPr lang="sl-SI" sz="2300" dirty="0"/>
          </a:p>
          <a:p>
            <a:pPr marL="0" indent="0">
              <a:buNone/>
            </a:pPr>
            <a:r>
              <a:rPr lang="sl-SI" dirty="0"/>
              <a:t>ČE PA VIDEL SEN CIGANA </a:t>
            </a:r>
          </a:p>
          <a:p>
            <a:pPr marL="0" indent="0">
              <a:buNone/>
            </a:pPr>
            <a:r>
              <a:rPr lang="sl-SI" dirty="0"/>
              <a:t>ALI </a:t>
            </a:r>
            <a:r>
              <a:rPr lang="sl-SI" b="1" dirty="0">
                <a:solidFill>
                  <a:srgbClr val="FF0000"/>
                </a:solidFill>
              </a:rPr>
              <a:t>ČIČA</a:t>
            </a:r>
            <a:r>
              <a:rPr lang="sl-SI" dirty="0"/>
              <a:t>, JOJ.</a:t>
            </a:r>
          </a:p>
          <a:p>
            <a:pPr marL="0" indent="0">
              <a:buNone/>
            </a:pPr>
            <a:r>
              <a:rPr lang="sl-SI" dirty="0"/>
              <a:t>TE SEN BEŽA KAK </a:t>
            </a:r>
            <a:r>
              <a:rPr lang="sl-SI" dirty="0" smtClean="0"/>
              <a:t>PODGANA  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F </a:t>
            </a:r>
            <a:r>
              <a:rPr lang="sl-SI" b="1" dirty="0">
                <a:solidFill>
                  <a:srgbClr val="FF0000"/>
                </a:solidFill>
              </a:rPr>
              <a:t>PARNO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AL ZA GNOJ.</a:t>
            </a:r>
          </a:p>
          <a:p>
            <a:pPr marL="0" indent="0">
              <a:buNone/>
            </a:pPr>
            <a:r>
              <a:rPr lang="sl-SI" dirty="0"/>
              <a:t>TRALALA,…</a:t>
            </a:r>
          </a:p>
          <a:p>
            <a:pPr marL="0" indent="0" algn="r">
              <a:buNone/>
            </a:pPr>
            <a:r>
              <a:rPr lang="sl-SI" sz="1600" dirty="0" smtClean="0"/>
              <a:t>PARNA – lestvi podobna ograda v hlevu, izza katere živina puli seno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 algn="r">
              <a:buNone/>
            </a:pPr>
            <a:endParaRPr lang="sl-SI" sz="1800" dirty="0" smtClean="0"/>
          </a:p>
          <a:p>
            <a:pPr marL="0" indent="0" algn="r">
              <a:buNone/>
            </a:pPr>
            <a:r>
              <a:rPr lang="sl-SI" sz="1800" dirty="0" smtClean="0"/>
              <a:t>FTIČ – ptič </a:t>
            </a:r>
          </a:p>
          <a:p>
            <a:pPr marL="0" indent="0">
              <a:buNone/>
            </a:pPr>
            <a:r>
              <a:rPr lang="sl-SI" dirty="0"/>
              <a:t>ZAJ STE ČÜLI POSLUŠAFCI</a:t>
            </a:r>
          </a:p>
          <a:p>
            <a:pPr marL="0" indent="0">
              <a:buNone/>
            </a:pPr>
            <a:r>
              <a:rPr lang="sl-SI" dirty="0"/>
              <a:t>KAKŠEN SEN JA </a:t>
            </a:r>
            <a:r>
              <a:rPr lang="sl-SI" b="1" dirty="0">
                <a:solidFill>
                  <a:srgbClr val="FF0000"/>
                </a:solidFill>
              </a:rPr>
              <a:t>FTIČ</a:t>
            </a:r>
            <a:r>
              <a:rPr lang="sl-SI" dirty="0"/>
              <a:t>,</a:t>
            </a:r>
          </a:p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>VÜHA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MAM KA STARI ZAFCI,</a:t>
            </a:r>
          </a:p>
          <a:p>
            <a:pPr marL="0" indent="0">
              <a:buNone/>
            </a:pPr>
            <a:r>
              <a:rPr lang="sl-SI" dirty="0"/>
              <a:t>SAMO V GLAVI NIČ.</a:t>
            </a:r>
          </a:p>
          <a:p>
            <a:pPr marL="0" indent="0">
              <a:buNone/>
            </a:pPr>
            <a:r>
              <a:rPr lang="sl-SI" dirty="0"/>
              <a:t>TRALALA</a:t>
            </a:r>
            <a:r>
              <a:rPr lang="sl-SI" dirty="0" smtClean="0"/>
              <a:t>,…</a:t>
            </a:r>
          </a:p>
          <a:p>
            <a:pPr marL="0" indent="0" algn="r">
              <a:buNone/>
            </a:pPr>
            <a:r>
              <a:rPr lang="sl-SI" sz="1600" dirty="0" smtClean="0"/>
              <a:t>VÜHA – ušesa 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8" name="Ograda vsebine 7"/>
          <p:cNvSpPr>
            <a:spLocks noGrp="1"/>
          </p:cNvSpPr>
          <p:nvPr>
            <p:ph sz="half" idx="1"/>
          </p:nvPr>
        </p:nvSpPr>
        <p:spPr>
          <a:xfrm>
            <a:off x="457200" y="0"/>
            <a:ext cx="4038600" cy="68580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sl-SI" b="1" dirty="0" smtClean="0">
                <a:solidFill>
                  <a:srgbClr val="0070C0"/>
                </a:solidFill>
              </a:rPr>
              <a:t>PONOVIMO  BESEDILO</a:t>
            </a:r>
          </a:p>
          <a:p>
            <a:pPr marL="0" indent="0">
              <a:buNone/>
            </a:pPr>
            <a:endParaRPr lang="sl-SI" b="1" dirty="0"/>
          </a:p>
          <a:p>
            <a:pPr marL="0" indent="0">
              <a:buNone/>
            </a:pPr>
            <a:r>
              <a:rPr lang="sl-SI" b="1" dirty="0" smtClean="0">
                <a:solidFill>
                  <a:srgbClr val="FF0000"/>
                </a:solidFill>
              </a:rPr>
              <a:t>FSE </a:t>
            </a:r>
            <a:r>
              <a:rPr lang="sl-SI" b="1" dirty="0">
                <a:solidFill>
                  <a:srgbClr val="FF0000"/>
                </a:solidFill>
              </a:rPr>
              <a:t>KAJ LAZI</a:t>
            </a:r>
            <a:endParaRPr lang="sl-SI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>(Prlekija)</a:t>
            </a:r>
            <a:endParaRPr lang="sl-SI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dirty="0"/>
              <a:t> </a:t>
            </a:r>
          </a:p>
          <a:p>
            <a:pPr marL="0" indent="0">
              <a:buNone/>
            </a:pPr>
            <a:r>
              <a:rPr lang="sl-SI" dirty="0"/>
              <a:t>FSE KAJ LAZI PO TEM SVETI</a:t>
            </a:r>
          </a:p>
          <a:p>
            <a:pPr marL="0" indent="0">
              <a:buNone/>
            </a:pPr>
            <a:r>
              <a:rPr lang="sl-SI" dirty="0"/>
              <a:t>NAPNI VÜHA ZLO:</a:t>
            </a:r>
          </a:p>
          <a:p>
            <a:pPr marL="0" indent="0">
              <a:buNone/>
            </a:pPr>
            <a:r>
              <a:rPr lang="sl-SI" dirty="0"/>
              <a:t>KAJ BOŠ ČÜLA ZAJ ZAPETI</a:t>
            </a:r>
          </a:p>
          <a:p>
            <a:pPr marL="0" indent="0">
              <a:buNone/>
            </a:pPr>
            <a:r>
              <a:rPr lang="sl-SI" dirty="0"/>
              <a:t>PESEM VISOKO.</a:t>
            </a:r>
          </a:p>
          <a:p>
            <a:pPr marL="0" indent="0">
              <a:buNone/>
            </a:pPr>
            <a:r>
              <a:rPr lang="sl-SI" dirty="0"/>
              <a:t>TRALALA, TRALALA,…</a:t>
            </a:r>
          </a:p>
          <a:p>
            <a:pPr marL="0" indent="0">
              <a:buNone/>
            </a:pPr>
            <a:r>
              <a:rPr lang="sl-SI" dirty="0"/>
              <a:t> </a:t>
            </a:r>
          </a:p>
          <a:p>
            <a:pPr marL="0" indent="0">
              <a:buNone/>
            </a:pPr>
            <a:r>
              <a:rPr lang="sl-SI" dirty="0"/>
              <a:t>TOTA PESEM PODVÜČILA </a:t>
            </a:r>
          </a:p>
          <a:p>
            <a:pPr marL="0" indent="0">
              <a:buNone/>
            </a:pPr>
            <a:r>
              <a:rPr lang="sl-SI" dirty="0"/>
              <a:t>BO VAS FSE OKROG:</a:t>
            </a:r>
          </a:p>
          <a:p>
            <a:pPr marL="0" indent="0">
              <a:buNone/>
            </a:pPr>
            <a:r>
              <a:rPr lang="sl-SI" dirty="0"/>
              <a:t>KAŠNA ČENČA SEN JA BIA</a:t>
            </a:r>
          </a:p>
          <a:p>
            <a:pPr marL="0" indent="0">
              <a:buNone/>
            </a:pPr>
            <a:r>
              <a:rPr lang="sl-SI" dirty="0"/>
              <a:t>ŽE OD MLADIH NOG.</a:t>
            </a:r>
          </a:p>
          <a:p>
            <a:pPr marL="0" indent="0">
              <a:buNone/>
            </a:pPr>
            <a:r>
              <a:rPr lang="sl-SI" dirty="0"/>
              <a:t>TRALALA</a:t>
            </a:r>
            <a:r>
              <a:rPr lang="sl-SI" dirty="0" smtClean="0"/>
              <a:t>…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 algn="r">
              <a:buNone/>
            </a:pPr>
            <a:r>
              <a:rPr lang="sl-SI" sz="1600" dirty="0" smtClean="0"/>
              <a:t>JANKA – </a:t>
            </a:r>
            <a:r>
              <a:rPr lang="sl-SI" sz="1600" dirty="0" err="1" smtClean="0"/>
              <a:t>srajška</a:t>
            </a:r>
            <a:endParaRPr lang="sl-SI" sz="1600" dirty="0" smtClean="0"/>
          </a:p>
          <a:p>
            <a:pPr marL="0" indent="0" algn="r">
              <a:buNone/>
            </a:pPr>
            <a:r>
              <a:rPr lang="sl-SI" sz="1600" dirty="0" smtClean="0"/>
              <a:t>DERE – Ko sem</a:t>
            </a:r>
            <a:endParaRPr lang="sl-SI" sz="1600" dirty="0"/>
          </a:p>
          <a:p>
            <a:pPr marL="0" indent="0">
              <a:buNone/>
            </a:pPr>
            <a:r>
              <a:rPr lang="sl-SI" dirty="0"/>
              <a:t>DERE SEN ŠE V </a:t>
            </a:r>
            <a:r>
              <a:rPr lang="sl-SI" b="1" dirty="0">
                <a:solidFill>
                  <a:srgbClr val="FF0000"/>
                </a:solidFill>
              </a:rPr>
              <a:t>JANKI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SKAKA</a:t>
            </a:r>
          </a:p>
          <a:p>
            <a:pPr marL="0" indent="0">
              <a:buNone/>
            </a:pPr>
            <a:r>
              <a:rPr lang="sl-SI" dirty="0"/>
              <a:t>TE JE LÜŠTNO BLO.</a:t>
            </a:r>
          </a:p>
          <a:p>
            <a:pPr marL="0" indent="0">
              <a:buNone/>
            </a:pPr>
            <a:r>
              <a:rPr lang="sl-SI" dirty="0"/>
              <a:t>KOLCA F HIŠI SEN POTAKA,</a:t>
            </a:r>
          </a:p>
          <a:p>
            <a:pPr marL="0" indent="0">
              <a:buNone/>
            </a:pPr>
            <a:r>
              <a:rPr lang="sl-SI" dirty="0"/>
              <a:t>VARVA MAČKICO.</a:t>
            </a:r>
          </a:p>
          <a:p>
            <a:pPr marL="0" indent="0">
              <a:buNone/>
            </a:pPr>
            <a:r>
              <a:rPr lang="sl-SI" dirty="0"/>
              <a:t>TRALALA….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164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836712"/>
            <a:ext cx="8075240" cy="528945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sl-SI" dirty="0" smtClean="0"/>
              <a:t>V naslednjem delu boš zapel(a)  pesmico ob spremljavi.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 smtClean="0"/>
              <a:t>S klikom na zvočnik boš zaslišal(a) glasbo.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/>
              <a:t>N</a:t>
            </a:r>
            <a:r>
              <a:rPr lang="sl-SI" dirty="0" smtClean="0"/>
              <a:t>a začetku pesmice je </a:t>
            </a:r>
            <a:r>
              <a:rPr lang="sl-SI" b="1" dirty="0" smtClean="0">
                <a:solidFill>
                  <a:srgbClr val="FF0000"/>
                </a:solidFill>
              </a:rPr>
              <a:t>uvodni inštrumentalni del</a:t>
            </a:r>
            <a:r>
              <a:rPr lang="sl-SI" dirty="0" smtClean="0"/>
              <a:t>, nato med vsako kitico sledi inštrumentalna </a:t>
            </a:r>
            <a:r>
              <a:rPr lang="sl-SI" b="1" dirty="0" smtClean="0">
                <a:solidFill>
                  <a:srgbClr val="FF0000"/>
                </a:solidFill>
              </a:rPr>
              <a:t>medigra</a:t>
            </a:r>
            <a:r>
              <a:rPr lang="sl-SI" dirty="0" smtClean="0"/>
              <a:t>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9501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932040" y="332656"/>
            <a:ext cx="4038600" cy="64087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sl-SI" dirty="0"/>
              <a:t>HLAČE MOGA SEN GLODATI</a:t>
            </a:r>
          </a:p>
          <a:p>
            <a:pPr marL="0" indent="0">
              <a:buNone/>
            </a:pPr>
            <a:r>
              <a:rPr lang="sl-SI" dirty="0"/>
              <a:t>F ŠOLI SEDEM LET.</a:t>
            </a:r>
          </a:p>
          <a:p>
            <a:pPr marL="0" indent="0">
              <a:buNone/>
            </a:pPr>
            <a:r>
              <a:rPr lang="sl-SI" dirty="0"/>
              <a:t>NAFČA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SEN SE NEKAJ BRATI,</a:t>
            </a:r>
          </a:p>
          <a:p>
            <a:pPr marL="0" indent="0">
              <a:buNone/>
            </a:pPr>
            <a:r>
              <a:rPr lang="sl-SI" dirty="0"/>
              <a:t>ŠTETI DO DESET.</a:t>
            </a:r>
          </a:p>
          <a:p>
            <a:pPr marL="0" indent="0">
              <a:buNone/>
            </a:pPr>
            <a:r>
              <a:rPr lang="sl-SI" dirty="0"/>
              <a:t>TRALALA,… </a:t>
            </a: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ČE </a:t>
            </a:r>
            <a:r>
              <a:rPr lang="sl-SI" dirty="0"/>
              <a:t>PA VIDEL SEN CIGANA </a:t>
            </a:r>
          </a:p>
          <a:p>
            <a:pPr marL="0" indent="0">
              <a:buNone/>
            </a:pPr>
            <a:r>
              <a:rPr lang="sl-SI" dirty="0"/>
              <a:t>ALI ČIČA, JOJ.</a:t>
            </a:r>
          </a:p>
          <a:p>
            <a:pPr marL="0" indent="0">
              <a:buNone/>
            </a:pPr>
            <a:r>
              <a:rPr lang="sl-SI" dirty="0"/>
              <a:t>TE SEN BEŽA KAK </a:t>
            </a:r>
            <a:r>
              <a:rPr lang="sl-SI" dirty="0" smtClean="0"/>
              <a:t>PODGANA  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F PARNO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AL ZA GNOJ.</a:t>
            </a:r>
          </a:p>
          <a:p>
            <a:pPr marL="0" indent="0">
              <a:buNone/>
            </a:pPr>
            <a:r>
              <a:rPr lang="sl-SI" dirty="0"/>
              <a:t>TRALALA,…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/>
              <a:t>ZAJ STE ČÜLI POSLUŠAFCI</a:t>
            </a:r>
          </a:p>
          <a:p>
            <a:pPr marL="0" indent="0">
              <a:buNone/>
            </a:pPr>
            <a:r>
              <a:rPr lang="sl-SI" dirty="0"/>
              <a:t>KAKŠEN SEN JA FTIČ,</a:t>
            </a:r>
          </a:p>
          <a:p>
            <a:pPr marL="0" indent="0">
              <a:buNone/>
            </a:pPr>
            <a:r>
              <a:rPr lang="sl-SI" dirty="0"/>
              <a:t>VÜHA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MAM KA STARI ZAFCI,</a:t>
            </a:r>
          </a:p>
          <a:p>
            <a:pPr marL="0" indent="0">
              <a:buNone/>
            </a:pPr>
            <a:r>
              <a:rPr lang="sl-SI" dirty="0"/>
              <a:t>SAMO V GLAVI NIČ.</a:t>
            </a:r>
          </a:p>
          <a:p>
            <a:pPr marL="0" indent="0">
              <a:buNone/>
            </a:pPr>
            <a:r>
              <a:rPr lang="sl-SI" dirty="0"/>
              <a:t>TRALALA</a:t>
            </a:r>
            <a:r>
              <a:rPr lang="sl-SI" dirty="0" smtClean="0"/>
              <a:t>,…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8" name="Ograda vsebine 7"/>
          <p:cNvSpPr>
            <a:spLocks noGrp="1"/>
          </p:cNvSpPr>
          <p:nvPr>
            <p:ph sz="half" idx="1"/>
          </p:nvPr>
        </p:nvSpPr>
        <p:spPr>
          <a:xfrm>
            <a:off x="457200" y="0"/>
            <a:ext cx="4038600" cy="68580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sl-SI" b="1" dirty="0" smtClean="0"/>
              <a:t>ZAPOJMO </a:t>
            </a:r>
            <a:r>
              <a:rPr lang="sl-SI" b="1" dirty="0" smtClean="0">
                <a:sym typeface="Wingdings" pitchFamily="2" charset="2"/>
              </a:rPr>
              <a:t></a:t>
            </a:r>
            <a:endParaRPr lang="sl-SI" b="1" dirty="0" smtClean="0"/>
          </a:p>
          <a:p>
            <a:pPr marL="0" indent="0">
              <a:buNone/>
            </a:pPr>
            <a:endParaRPr lang="sl-SI" b="1" dirty="0"/>
          </a:p>
          <a:p>
            <a:pPr marL="0" indent="0">
              <a:buNone/>
            </a:pPr>
            <a:r>
              <a:rPr lang="sl-SI" b="1" dirty="0" smtClean="0">
                <a:solidFill>
                  <a:srgbClr val="FF0000"/>
                </a:solidFill>
              </a:rPr>
              <a:t>FSE </a:t>
            </a:r>
            <a:r>
              <a:rPr lang="sl-SI" b="1" dirty="0">
                <a:solidFill>
                  <a:srgbClr val="FF0000"/>
                </a:solidFill>
              </a:rPr>
              <a:t>KAJ LAZI</a:t>
            </a:r>
            <a:endParaRPr lang="sl-SI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>(Prlekija)</a:t>
            </a:r>
            <a:endParaRPr lang="sl-SI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dirty="0"/>
              <a:t> </a:t>
            </a: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FSE </a:t>
            </a:r>
            <a:r>
              <a:rPr lang="sl-SI" dirty="0"/>
              <a:t>KAJ LAZI PO TEM SVETI</a:t>
            </a:r>
          </a:p>
          <a:p>
            <a:pPr marL="0" indent="0">
              <a:buNone/>
            </a:pPr>
            <a:r>
              <a:rPr lang="sl-SI" dirty="0"/>
              <a:t>NAPNI VÜHA ZLO:</a:t>
            </a:r>
          </a:p>
          <a:p>
            <a:pPr marL="0" indent="0">
              <a:buNone/>
            </a:pPr>
            <a:r>
              <a:rPr lang="sl-SI" dirty="0"/>
              <a:t>KAJ BOŠ ČÜLA ZAJ ZAPETI</a:t>
            </a:r>
          </a:p>
          <a:p>
            <a:pPr marL="0" indent="0">
              <a:buNone/>
            </a:pPr>
            <a:r>
              <a:rPr lang="sl-SI" dirty="0"/>
              <a:t>PESEM VISOKO.</a:t>
            </a:r>
          </a:p>
          <a:p>
            <a:pPr marL="0" indent="0">
              <a:buNone/>
            </a:pPr>
            <a:r>
              <a:rPr lang="sl-SI" dirty="0"/>
              <a:t>TRALALA, TRALALA,…</a:t>
            </a:r>
          </a:p>
          <a:p>
            <a:pPr marL="0" indent="0">
              <a:buNone/>
            </a:pPr>
            <a:r>
              <a:rPr lang="sl-SI" dirty="0"/>
              <a:t> </a:t>
            </a:r>
          </a:p>
          <a:p>
            <a:pPr marL="0" indent="0">
              <a:buNone/>
            </a:pPr>
            <a:r>
              <a:rPr lang="sl-SI" dirty="0"/>
              <a:t>TOTA PESEM PODVÜČILA </a:t>
            </a:r>
          </a:p>
          <a:p>
            <a:pPr marL="0" indent="0">
              <a:buNone/>
            </a:pPr>
            <a:r>
              <a:rPr lang="sl-SI" dirty="0"/>
              <a:t>BO VAS FSE OKROG:</a:t>
            </a:r>
          </a:p>
          <a:p>
            <a:pPr marL="0" indent="0">
              <a:buNone/>
            </a:pPr>
            <a:r>
              <a:rPr lang="sl-SI" dirty="0"/>
              <a:t>KAŠNA ČENČA SEN JA BIA</a:t>
            </a:r>
          </a:p>
          <a:p>
            <a:pPr marL="0" indent="0">
              <a:buNone/>
            </a:pPr>
            <a:r>
              <a:rPr lang="sl-SI" dirty="0"/>
              <a:t>ŽE OD MLADIH NOG.</a:t>
            </a:r>
          </a:p>
          <a:p>
            <a:pPr marL="0" indent="0">
              <a:buNone/>
            </a:pPr>
            <a:r>
              <a:rPr lang="sl-SI" dirty="0"/>
              <a:t>TRALALA</a:t>
            </a:r>
            <a:r>
              <a:rPr lang="sl-SI" dirty="0" smtClean="0"/>
              <a:t>…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DERE SEN ŠE V JANKI SKAKA</a:t>
            </a:r>
          </a:p>
          <a:p>
            <a:pPr marL="0" indent="0">
              <a:buNone/>
            </a:pPr>
            <a:r>
              <a:rPr lang="sl-SI" dirty="0"/>
              <a:t>TE JE LÜŠTNO BLO.</a:t>
            </a:r>
          </a:p>
          <a:p>
            <a:pPr marL="0" indent="0">
              <a:buNone/>
            </a:pPr>
            <a:r>
              <a:rPr lang="sl-SI" dirty="0"/>
              <a:t>KOLCA F HIŠI SEN POTAKA,</a:t>
            </a:r>
          </a:p>
          <a:p>
            <a:pPr marL="0" indent="0">
              <a:buNone/>
            </a:pPr>
            <a:r>
              <a:rPr lang="sl-SI" dirty="0"/>
              <a:t>VARVA MAČKICO.</a:t>
            </a:r>
          </a:p>
          <a:p>
            <a:pPr marL="0" indent="0">
              <a:buNone/>
            </a:pPr>
            <a:r>
              <a:rPr lang="sl-SI" dirty="0"/>
              <a:t>TRALALA….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3" name="1. Vse kaj lazi - spremljav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8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67544" y="73089"/>
            <a:ext cx="8075240" cy="5289451"/>
          </a:xfrm>
        </p:spPr>
        <p:txBody>
          <a:bodyPr/>
          <a:lstStyle/>
          <a:p>
            <a:pPr marL="0" indent="0">
              <a:buNone/>
            </a:pPr>
            <a:r>
              <a:rPr lang="sl-SI" sz="2400" dirty="0" smtClean="0"/>
              <a:t>Za uvodni inštrumentalni del in medigre si zamisli in oblikuj svojo spremljavo z </a:t>
            </a:r>
            <a:r>
              <a:rPr lang="sl-SI" sz="2400" b="1" dirty="0" smtClean="0">
                <a:solidFill>
                  <a:srgbClr val="FF0000"/>
                </a:solidFill>
              </a:rPr>
              <a:t>lastnimi inštrumenti. </a:t>
            </a:r>
          </a:p>
          <a:p>
            <a:pPr marL="0" indent="0">
              <a:buNone/>
            </a:pPr>
            <a:r>
              <a:rPr lang="sl-SI" sz="2400" dirty="0" smtClean="0"/>
              <a:t>Oglej si primer spremljave z lastnimi inštrumenti. Če sta v sličici dve nogi, na dobo zaigraj dve </a:t>
            </a:r>
            <a:r>
              <a:rPr lang="sl-SI" sz="2400" dirty="0" err="1" smtClean="0"/>
              <a:t>osminki</a:t>
            </a:r>
            <a:r>
              <a:rPr lang="sl-SI" sz="2400" dirty="0" smtClean="0"/>
              <a:t>, če je ena noga, jo izvajaj kot </a:t>
            </a:r>
            <a:r>
              <a:rPr lang="sl-SI" sz="2400" dirty="0" err="1" smtClean="0"/>
              <a:t>četrtinko</a:t>
            </a:r>
            <a:r>
              <a:rPr lang="sl-SI" sz="2400" dirty="0" smtClean="0"/>
              <a:t>.</a:t>
            </a:r>
          </a:p>
          <a:p>
            <a:pPr marL="0" indent="0">
              <a:buNone/>
            </a:pPr>
            <a:r>
              <a:rPr lang="sl-SI" sz="2400" dirty="0" smtClean="0"/>
              <a:t> Klikni na zvočnik in sledi ritmu.</a:t>
            </a:r>
            <a:endParaRPr lang="sl-SI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 t="2635" r="4092" b="3030"/>
          <a:stretch/>
        </p:blipFill>
        <p:spPr bwMode="auto">
          <a:xfrm>
            <a:off x="1835696" y="2844229"/>
            <a:ext cx="5040560" cy="382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Raven puščični povezovalnik 3"/>
          <p:cNvCxnSpPr/>
          <p:nvPr/>
        </p:nvCxnSpPr>
        <p:spPr>
          <a:xfrm flipH="1">
            <a:off x="6444208" y="4755798"/>
            <a:ext cx="864096" cy="12822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Pravokotnik 4"/>
          <p:cNvSpPr/>
          <p:nvPr/>
        </p:nvSpPr>
        <p:spPr>
          <a:xfrm>
            <a:off x="7308304" y="2492896"/>
            <a:ext cx="1368152" cy="2262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Četrtinska pavza-znak za premor ,tišino</a:t>
            </a:r>
            <a:endParaRPr lang="sl-SI" dirty="0"/>
          </a:p>
        </p:txBody>
      </p:sp>
      <p:pic>
        <p:nvPicPr>
          <p:cNvPr id="6" name="1. 60  bp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734" y="3863490"/>
            <a:ext cx="609600" cy="609600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304292" y="5072891"/>
            <a:ext cx="1368152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Hitreje </a:t>
            </a:r>
            <a:r>
              <a:rPr lang="sl-SI" dirty="0" smtClean="0">
                <a:sym typeface="Wingdings" pitchFamily="2" charset="2"/>
              </a:rPr>
              <a:t></a:t>
            </a:r>
            <a:endParaRPr lang="sl-SI" dirty="0"/>
          </a:p>
        </p:txBody>
      </p:sp>
      <p:pic>
        <p:nvPicPr>
          <p:cNvPr id="7" name="1. 90  bp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3568" y="5733256"/>
            <a:ext cx="609600" cy="609600"/>
          </a:xfrm>
          <a:prstGeom prst="rect">
            <a:avLst/>
          </a:prstGeom>
        </p:spPr>
      </p:pic>
      <p:sp>
        <p:nvSpPr>
          <p:cNvPr id="12" name="Pravokotnik 11"/>
          <p:cNvSpPr/>
          <p:nvPr/>
        </p:nvSpPr>
        <p:spPr>
          <a:xfrm>
            <a:off x="314458" y="3140968"/>
            <a:ext cx="1368152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Počasneje</a:t>
            </a:r>
            <a:endParaRPr lang="sl-SI" dirty="0"/>
          </a:p>
        </p:txBody>
      </p:sp>
      <p:sp>
        <p:nvSpPr>
          <p:cNvPr id="13" name="Pravokotnik 12"/>
          <p:cNvSpPr/>
          <p:nvPr/>
        </p:nvSpPr>
        <p:spPr>
          <a:xfrm>
            <a:off x="7308304" y="5072892"/>
            <a:ext cx="1368152" cy="15244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Za bolj pregledno vajo nadaljuj na naslednji strani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750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9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 t="2635" r="4092" b="3030"/>
          <a:stretch/>
        </p:blipFill>
        <p:spPr bwMode="auto">
          <a:xfrm>
            <a:off x="1187624" y="188639"/>
            <a:ext cx="7351111" cy="557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avokotnik 5"/>
          <p:cNvSpPr/>
          <p:nvPr/>
        </p:nvSpPr>
        <p:spPr>
          <a:xfrm>
            <a:off x="1547664" y="5949280"/>
            <a:ext cx="6991071" cy="5410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…</a:t>
            </a:r>
          </a:p>
          <a:p>
            <a:pPr algn="ctr"/>
            <a:r>
              <a:rPr lang="sl-SI" dirty="0" smtClean="0"/>
              <a:t>Vsak zvočnik ti prinaša hitrejši ritem. Ne prehitevaj </a:t>
            </a:r>
            <a:r>
              <a:rPr lang="sl-SI" dirty="0" smtClean="0">
                <a:sym typeface="Wingdings" pitchFamily="2" charset="2"/>
              </a:rPr>
              <a:t></a:t>
            </a:r>
            <a:endParaRPr lang="sl-SI" dirty="0"/>
          </a:p>
        </p:txBody>
      </p:sp>
      <p:pic>
        <p:nvPicPr>
          <p:cNvPr id="7" name="1. 60  bp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544" y="692696"/>
            <a:ext cx="609600" cy="609600"/>
          </a:xfrm>
          <a:prstGeom prst="rect">
            <a:avLst/>
          </a:prstGeom>
        </p:spPr>
      </p:pic>
      <p:pic>
        <p:nvPicPr>
          <p:cNvPr id="8" name="1. 80  bp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544" y="2671654"/>
            <a:ext cx="609600" cy="609600"/>
          </a:xfrm>
          <a:prstGeom prst="rect">
            <a:avLst/>
          </a:prstGeom>
        </p:spPr>
      </p:pic>
      <p:pic>
        <p:nvPicPr>
          <p:cNvPr id="9" name="1. 90  bp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8024" y="465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8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0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9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522</Words>
  <Application>Microsoft Office PowerPoint</Application>
  <PresentationFormat>Diaprojekcija na zaslonu (4:3)</PresentationFormat>
  <Paragraphs>168</Paragraphs>
  <Slides>15</Slides>
  <Notes>0</Notes>
  <HiddenSlides>0</HiddenSlides>
  <MMClips>12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Officeova tema</vt:lpstr>
      <vt:lpstr>PowerPointova predstavitev</vt:lpstr>
      <vt:lpstr>ŠTAJERSKA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Vanja</dc:creator>
  <cp:lastModifiedBy>SolaKB</cp:lastModifiedBy>
  <cp:revision>34</cp:revision>
  <dcterms:created xsi:type="dcterms:W3CDTF">2013-04-17T07:13:23Z</dcterms:created>
  <dcterms:modified xsi:type="dcterms:W3CDTF">2020-04-07T09:04:11Z</dcterms:modified>
</cp:coreProperties>
</file>