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002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12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561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346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3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52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578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054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1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03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386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FB90-136D-416F-A394-C9B47D2D6D07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43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uciteljska.net/kvizi/HotPot/Kekec/Kekec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889090" y="2180492"/>
            <a:ext cx="80185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Utrjevanje slovenščina </a:t>
            </a:r>
            <a:endParaRPr lang="sl-SI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peacefully 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07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652033" y="937568"/>
            <a:ext cx="86869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Ponovimo, kar že znamo. </a:t>
            </a:r>
          </a:p>
          <a:p>
            <a:pPr algn="ctr"/>
            <a:r>
              <a:rPr lang="sl-SI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Naslednje naloge reši USTNO.</a:t>
            </a:r>
            <a:endParaRPr lang="sl-SI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050" name="Picture 2" descr="Bitmoji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4000" b="1" dirty="0"/>
              <a:t>Določi </a:t>
            </a:r>
            <a:r>
              <a:rPr lang="sl-SI" sz="4000" b="1" dirty="0" err="1"/>
              <a:t>nadopomenko</a:t>
            </a:r>
            <a:r>
              <a:rPr lang="sl-SI" sz="4000" b="1" dirty="0"/>
              <a:t>. To je skupna beseda za vse našteto. 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/>
              <a:t>Npr. jabolko, hruška, sliva = </a:t>
            </a:r>
            <a:r>
              <a:rPr lang="sl-SI" sz="4000" dirty="0">
                <a:solidFill>
                  <a:srgbClr val="FF0000"/>
                </a:solidFill>
              </a:rPr>
              <a:t>sadje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299646"/>
              </p:ext>
            </p:extLst>
          </p:nvPr>
        </p:nvGraphicFramePr>
        <p:xfrm>
          <a:off x="838200" y="1785258"/>
          <a:ext cx="9370423" cy="4302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4937">
                  <a:extLst>
                    <a:ext uri="{9D8B030D-6E8A-4147-A177-3AD203B41FA5}">
                      <a16:colId xmlns:a16="http://schemas.microsoft.com/office/drawing/2014/main" val="1209770574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3381733918"/>
                    </a:ext>
                  </a:extLst>
                </a:gridCol>
              </a:tblGrid>
              <a:tr h="49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>
                          <a:effectLst/>
                        </a:rPr>
                        <a:t>Našteto/podpomenke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</a:rPr>
                        <a:t>nadpomenka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9961692"/>
                  </a:ext>
                </a:extLst>
              </a:tr>
              <a:tr h="38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Sava, Soča, Mura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omara, stol, miza, postelja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bor, jelka, macesen, cipresa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avto, konjska vprega, avion, kolo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Murska Sobota, Ljubljana, Celje, Ajdovščina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Svetlana, Jurček, Melita, Rok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194002"/>
                  </a:ext>
                </a:extLst>
              </a:tr>
            </a:tbl>
          </a:graphicData>
        </a:graphic>
      </p:graphicFrame>
      <p:pic>
        <p:nvPicPr>
          <p:cNvPr id="3074" name="Picture 2" descr="point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65970">
            <a:off x="8313148" y="-636867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413275" cy="1724932"/>
          </a:xfrm>
        </p:spPr>
        <p:txBody>
          <a:bodyPr>
            <a:normAutofit fontScale="90000"/>
          </a:bodyPr>
          <a:lstStyle/>
          <a:p>
            <a:pPr lvl="0"/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dirty="0" smtClean="0"/>
              <a:t>Sedaj </a:t>
            </a:r>
            <a:r>
              <a:rPr lang="sl-SI" sz="4000" b="1" dirty="0"/>
              <a:t>pa obratno. Nadpomenkam določi vsaj 3 podpomenke.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/>
              <a:t>Npr.: vozila: </a:t>
            </a:r>
            <a:r>
              <a:rPr lang="sl-SI" sz="4000" dirty="0">
                <a:solidFill>
                  <a:srgbClr val="FF0000"/>
                </a:solidFill>
              </a:rPr>
              <a:t>avto, tovornjak, kolo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989654"/>
              </p:ext>
            </p:extLst>
          </p:nvPr>
        </p:nvGraphicFramePr>
        <p:xfrm>
          <a:off x="838199" y="2274162"/>
          <a:ext cx="9030789" cy="4074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810">
                  <a:extLst>
                    <a:ext uri="{9D8B030D-6E8A-4147-A177-3AD203B41FA5}">
                      <a16:colId xmlns:a16="http://schemas.microsoft.com/office/drawing/2014/main" val="793050761"/>
                    </a:ext>
                  </a:extLst>
                </a:gridCol>
                <a:gridCol w="6090979">
                  <a:extLst>
                    <a:ext uri="{9D8B030D-6E8A-4147-A177-3AD203B41FA5}">
                      <a16:colId xmlns:a16="http://schemas.microsoft.com/office/drawing/2014/main" val="108905176"/>
                    </a:ext>
                  </a:extLst>
                </a:gridCol>
              </a:tblGrid>
              <a:tr h="7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nadpomenka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>
                          <a:effectLst/>
                        </a:rPr>
                        <a:t>Kaj sodi med?/podpomenke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41466"/>
                  </a:ext>
                </a:extLst>
              </a:tr>
              <a:tr h="328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pijača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listavec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samoglasnik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 smtClean="0">
                          <a:effectLst/>
                        </a:rPr>
                        <a:t>žito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sladkarije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poklici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 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824758"/>
                  </a:ext>
                </a:extLst>
              </a:tr>
            </a:tbl>
          </a:graphicData>
        </a:graphic>
      </p:graphicFrame>
      <p:pic>
        <p:nvPicPr>
          <p:cNvPr id="5" name="Picture 2" descr="point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01562">
            <a:off x="8463875" y="-667884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0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/>
              <a:t> Katera beseda je vsiljivec med preostalimi</a:t>
            </a:r>
            <a:r>
              <a:rPr lang="sl-SI" b="1" dirty="0" smtClean="0"/>
              <a:t>? Razloži zakaj.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Piran, Izola, Kranj, Portorož</a:t>
            </a:r>
            <a:r>
              <a:rPr lang="sl-SI" dirty="0" smtClean="0"/>
              <a:t>;</a:t>
            </a:r>
          </a:p>
          <a:p>
            <a:r>
              <a:rPr lang="sl-SI" dirty="0" smtClean="0"/>
              <a:t>korenina</a:t>
            </a:r>
            <a:r>
              <a:rPr lang="sl-SI" dirty="0"/>
              <a:t>, steblo, listi, čebela</a:t>
            </a:r>
            <a:r>
              <a:rPr lang="sl-SI" dirty="0" smtClean="0"/>
              <a:t>;</a:t>
            </a:r>
          </a:p>
          <a:p>
            <a:r>
              <a:rPr lang="sl-SI" dirty="0" smtClean="0"/>
              <a:t>Sava</a:t>
            </a:r>
            <a:r>
              <a:rPr lang="sl-SI" dirty="0"/>
              <a:t>, Vogel, Drava, Mura</a:t>
            </a:r>
            <a:r>
              <a:rPr lang="sl-SI" dirty="0" smtClean="0"/>
              <a:t>;</a:t>
            </a:r>
          </a:p>
          <a:p>
            <a:r>
              <a:rPr lang="sl-SI" dirty="0" smtClean="0"/>
              <a:t>jabolko</a:t>
            </a:r>
            <a:r>
              <a:rPr lang="sl-SI" dirty="0"/>
              <a:t>, pomaranča, limona, ananas</a:t>
            </a:r>
            <a:r>
              <a:rPr lang="sl-SI" dirty="0" smtClean="0"/>
              <a:t>;</a:t>
            </a:r>
          </a:p>
          <a:p>
            <a:r>
              <a:rPr lang="sl-SI" dirty="0" smtClean="0"/>
              <a:t>oče</a:t>
            </a:r>
            <a:r>
              <a:rPr lang="sl-SI" dirty="0"/>
              <a:t>, sestra, teta, mama</a:t>
            </a:r>
            <a:r>
              <a:rPr lang="sl-SI" dirty="0" smtClean="0"/>
              <a:t>;</a:t>
            </a:r>
          </a:p>
          <a:p>
            <a:r>
              <a:rPr lang="sl-SI" dirty="0" smtClean="0"/>
              <a:t>slovenščina</a:t>
            </a:r>
            <a:r>
              <a:rPr lang="sl-SI" dirty="0"/>
              <a:t>, matematika, glasbena </a:t>
            </a:r>
            <a:r>
              <a:rPr lang="sl-SI" dirty="0" smtClean="0"/>
              <a:t>umetnost, </a:t>
            </a:r>
            <a:r>
              <a:rPr lang="sl-SI" dirty="0"/>
              <a:t>računalniški krožek.</a:t>
            </a:r>
          </a:p>
          <a:p>
            <a:endParaRPr lang="sl-SI" dirty="0"/>
          </a:p>
        </p:txBody>
      </p:sp>
      <p:sp>
        <p:nvSpPr>
          <p:cNvPr id="4" name="Pomnoži 3"/>
          <p:cNvSpPr/>
          <p:nvPr/>
        </p:nvSpPr>
        <p:spPr>
          <a:xfrm>
            <a:off x="3048000" y="1854926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množi 4"/>
          <p:cNvSpPr/>
          <p:nvPr/>
        </p:nvSpPr>
        <p:spPr>
          <a:xfrm>
            <a:off x="4489268" y="2325189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množi 5"/>
          <p:cNvSpPr/>
          <p:nvPr/>
        </p:nvSpPr>
        <p:spPr>
          <a:xfrm>
            <a:off x="2164080" y="2860766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množi 6"/>
          <p:cNvSpPr/>
          <p:nvPr/>
        </p:nvSpPr>
        <p:spPr>
          <a:xfrm>
            <a:off x="1510937" y="3331029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množi 7"/>
          <p:cNvSpPr/>
          <p:nvPr/>
        </p:nvSpPr>
        <p:spPr>
          <a:xfrm>
            <a:off x="1249680" y="3870960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množi 8"/>
          <p:cNvSpPr/>
          <p:nvPr/>
        </p:nvSpPr>
        <p:spPr>
          <a:xfrm>
            <a:off x="8895805" y="4275908"/>
            <a:ext cx="997131" cy="6226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100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41" y="550273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Preberi </a:t>
            </a:r>
            <a:r>
              <a:rPr lang="sl-SI" b="1" dirty="0"/>
              <a:t>spodnji opis: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66092"/>
            <a:ext cx="7893818" cy="4910871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Kekec je star osem let. Ima kratke rjave lase. Na glavi nosi velik pastirski klobuk. Oblečen je v srajco in suknjič. Hlače, ki mu segajo do kolen, se imenujejo pumparice. Obut je v dokolenke in cokle. V rokah ima pastirsko palico. Zelo rad prepeva, žvižga in je vedno dobre volje. </a:t>
            </a:r>
            <a:br>
              <a:rPr lang="sl-SI" dirty="0"/>
            </a:br>
            <a:r>
              <a:rPr lang="sl-SI" dirty="0"/>
              <a:t>Kot otrok je odšel od doma h Koroščevim, kjer si služi kruh. Tam je spoznal dva zelo dobra prijatelja, Rožleta in slepo deklico Mojco. Skupaj pasejo živino.</a:t>
            </a:r>
            <a:br>
              <a:rPr lang="sl-SI" dirty="0"/>
            </a:br>
            <a:r>
              <a:rPr lang="sl-SI" dirty="0"/>
              <a:t>Kekec je pastirček, ki na pašnikih doživi marsikaj zanimivega. Kadar mu je dolgčas, zelo rad nabira rože, izdeluje mlinčke in piščalke.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SLOVAR:</a:t>
            </a:r>
            <a:br>
              <a:rPr lang="sl-SI" dirty="0"/>
            </a:br>
            <a:r>
              <a:rPr lang="sl-SI" dirty="0"/>
              <a:t>služiti kruh – delati za preživetje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29" y="1058051"/>
            <a:ext cx="3652657" cy="45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Na spodnji povezavi boš našel-a </a:t>
            </a:r>
            <a:r>
              <a:rPr lang="sl-SI" b="1" dirty="0" smtClean="0"/>
              <a:t>enak </a:t>
            </a:r>
            <a:r>
              <a:rPr lang="sl-SI" b="1" dirty="0"/>
              <a:t>opis. Reši interaktivne naloge.</a:t>
            </a:r>
            <a:endParaRPr lang="sl-SI" dirty="0"/>
          </a:p>
          <a:p>
            <a:r>
              <a:rPr lang="sl-SI" u="sng" dirty="0">
                <a:hlinkClick r:id="rId2"/>
              </a:rPr>
              <a:t>https://uciteljska.net/kvizi/HotPot/Kekec/Kekec.htm</a:t>
            </a:r>
            <a:endParaRPr lang="sl-SI" dirty="0"/>
          </a:p>
          <a:p>
            <a:endParaRPr lang="sl-SI" dirty="0"/>
          </a:p>
        </p:txBody>
      </p:sp>
      <p:pic>
        <p:nvPicPr>
          <p:cNvPr id="6146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16" y="2749025"/>
            <a:ext cx="4033611" cy="403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7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zapiši:</a:t>
            </a:r>
          </a:p>
          <a:p>
            <a:r>
              <a:rPr lang="sl-SI" dirty="0" smtClean="0"/>
              <a:t>3 pripovedne povedi,</a:t>
            </a:r>
          </a:p>
          <a:p>
            <a:r>
              <a:rPr lang="sl-SI" dirty="0" smtClean="0"/>
              <a:t>3 vprašalne povedi,</a:t>
            </a:r>
          </a:p>
          <a:p>
            <a:r>
              <a:rPr lang="sl-SI" dirty="0" smtClean="0"/>
              <a:t>3 vzklične povedi o prebranem besedilu, ki si ga danes prebral-a.</a:t>
            </a:r>
            <a:endParaRPr lang="sl-SI" dirty="0"/>
          </a:p>
        </p:txBody>
      </p:sp>
      <p:pic>
        <p:nvPicPr>
          <p:cNvPr id="7170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753" y="315096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jen pravokotni oblaček 3"/>
          <p:cNvSpPr/>
          <p:nvPr/>
        </p:nvSpPr>
        <p:spPr>
          <a:xfrm>
            <a:off x="6641960" y="4272714"/>
            <a:ext cx="2934119" cy="964641"/>
          </a:xfrm>
          <a:prstGeom prst="wedgeRoundRectCallout">
            <a:avLst>
              <a:gd name="adj1" fmla="val 66811"/>
              <a:gd name="adj2" fmla="val -223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Končano!</a:t>
            </a:r>
            <a:endParaRPr lang="sl-SI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7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363</Words>
  <Application>Microsoft Office PowerPoint</Application>
  <PresentationFormat>Širokozaslonsko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 </vt:lpstr>
      <vt:lpstr>Določi nadopomenko. To je skupna beseda za vse našteto.  Npr. jabolko, hruška, sliva = sadje </vt:lpstr>
      <vt:lpstr> Sedaj pa obratno. Nadpomenkam določi vsaj 3 podpomenke. Npr.: vozila: avto, tovornjak, kolo </vt:lpstr>
      <vt:lpstr> Katera beseda je vsiljivec med preostalimi? Razloži zakaj. </vt:lpstr>
      <vt:lpstr>Preberi spodnji opis: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Utrjujemo svoje znanje</dc:title>
  <dc:creator>Učitelj</dc:creator>
  <cp:lastModifiedBy>Skumavc</cp:lastModifiedBy>
  <cp:revision>9</cp:revision>
  <dcterms:created xsi:type="dcterms:W3CDTF">2020-05-11T13:03:10Z</dcterms:created>
  <dcterms:modified xsi:type="dcterms:W3CDTF">2020-05-12T06:40:20Z</dcterms:modified>
</cp:coreProperties>
</file>