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1" r:id="rId4"/>
    <p:sldId id="264" r:id="rId5"/>
    <p:sldId id="265" r:id="rId6"/>
    <p:sldId id="267" r:id="rId7"/>
    <p:sldId id="268" r:id="rId8"/>
    <p:sldId id="269" r:id="rId9"/>
    <p:sldId id="270" r:id="rId10"/>
    <p:sldId id="278" r:id="rId11"/>
    <p:sldId id="282" r:id="rId12"/>
    <p:sldId id="279" r:id="rId13"/>
    <p:sldId id="280" r:id="rId14"/>
    <p:sldId id="281" r:id="rId15"/>
    <p:sldId id="266" r:id="rId16"/>
    <p:sldId id="271" r:id="rId17"/>
    <p:sldId id="272" r:id="rId18"/>
    <p:sldId id="284" r:id="rId19"/>
    <p:sldId id="285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460CEEA-E511-452D-85F9-BAF26F6A8299}" type="datetimeFigureOut">
              <a:rPr lang="sl-SI"/>
              <a:pPr>
                <a:defRPr/>
              </a:pPr>
              <a:t>14.5.2020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smtClean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AF4DE37-C61E-4969-ACF2-B7D1B291249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8745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dirty="0" smtClean="0"/>
          </a:p>
        </p:txBody>
      </p:sp>
      <p:sp>
        <p:nvSpPr>
          <p:cNvPr id="6148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3EEDEA-E83F-4930-9421-F258FD8463E1}" type="slidenum">
              <a:rPr lang="sl-SI" altLang="sl-SI"/>
              <a:pPr/>
              <a:t>3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F4DE37-C61E-4969-ACF2-B7D1B2912497}" type="slidenum">
              <a:rPr lang="sl-SI" smtClean="0"/>
              <a:pPr>
                <a:defRPr/>
              </a:pPr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355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40D2CC9-F96F-4C48-A3E8-1CACA67F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442D8195-28AE-4559-8ABA-C8A96F9AD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B7AA6-8B10-4921-9A66-7DA76CB7E511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54734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2CBCCF2-36DE-4FC2-AF8A-54E3F95D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12A642C2-431A-4579-BB8F-2327BAC32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0E1D0-6B7F-4174-8653-B5F92194D2C7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5183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="" xmlns:a16="http://schemas.microsoft.com/office/drawing/2014/main" id="{F23DAF01-3F2E-45A8-8041-18509740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64E81455-FFEB-4EA4-BEE2-F84CAAE8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C048A-0405-42B9-A04D-A73644E7BA5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5215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9AE9577-89E4-4A71-B387-32B75C4E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92E6A9BE-33C7-44F5-99BB-113F777A5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80577-43B9-4843-8A7C-EABDE623C84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01392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B518478-1FFD-4E5E-963A-5405D461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171868AD-AF6C-4E83-819D-5296748D7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2865-3773-4C57-B68D-B81CB3F2969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07027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B06C4A4-D9BA-4DCF-9AE7-EDC04C1B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3DF9EEBB-FBA6-4528-86BF-76D5B4EAA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F1335950-14BF-472C-A389-DA6153EB6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C71BF-DFE5-48ED-8A93-7BE644D811D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60609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F74656F-B3F6-48DB-B807-861A48C2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B6D47560-1A1E-49A0-934C-B25E542B6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23D725EF-7DCD-4B85-8BCE-892144E95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="" xmlns:a16="http://schemas.microsoft.com/office/drawing/2014/main" id="{E1BD4E21-B1C6-44A5-AEAF-1EE8CEDB4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="" xmlns:a16="http://schemas.microsoft.com/office/drawing/2014/main" id="{FA3D2CD5-EFC1-4BDE-9CC3-4D6D1E113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EA31-FF0E-4FD0-8614-FD5A83CF3A3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701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1F2F085-A4FD-4988-A610-92004C2D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99B17-1D7A-4422-8B42-A5034723BCB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95906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8F3D-A803-4205-9645-D9021BA8909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65765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8A980D6-D8E2-4858-8FDC-7D45BC9D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C43A9832-6386-45B8-82A2-3573B489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0A0F5D3F-0639-4317-B630-11F32FDB5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F32D-5310-4E73-A157-CA2D27719CC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90097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693898E-77B9-4F6F-AEB5-E6F283A1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="" xmlns:a16="http://schemas.microsoft.com/office/drawing/2014/main" id="{81244D95-DA15-47B1-842B-A30635475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51B99756-A66F-4B3C-B4FE-7DF4E44FE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6B097-264C-492A-B09E-3136B675E96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23813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modificar el estilo de texto del patrón</a:t>
            </a:r>
          </a:p>
          <a:p>
            <a:pPr lvl="1"/>
            <a:r>
              <a:rPr lang="es-ES" altLang="sl-SI" smtClean="0"/>
              <a:t>Segundo nivel</a:t>
            </a:r>
          </a:p>
          <a:p>
            <a:pPr lvl="2"/>
            <a:r>
              <a:rPr lang="es-ES" altLang="sl-SI" smtClean="0"/>
              <a:t>Tercer nivel</a:t>
            </a:r>
          </a:p>
          <a:p>
            <a:pPr lvl="3"/>
            <a:r>
              <a:rPr lang="es-ES" altLang="sl-SI" smtClean="0"/>
              <a:t>Cuarto nivel</a:t>
            </a:r>
          </a:p>
          <a:p>
            <a:pPr lvl="4"/>
            <a:r>
              <a:rPr lang="es-ES" altLang="sl-SI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49121CD-3065-433D-AC14-C0A69FA5AA9A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slide" Target="slide14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youtube.com/watch?v=tKaWjePlNqg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3pfBeXhAyDY&amp;t=4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8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11" Type="http://schemas.openxmlformats.org/officeDocument/2006/relationships/image" Target="../media/image28.png"/><Relationship Id="rId5" Type="http://schemas.microsoft.com/office/2007/relationships/media" Target="../media/media4.m4a"/><Relationship Id="rId10" Type="http://schemas.openxmlformats.org/officeDocument/2006/relationships/image" Target="../media/image27.png"/><Relationship Id="rId4" Type="http://schemas.microsoft.com/office/2007/relationships/media" Target="../media/media3.m4a"/><Relationship Id="rId9" Type="http://schemas.openxmlformats.org/officeDocument/2006/relationships/image" Target="../media/image2.jpe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YbU82GVz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23.xml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H-ADB2hqw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kraka zvezda 3"/>
          <p:cNvSpPr/>
          <p:nvPr/>
        </p:nvSpPr>
        <p:spPr>
          <a:xfrm>
            <a:off x="1763713" y="566738"/>
            <a:ext cx="1524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4" name="7-kraka zvezda 23"/>
          <p:cNvSpPr/>
          <p:nvPr/>
        </p:nvSpPr>
        <p:spPr>
          <a:xfrm>
            <a:off x="8316913" y="346075"/>
            <a:ext cx="215900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5" name="7-kraka zvezda 24"/>
          <p:cNvSpPr/>
          <p:nvPr/>
        </p:nvSpPr>
        <p:spPr>
          <a:xfrm>
            <a:off x="6011863" y="1430338"/>
            <a:ext cx="144462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5" name="4-kraka zvezda 14"/>
          <p:cNvSpPr/>
          <p:nvPr/>
        </p:nvSpPr>
        <p:spPr>
          <a:xfrm>
            <a:off x="1695450" y="3284538"/>
            <a:ext cx="288925" cy="28892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7" name="4-kraka zvezda 26"/>
          <p:cNvSpPr/>
          <p:nvPr/>
        </p:nvSpPr>
        <p:spPr>
          <a:xfrm>
            <a:off x="4572000" y="2781300"/>
            <a:ext cx="287338" cy="287338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8" name="4-kraka zvezda 27"/>
          <p:cNvSpPr/>
          <p:nvPr/>
        </p:nvSpPr>
        <p:spPr>
          <a:xfrm>
            <a:off x="5076825" y="377825"/>
            <a:ext cx="287338" cy="1984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9" name="4-kraka zvezda 28"/>
          <p:cNvSpPr/>
          <p:nvPr/>
        </p:nvSpPr>
        <p:spPr>
          <a:xfrm>
            <a:off x="4067175" y="1789113"/>
            <a:ext cx="217488" cy="2159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0" name="4-kraka zvezda 29"/>
          <p:cNvSpPr/>
          <p:nvPr/>
        </p:nvSpPr>
        <p:spPr>
          <a:xfrm>
            <a:off x="6659563" y="2687638"/>
            <a:ext cx="288925" cy="28733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4-kraka zvezda 30"/>
          <p:cNvSpPr/>
          <p:nvPr/>
        </p:nvSpPr>
        <p:spPr>
          <a:xfrm>
            <a:off x="5867400" y="4149725"/>
            <a:ext cx="288925" cy="2873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8118475" y="2636838"/>
            <a:ext cx="144463" cy="1444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3716338" y="692150"/>
            <a:ext cx="144462" cy="119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4" name="Elipsa 33"/>
          <p:cNvSpPr/>
          <p:nvPr/>
        </p:nvSpPr>
        <p:spPr>
          <a:xfrm>
            <a:off x="7431088" y="127793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5" name="Elipsa 34"/>
          <p:cNvSpPr/>
          <p:nvPr/>
        </p:nvSpPr>
        <p:spPr>
          <a:xfrm>
            <a:off x="3040063" y="4005263"/>
            <a:ext cx="73025" cy="63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6" name="Elipsa 35"/>
          <p:cNvSpPr/>
          <p:nvPr/>
        </p:nvSpPr>
        <p:spPr>
          <a:xfrm>
            <a:off x="8532813" y="1695450"/>
            <a:ext cx="119062" cy="111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7" name="Luna 36"/>
          <p:cNvSpPr/>
          <p:nvPr/>
        </p:nvSpPr>
        <p:spPr>
          <a:xfrm>
            <a:off x="1619250" y="1052513"/>
            <a:ext cx="1368425" cy="2143125"/>
          </a:xfrm>
          <a:prstGeom prst="mo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2" name="Pravokotnik 31"/>
          <p:cNvSpPr/>
          <p:nvPr/>
        </p:nvSpPr>
        <p:spPr>
          <a:xfrm>
            <a:off x="1581397" y="4109966"/>
            <a:ext cx="4971555" cy="1224136"/>
          </a:xfrm>
          <a:prstGeom prst="rect">
            <a:avLst/>
          </a:prstGeom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sl-SI" sz="7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ZMRAČI</a:t>
            </a:r>
            <a:endParaRPr lang="sl-SI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6795222" y="5013176"/>
            <a:ext cx="2135659" cy="1451277"/>
          </a:xfrm>
          <a:prstGeom prst="rect">
            <a:avLst/>
          </a:prstGeom>
          <a:noFill/>
        </p:spPr>
        <p:txBody>
          <a:bodyPr wrap="none" rtlCol="0">
            <a:prstTxWarp prst="textCirclePour">
              <a:avLst/>
            </a:prstTxWarp>
            <a:spAutoFit/>
          </a:bodyPr>
          <a:lstStyle/>
          <a:p>
            <a:r>
              <a:rPr lang="sl-SI" sz="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STANKA RAKAR, SABINA KERMC, ANJA SMOLEJ, TINA KRAMAR, </a:t>
            </a:r>
            <a:endParaRPr 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67" presetID="21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3" grpId="0" animBg="1"/>
      <p:bldP spid="26" grpId="0" animBg="1"/>
      <p:bldP spid="34" grpId="0" animBg="1"/>
      <p:bldP spid="35" grpId="0" animBg="1"/>
      <p:bldP spid="36" grpId="0" animBg="1"/>
      <p:bldP spid="3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03714" y="3220224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62164" y="12010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NEKAJ O DALJNOGLEDU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Eksplozija 1 8">
            <a:hlinkClick r:id="rId3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6-kraka zvezda 5"/>
          <p:cNvSpPr/>
          <p:nvPr/>
        </p:nvSpPr>
        <p:spPr>
          <a:xfrm>
            <a:off x="42555" y="468793"/>
            <a:ext cx="3487310" cy="3888432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ŽIVIMO NA PLANETU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ZEMLJA.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PONOČI LAHKO OPAZUJEMO VESOLJE, ČE POGLEDAMO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JASNO NEBO.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VIDIMO?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PA OPAZIMO PODNEVI?</a:t>
            </a:r>
          </a:p>
        </p:txBody>
      </p:sp>
      <p:sp>
        <p:nvSpPr>
          <p:cNvPr id="14" name="6-kraka zvezda 13"/>
          <p:cNvSpPr/>
          <p:nvPr/>
        </p:nvSpPr>
        <p:spPr>
          <a:xfrm>
            <a:off x="3491880" y="445535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VČASIH SO LJUDJE OPAZOVALI NEBO LE Z OČMI, ZATO O VESOLJU NISO VEDELI VELIKO.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6-kraka zvezda 15"/>
          <p:cNvSpPr/>
          <p:nvPr/>
        </p:nvSpPr>
        <p:spPr>
          <a:xfrm>
            <a:off x="5811079" y="120102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 MNOGIMI LETI SO ODKRILI </a:t>
            </a: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20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</a:t>
            </a:r>
            <a:r>
              <a:rPr 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6-kraka zvezda 20"/>
          <p:cNvSpPr/>
          <p:nvPr/>
        </p:nvSpPr>
        <p:spPr>
          <a:xfrm>
            <a:off x="5442376" y="2483400"/>
            <a:ext cx="2088232" cy="2337248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NAPRAVA, S KATERO VIDIMO DLJE IN BOLJE.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6-kraka zvezda 21"/>
          <p:cNvSpPr/>
          <p:nvPr/>
        </p:nvSpPr>
        <p:spPr>
          <a:xfrm>
            <a:off x="2079061" y="3385731"/>
            <a:ext cx="3081322" cy="3525996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ITALIJANSKI UČENJAK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GALILEO GALILEJ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PRED ŠTIRISTO LETI PRVI Z DALJNOGLEDOM POGLEDAL V NEBO IN TAM ODKRIL VELIKO PREJ NEZNANIH REČI.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  <p:bldP spid="16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15711" y="4542516"/>
            <a:ext cx="5984481" cy="1766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TUDI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 LAHKO OPAZUJEŠ NEBO Z DALJNOGLEDOM.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 TEM NAJ TI POMAGAJO STARŠI ALI UČITELJI.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PAZI!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NIKOLI Z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DALJNOGLEDOM NE SMEŠ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POGLEDAT 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SONCE, KER LAHKO OSLEPIŠ!</a:t>
            </a:r>
          </a:p>
        </p:txBody>
      </p:sp>
      <p:pic>
        <p:nvPicPr>
          <p:cNvPr id="16" name="Slika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55" y="2591161"/>
            <a:ext cx="2592288" cy="39027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288008" y="182941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GALILEJO GALILEJ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107504" y="620918"/>
            <a:ext cx="854592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VIDEL GORE NA LUNI. PREJ SO UČENJAKI MISLILI, DA JE LUNA IZ KRISTALA.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909753"/>
            <a:ext cx="8367165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 SVOJIM DALJNOGLEDOM JE ODKRIL ZELO VELIKO ŠIBKIH ZVEZD, KI JIH PRED NJIM NI ŠE NIHČE VIDEL.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OČMI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NAMREČ NE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MOREMO VIDETI VSEH ZVEZD. VIDIMO LE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NAJSVETLEJŠE.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129190" y="1765134"/>
            <a:ext cx="603041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OPAZIL JE,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IMAJO TUDI DRUGI PLANETI LUNE.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131853" y="2018343"/>
            <a:ext cx="883263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SONCU JE ODKRIL TEMNE PEGE, KI SO JIH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UČENJAKI RAZLOŽILI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ŠELE MNOGO LET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POZNEJE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107504" y="2523666"/>
            <a:ext cx="605210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GALILEJU NEKATERI NISO VERJELI, DA JE VSE TO RES VIDEL NA NEBU. V NJEGOVEM ČASU SI ŠTEVILNI LJUDJE SPLOH NISO UPALI POGLEDATI SKOZI DALJNOGLED.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ravokotnik 19"/>
          <p:cNvSpPr/>
          <p:nvPr/>
        </p:nvSpPr>
        <p:spPr>
          <a:xfrm>
            <a:off x="107504" y="3354427"/>
            <a:ext cx="4032448" cy="37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MISLILI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SO, DA GRE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ČAROVNIJO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Eksplozija 1 20">
            <a:hlinkClick r:id="rId4" action="ppaction://hlinksldjump"/>
          </p:cNvPr>
          <p:cNvSpPr/>
          <p:nvPr/>
        </p:nvSpPr>
        <p:spPr>
          <a:xfrm>
            <a:off x="8344195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68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Slika 4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01409"/>
            <a:ext cx="1584176" cy="1880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67" y="2725852"/>
            <a:ext cx="1584176" cy="19616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avokotnik 8"/>
          <p:cNvSpPr/>
          <p:nvPr/>
        </p:nvSpPr>
        <p:spPr>
          <a:xfrm>
            <a:off x="395535" y="764704"/>
            <a:ext cx="760496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UPAM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 SI IZVEDEL KAJ NOVEGA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ZANIMIVEGA O VESOLJU.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ČAKATA TE ŠE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DVE ZABAVNI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VESOLJSKI NALOGI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KLIKNI NA NALOGO, KI BI JO RAD REŠIL: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971600" y="2420888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POT NA JUPITER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4727053" y="2395795"/>
            <a:ext cx="171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MARSOVCI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Eksplozija 1 13">
            <a:hlinkClick r:id="rId7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152968" y="5745175"/>
            <a:ext cx="77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 SI JU ŽE REŠIL ALI PA JU NE BI REŠEVAL, KLIKNI NA ZVEZDICO.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51520" y="5594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VESOLJSKI NALOGI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7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0"/>
            <a:ext cx="61926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7308204" y="4699985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NALOGO</a:t>
            </a:r>
            <a:r>
              <a:rPr lang="sl-SI" sz="1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KLIKNI NA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90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5616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avokotnik 1"/>
          <p:cNvSpPr/>
          <p:nvPr/>
        </p:nvSpPr>
        <p:spPr>
          <a:xfrm>
            <a:off x="7239503" y="4766376"/>
            <a:ext cx="1652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</a:t>
            </a:r>
            <a:r>
              <a:rPr lang="sl-SI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NALOGO, </a:t>
            </a:r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</a:t>
            </a:r>
            <a:endParaRPr lang="sl-SI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526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47738" y="5753100"/>
            <a:ext cx="4889501" cy="4635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89004" y="3399007"/>
            <a:ext cx="85594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KER SI SE PRAVKAR VRNIL DOMOV, SE NAJPREJ MALO SPROSTI. </a:t>
            </a: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POSEBNEM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LEŽIŠČU V ŠOTORU,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 SI GA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PRIPRAVIL,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POSLUŠAJ POSNETEK, KI GA JE NAPISAL SKLADATELJ  WOLFGANG AMADEUS MOZART.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NASLOV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 </a:t>
            </a:r>
            <a:r>
              <a:rPr lang="sl-SI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MALA NOČNA SKLADBA. </a:t>
            </a: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POSLUŠAL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BOŠ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3"/>
              </a:rPr>
              <a:t>2. STAVEK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(KLIKNI).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 algn="r"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</p:txBody>
      </p:sp>
      <p:pic>
        <p:nvPicPr>
          <p:cNvPr id="9220" name="Picture 8" descr="Blanket fort! shared by Jackson Little-Bear on We Heart I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8" y="557972"/>
            <a:ext cx="2852295" cy="31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8" descr="Music Notes Transparent Png - Clear Background Music Notes Clipart ..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664">
            <a:off x="2976781" y="312137"/>
            <a:ext cx="4678363" cy="319405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51520" y="5523210"/>
            <a:ext cx="64099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sl-SI" sz="2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sl-SI" sz="2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SI SE POČUTIL MED POSLUŠANJEM?</a:t>
            </a:r>
            <a:endParaRPr lang="sl-SI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ksplozija 1 6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07297" y="5108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GLASBENA NALOGA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78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565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347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1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751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03215"/>
            <a:ext cx="7681540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ZDAJ UGASNI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LUČ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SVETILKO.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DALEČ Z NJO PIŠI PO STENI. </a:t>
            </a:r>
          </a:p>
        </p:txBody>
      </p:sp>
      <p:pic>
        <p:nvPicPr>
          <p:cNvPr id="14340" name="Slika 5" descr="V zajčkovi hišici: 47/365 Senca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77" y="3199581"/>
            <a:ext cx="34369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PoljeZBesedilom 6"/>
          <p:cNvSpPr txBox="1">
            <a:spLocks noChangeArrowheads="1"/>
          </p:cNvSpPr>
          <p:nvPr/>
        </p:nvSpPr>
        <p:spPr bwMode="auto">
          <a:xfrm>
            <a:off x="165123" y="6219901"/>
            <a:ext cx="8725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FOTOGRAFIJO IN VIDEL BOŠ ŠE NEKAJ PREDLOGOV ZA SENCE!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07504" y="78343"/>
            <a:ext cx="613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MATEMATIKO, SLOVENŠČINO IN ŠE KAJ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79388" y="1465306"/>
            <a:ext cx="4104580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PIŠI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MALE PISANE ČRKE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PONOVI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VSE,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 JIH ŽE POZNAŠ.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5580112" y="1632434"/>
            <a:ext cx="197998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PIŠI ŠE ŠTEVILKE OD 0 DO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100. 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148097" y="2530982"/>
            <a:ext cx="3887283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NEKDO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UGIBA,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SI NAPISAL.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179388" y="2876787"/>
            <a:ext cx="531728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ŠE ZAMENJATE. NEKDO PIŠE, TI UGIBAŠ. 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462429" y="4077723"/>
            <a:ext cx="5117683" cy="853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POSKUSI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DELATI SENCE.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POTREBUJEŠ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TEMO, LUČKO IN ROKE. POGLEJ!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3" name="Slika 7" descr="Hand Shadows Theater - Download Free Vectors, Clipart Graphic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07468"/>
            <a:ext cx="57610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Slika 8" descr="Vector hand shadows — Stock Vector © Edel_s #1485938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-11317" r="-1340" b="11317"/>
          <a:stretch>
            <a:fillRect/>
          </a:stretch>
        </p:blipFill>
        <p:spPr bwMode="auto">
          <a:xfrm>
            <a:off x="827584" y="3789040"/>
            <a:ext cx="2844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Pravokotnik 2"/>
          <p:cNvSpPr>
            <a:spLocks noChangeArrowheads="1"/>
          </p:cNvSpPr>
          <p:nvPr/>
        </p:nvSpPr>
        <p:spPr bwMode="auto">
          <a:xfrm>
            <a:off x="3940175" y="4751064"/>
            <a:ext cx="2071985" cy="12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TUDI PRI SENCAH SE LAHKO POIGRAŠ S ČRKAMI IN ŠTEVILKAMI. </a:t>
            </a:r>
            <a:endParaRPr lang="sl-SI" alt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78343"/>
            <a:ext cx="313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ANGLEŠČINO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389031" y="690732"/>
            <a:ext cx="696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 ANGLEŠČINI SE BOMO IGRALI IGRICO </a:t>
            </a:r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 – NIGHT.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412127" y="1178544"/>
            <a:ext cx="544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KAJ POTREBUJEŠ ZA IGRO?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ZVOČNIK IN POSLUŠAJ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420" r="4794" b="3901"/>
          <a:stretch/>
        </p:blipFill>
        <p:spPr>
          <a:xfrm rot="16200000">
            <a:off x="770673" y="2691505"/>
            <a:ext cx="1780158" cy="252481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1872"/>
          <a:stretch/>
        </p:blipFill>
        <p:spPr>
          <a:xfrm rot="5400000">
            <a:off x="5195182" y="2671418"/>
            <a:ext cx="1769776" cy="252481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94243" y="5013176"/>
            <a:ext cx="23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- DAN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138986" y="5008170"/>
            <a:ext cx="24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 - NOČ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3059832" y="3723080"/>
            <a:ext cx="807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7576513" y="372308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NIGHT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8406" y="1216393"/>
            <a:ext cx="988144" cy="988144"/>
          </a:xfrm>
          <a:prstGeom prst="rect">
            <a:avLst/>
          </a:prstGeom>
        </p:spPr>
      </p:pic>
      <p:sp>
        <p:nvSpPr>
          <p:cNvPr id="15" name="Eksplozija 1 14">
            <a:hlinkClick r:id="rId8" action="ppaction://hlinksldjump"/>
          </p:cNvPr>
          <p:cNvSpPr/>
          <p:nvPr/>
        </p:nvSpPr>
        <p:spPr>
          <a:xfrm>
            <a:off x="8064808" y="5696009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494243" y="260991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1784105" y="5985924"/>
            <a:ext cx="636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BOŠ POSLUŠAL POSNETEK DO KONCA,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Raven puščični povezovalnik 13"/>
          <p:cNvCxnSpPr/>
          <p:nvPr/>
        </p:nvCxnSpPr>
        <p:spPr>
          <a:xfrm>
            <a:off x="5724128" y="1624706"/>
            <a:ext cx="1008112" cy="6841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7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5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3" grpId="0"/>
      <p:bldP spid="15" grpId="0" animBg="1"/>
      <p:bldP spid="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40" y="2811187"/>
            <a:ext cx="2446619" cy="282080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434" y="3302272"/>
            <a:ext cx="2421067" cy="2791347"/>
          </a:xfrm>
          <a:prstGeom prst="rect">
            <a:avLst/>
          </a:prstGeom>
        </p:spPr>
      </p:pic>
      <p:sp>
        <p:nvSpPr>
          <p:cNvPr id="21" name="PoljeZBesedilom 20"/>
          <p:cNvSpPr txBox="1"/>
          <p:nvPr/>
        </p:nvSpPr>
        <p:spPr>
          <a:xfrm>
            <a:off x="2608942" y="2727828"/>
            <a:ext cx="24732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ZASLIŠITE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NIGHT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POČEPNETE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video-87d2ff6acf018dd12e97f21f8b463059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2378" y="1135653"/>
            <a:ext cx="2192782" cy="3435860"/>
          </a:xfrm>
          <a:prstGeom prst="rect">
            <a:avLst/>
          </a:prstGeom>
        </p:spPr>
      </p:pic>
      <p:sp>
        <p:nvSpPr>
          <p:cNvPr id="23" name="PoljeZBesedilom 22"/>
          <p:cNvSpPr txBox="1"/>
          <p:nvPr/>
        </p:nvSpPr>
        <p:spPr>
          <a:xfrm>
            <a:off x="264292" y="300827"/>
            <a:ext cx="682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NAVODILO ZA IGRO PA SI POSLUŠAJ NA TEMLE ZVOČNIKU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Zvok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9927.96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27599" y="39394"/>
            <a:ext cx="892198" cy="892198"/>
          </a:xfrm>
          <a:prstGeom prst="rect">
            <a:avLst/>
          </a:prstGeom>
        </p:spPr>
      </p:pic>
      <p:sp>
        <p:nvSpPr>
          <p:cNvPr id="25" name="PoljeZBesedilom 24"/>
          <p:cNvSpPr txBox="1"/>
          <p:nvPr/>
        </p:nvSpPr>
        <p:spPr>
          <a:xfrm>
            <a:off x="117170" y="2150886"/>
            <a:ext cx="2544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DAY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STOJITE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PoljeZBesedilom 25"/>
          <p:cNvSpPr txBox="1"/>
          <p:nvPr/>
        </p:nvSpPr>
        <p:spPr>
          <a:xfrm>
            <a:off x="4488656" y="1063293"/>
            <a:ext cx="2288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SE IGRA, SI LAHKO OGLEDAŠ TUDI NA TEMLE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VIDEOPOSNETKU.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0" name="Raven puščični povezovalnik 29"/>
          <p:cNvCxnSpPr/>
          <p:nvPr/>
        </p:nvCxnSpPr>
        <p:spPr>
          <a:xfrm>
            <a:off x="6353895" y="2348577"/>
            <a:ext cx="878299" cy="39592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Navodil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88224" y="5349561"/>
            <a:ext cx="864096" cy="864096"/>
          </a:xfrm>
          <a:prstGeom prst="rect">
            <a:avLst/>
          </a:prstGeom>
        </p:spPr>
      </p:pic>
      <p:sp>
        <p:nvSpPr>
          <p:cNvPr id="35" name="PoljeZBesedilom 34"/>
          <p:cNvSpPr txBox="1"/>
          <p:nvPr/>
        </p:nvSpPr>
        <p:spPr>
          <a:xfrm>
            <a:off x="5244891" y="4635193"/>
            <a:ext cx="318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LAŽJO RAZLIČICO IGRE LAHKO IGRAŠ OB MOJEM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POSNETKU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KLIKNI: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6" name="Eksplozija 1 35">
            <a:hlinkClick r:id="rId14" action="ppaction://hlinksldjump"/>
          </p:cNvPr>
          <p:cNvSpPr/>
          <p:nvPr/>
        </p:nvSpPr>
        <p:spPr>
          <a:xfrm>
            <a:off x="8331406" y="5896587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PoljeZBesedilom 37"/>
          <p:cNvSpPr txBox="1"/>
          <p:nvPr/>
        </p:nvSpPr>
        <p:spPr>
          <a:xfrm>
            <a:off x="170717" y="1520580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 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PoljeZBesedilom 42"/>
          <p:cNvSpPr txBox="1"/>
          <p:nvPr/>
        </p:nvSpPr>
        <p:spPr>
          <a:xfrm>
            <a:off x="5102688" y="6324704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NAIGRAŠ,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" name="Raven puščični povezovalnik 2"/>
          <p:cNvCxnSpPr>
            <a:stCxn id="23" idx="3"/>
          </p:cNvCxnSpPr>
          <p:nvPr/>
        </p:nvCxnSpPr>
        <p:spPr>
          <a:xfrm flipV="1">
            <a:off x="7092280" y="476672"/>
            <a:ext cx="1080120" cy="882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6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5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2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7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 isNarration="1"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  <p:bldP spid="23" grpId="0"/>
      <p:bldP spid="26" grpId="0"/>
      <p:bldP spid="35" grpId="0"/>
      <p:bldP spid="36" grpId="0" animBg="1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48196" y="908720"/>
            <a:ext cx="828092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DANES ČEZ DAN IMAŠ SAMO ENO NALOGO, POTEM PA SI MALO PROST.</a:t>
            </a:r>
          </a:p>
          <a:p>
            <a:pPr algn="ctr">
              <a:defRPr/>
            </a:pPr>
            <a:r>
              <a:rPr lang="sl-SI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ZVEČER PA TE ČAKAJO ZANIMIVE NALOGE. </a:t>
            </a:r>
            <a:endParaRPr lang="sl-SI" sz="40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348196" y="5157192"/>
            <a:ext cx="710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ŠE NAVODILO: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 SPODNJEM KOTU SE POJAVI ZVEZDICA. KO PREBEREŠ, JO KLIKNI, DA SE PREMAKNEŠ NA NOVO STRAN. ČE ZVEZDICE NI, MALO POČAKAJ ALI PA UPOŠTEVAJ DRUGO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Eksplozija 1 2">
            <a:hlinkClick r:id="" action="ppaction://hlinkshowjump?jump=nextslide"/>
          </p:cNvPr>
          <p:cNvSpPr/>
          <p:nvPr/>
        </p:nvSpPr>
        <p:spPr>
          <a:xfrm>
            <a:off x="7632340" y="5301208"/>
            <a:ext cx="1080120" cy="1196752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79512" y="-922"/>
            <a:ext cx="7992938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NALOGA ZA ŠPORT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 SPANJEM JE ČAS ŠE ZA MALO TELOVADBE. KER JE ŽE POZNA URA, SO TAKE VAJE, DA TI BODO POMAGALE, DA SE UMIRIŠ. IZBERI SI 5 VAJ IN JIH NAREDI. </a:t>
            </a: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ZRAVEN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POSLUŠAŠ UMIRJENO GLASBO: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://www.youtube.com/watch?v=1ZYbU82GVz4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pic>
        <p:nvPicPr>
          <p:cNvPr id="16389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2" b="29440"/>
          <a:stretch>
            <a:fillRect/>
          </a:stretch>
        </p:blipFill>
        <p:spPr bwMode="auto">
          <a:xfrm>
            <a:off x="1093060" y="2636912"/>
            <a:ext cx="6249293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7412" name="Pravokotnik 2"/>
          <p:cNvSpPr>
            <a:spLocks noChangeArrowheads="1"/>
          </p:cNvSpPr>
          <p:nvPr/>
        </p:nvSpPr>
        <p:spPr bwMode="auto">
          <a:xfrm>
            <a:off x="1323975" y="1198563"/>
            <a:ext cx="6848475" cy="13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SVOJEM POSEBNEM LEŽIŠČU LAHKO ŠE MALO BEREŠ SKUPAJ Z DRUGIMI DRUŽINSKIMI ČLANI.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UGASNI LUČ IN BERI SAMO Z LUČKO. </a:t>
            </a:r>
          </a:p>
        </p:txBody>
      </p:sp>
      <p:pic>
        <p:nvPicPr>
          <p:cNvPr id="17413" name="Picture 2" descr="Stock Video Footage - 4K and HD Video Clips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79006"/>
            <a:ext cx="5936952" cy="334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PoljeZBesedilom 1"/>
          <p:cNvSpPr txBox="1">
            <a:spLocks noChangeArrowheads="1"/>
          </p:cNvSpPr>
          <p:nvPr/>
        </p:nvSpPr>
        <p:spPr bwMode="auto">
          <a:xfrm>
            <a:off x="251520" y="71083"/>
            <a:ext cx="3559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BRALNA NALOGA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732821" y="6184424"/>
            <a:ext cx="6788012" cy="42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AMPAK NE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 PREDOLGO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KER TO NI DOBRO ZA TVOJE OČI. </a:t>
            </a: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8436" name="Pravokotnik 1"/>
          <p:cNvSpPr>
            <a:spLocks noChangeArrowheads="1"/>
          </p:cNvSpPr>
          <p:nvPr/>
        </p:nvSpPr>
        <p:spPr bwMode="auto">
          <a:xfrm>
            <a:off x="845956" y="1200444"/>
            <a:ext cx="5670550" cy="111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JE ZA PRAVLJICO ZA LAHKO NOČ.</a:t>
            </a:r>
          </a:p>
        </p:txBody>
      </p:sp>
      <p:sp>
        <p:nvSpPr>
          <p:cNvPr id="18437" name="Pravokotnik 5"/>
          <p:cNvSpPr>
            <a:spLocks noChangeArrowheads="1"/>
          </p:cNvSpPr>
          <p:nvPr/>
        </p:nvSpPr>
        <p:spPr bwMode="auto">
          <a:xfrm>
            <a:off x="5690708" y="2953916"/>
            <a:ext cx="3528392" cy="154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NOČ IN LEPE SANJE!</a:t>
            </a:r>
          </a:p>
        </p:txBody>
      </p:sp>
      <p:sp>
        <p:nvSpPr>
          <p:cNvPr id="2" name="Pravokotnik 1"/>
          <p:cNvSpPr/>
          <p:nvPr/>
        </p:nvSpPr>
        <p:spPr>
          <a:xfrm>
            <a:off x="827584" y="429782"/>
            <a:ext cx="1556965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TAKO. 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845956" y="1151518"/>
            <a:ext cx="3585020" cy="532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NALOGE SO KONČANE.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043608" y="2866345"/>
            <a:ext cx="3888432" cy="116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 SE NASPI IN SE SPOČIJ.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JUTRI TE ČAKA SPET EN SUPER DAN. UČITELJICE TI ŽELIMO </a:t>
            </a:r>
          </a:p>
        </p:txBody>
      </p:sp>
      <p:sp>
        <p:nvSpPr>
          <p:cNvPr id="10" name="Eksplozija 1 9">
            <a:hlinkClick r:id="rId3" action="ppaction://hlinksldjump"/>
          </p:cNvPr>
          <p:cNvSpPr/>
          <p:nvPr/>
        </p:nvSpPr>
        <p:spPr>
          <a:xfrm>
            <a:off x="7950808" y="566211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44" l="0" r="98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625"/>
            <a:ext cx="2408717" cy="2408717"/>
          </a:xfrm>
          <a:prstGeom prst="rect">
            <a:avLst/>
          </a:prstGeom>
        </p:spPr>
      </p:pic>
      <p:pic>
        <p:nvPicPr>
          <p:cNvPr id="1026" name="Picture 2" descr="Bitmoji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72" y="4426159"/>
            <a:ext cx="2349922" cy="23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46" y="3789040"/>
            <a:ext cx="2459225" cy="24592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64" y="1441686"/>
            <a:ext cx="1751459" cy="175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9460" name="Pravokotnik 1"/>
          <p:cNvSpPr>
            <a:spLocks noChangeArrowheads="1"/>
          </p:cNvSpPr>
          <p:nvPr/>
        </p:nvSpPr>
        <p:spPr bwMode="auto">
          <a:xfrm>
            <a:off x="1187450" y="3086100"/>
            <a:ext cx="5670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61" name="Pravokotnik 2"/>
          <p:cNvSpPr>
            <a:spLocks noChangeArrowheads="1"/>
          </p:cNvSpPr>
          <p:nvPr/>
        </p:nvSpPr>
        <p:spPr bwMode="auto">
          <a:xfrm>
            <a:off x="684213" y="765175"/>
            <a:ext cx="617378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LAHKO NOČ POSLUŠAJ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PRAVLJICO 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ZVEZDICA ZASPANKA. </a:t>
            </a:r>
          </a:p>
        </p:txBody>
      </p:sp>
      <p:pic>
        <p:nvPicPr>
          <p:cNvPr id="19462" name="Slika 5" descr="Zvezdica zaspanka-Ilustrirana slikanica-Frane Milčinski - Ježe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839516"/>
            <a:ext cx="31305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PoljeZBesedilom 6"/>
          <p:cNvSpPr txBox="1">
            <a:spLocks noChangeArrowheads="1"/>
          </p:cNvSpPr>
          <p:nvPr/>
        </p:nvSpPr>
        <p:spPr bwMode="auto">
          <a:xfrm>
            <a:off x="6227763" y="579278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STARŠI</a:t>
            </a:r>
          </a:p>
          <a:p>
            <a:pPr algn="r"/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" action="ppaction://hlinkshowjump?jump=nextslide"/>
              </a:rPr>
              <a:t>KLIK</a:t>
            </a: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749906" y="6056887"/>
            <a:ext cx="346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 POSLUŠANJE PRAVLJICE KLIKNI NA KNJIGO.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Slika 7" descr="Lahko noč | Uspavanke za otroke | Kompilacija 23 minut | Slovensk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6" y="2811463"/>
            <a:ext cx="42608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75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750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" y="116632"/>
            <a:ext cx="9144000" cy="6858000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297533" y="116632"/>
            <a:ext cx="7832101" cy="53553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l-SI" b="1" u="sng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DNEVNA NALOGA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ČEZ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DAN SI POSTAVI IN SI PRIPRAVI POSEBNO LEŽIŠČE, KJER BOŠ ZVEČER OPRAVIL NEKAJ NALOG.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LAHKO UPORABIŠ:</a:t>
            </a: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DEKE,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NAPIHLJIVO BLAZINO,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METLO,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STOLE,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ŠOTORČEK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</a:t>
            </a: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 KARKOLI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 BODO STRAŠI DOVOLILI, LAHKO POTEM TUDI CELO NOČ SPIŠ TUKAJ NAMESTO V POSTELJI. </a:t>
            </a:r>
          </a:p>
          <a:p>
            <a:pPr algn="ctr">
              <a:defRPr/>
            </a:pPr>
            <a:endParaRPr lang="sl-SI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125" name="Picture 6" descr="Make a Blanket Fort | Blanket fort, Cool fo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63" y="2041696"/>
            <a:ext cx="2524125" cy="180975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How to Make a Blanket Fort: 12 Steps (with Pictures) - wikiH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01" y="1439510"/>
            <a:ext cx="2466975" cy="18478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Den Building Ideas | Build Bed Dens | Outdoor &amp; Indoor De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42336"/>
            <a:ext cx="2952750" cy="1552575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PoljeZBesedilom 1"/>
          <p:cNvSpPr txBox="1">
            <a:spLocks noChangeArrowheads="1"/>
          </p:cNvSpPr>
          <p:nvPr/>
        </p:nvSpPr>
        <p:spPr bwMode="auto">
          <a:xfrm>
            <a:off x="4932040" y="5622418"/>
            <a:ext cx="2736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PAZI, DA </a:t>
            </a:r>
            <a:r>
              <a:rPr lang="sl-SI" altLang="sl-SI" b="1" spc="50" dirty="0" smtClean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BOŠ IMEL ODPRTINO ZA ZRAK!</a:t>
            </a:r>
            <a:endParaRPr lang="sl-SI" altLang="sl-SI" b="1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Eksplozija 1 10">
            <a:hlinkClick r:id="" action="ppaction://hlinkshowjump?jump=nextslide"/>
          </p:cNvPr>
          <p:cNvSpPr/>
          <p:nvPr/>
        </p:nvSpPr>
        <p:spPr>
          <a:xfrm>
            <a:off x="8293100" y="5835205"/>
            <a:ext cx="647176" cy="867087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25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179512" y="511963"/>
            <a:ext cx="7056784" cy="400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Takole si šotor v dnevni sobi postavita </a:t>
            </a:r>
            <a:r>
              <a:rPr lang="sl-SI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Ina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in Jaša.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707904" y="557518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l-SI" sz="20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Včasih šotor za več dni postane njuna postelja.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ksplozija 1 6">
            <a:hlinkClick r:id="rId3" action="ppaction://hlinksldjump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8483"/>
            <a:ext cx="8048592" cy="380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27088" y="3860800"/>
            <a:ext cx="70580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196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3275856" y="404664"/>
            <a:ext cx="56166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NASLEDNJE NALOGE ZAČNI OPRAVLJATI, KO SE ŽE MALO ZVEČERI. </a:t>
            </a: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UPAM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DA TI BODO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STARŠI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DOVOLILI, DA BOŠ DANES MALO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DLJE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POKONCI. </a:t>
            </a:r>
          </a:p>
        </p:txBody>
      </p:sp>
      <p:sp>
        <p:nvSpPr>
          <p:cNvPr id="6" name="Eksplozija 1 5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3275856" y="1994505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ČEZ DAN PA ŠOTOR LAHKO IZKORISTIŠ ZA IGRO ALI PA POVABIŠ OSTALE DRUŽINSKE ČLANE K DRUŽABNIM IGRAM, PARTIJI KART ALI DRUŽENJU.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95288" y="3573463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48680"/>
            <a:ext cx="6264696" cy="2211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NAJPREJ SE DOBRO OBLECI</a:t>
            </a:r>
            <a:r>
              <a:rPr lang="sl-SI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LUČKO IN POJDI NA SPREHOD V TEMI.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GREŠ TUDI SAMO NA BALKON ALI DVORIŠČE NA SVEŽI ZRAK.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SEBOJ VZEMI </a:t>
            </a:r>
            <a:r>
              <a:rPr 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SVETLOBNA TELESA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KI JIH IMAŠ: </a:t>
            </a:r>
          </a:p>
        </p:txBody>
      </p:sp>
      <p:pic>
        <p:nvPicPr>
          <p:cNvPr id="10245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518025"/>
            <a:ext cx="18288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83" y="4267397"/>
            <a:ext cx="29845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9400"/>
            <a:ext cx="4876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5332257" y="4971302"/>
            <a:ext cx="2960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OPAZUJ, KAKO SE V TEMI VIDIJO SVETLOBNA TELESA. </a:t>
            </a:r>
            <a:endParaRPr lang="sl-SI" dirty="0"/>
          </a:p>
        </p:txBody>
      </p:sp>
      <p:cxnSp>
        <p:nvCxnSpPr>
          <p:cNvPr id="13" name="Raven puščični povezovalnik 12"/>
          <p:cNvCxnSpPr/>
          <p:nvPr/>
        </p:nvCxnSpPr>
        <p:spPr>
          <a:xfrm flipH="1">
            <a:off x="951706" y="2661181"/>
            <a:ext cx="1236662" cy="158273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>
            <a:off x="3001963" y="2648302"/>
            <a:ext cx="43655" cy="168172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>
            <a:stCxn id="2" idx="2"/>
          </p:cNvCxnSpPr>
          <p:nvPr/>
        </p:nvCxnSpPr>
        <p:spPr>
          <a:xfrm>
            <a:off x="3743908" y="2759991"/>
            <a:ext cx="1588505" cy="483272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227535" y="4198566"/>
            <a:ext cx="185057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KRESNIČKO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2027762" y="4381544"/>
            <a:ext cx="2752687" cy="388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ODSEVNIK, ODSEVNI TRAK</a:t>
            </a:r>
          </a:p>
        </p:txBody>
      </p:sp>
      <p:sp>
        <p:nvSpPr>
          <p:cNvPr id="23" name="PoljeZBesedilom 22"/>
          <p:cNvSpPr txBox="1"/>
          <p:nvPr/>
        </p:nvSpPr>
        <p:spPr>
          <a:xfrm>
            <a:off x="5332257" y="3140968"/>
            <a:ext cx="202989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RUMENO RUTKO 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Eksplozija 1 16">
            <a:hlinkClick r:id="rId6" action="ppaction://hlinksldjump"/>
          </p:cNvPr>
          <p:cNvSpPr/>
          <p:nvPr/>
        </p:nvSpPr>
        <p:spPr>
          <a:xfrm>
            <a:off x="8293100" y="580972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75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763688" y="606035"/>
            <a:ext cx="6318448" cy="894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POGLEJ V NEBO. KAJ VIDIŠ?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899592" y="2955135"/>
            <a:ext cx="696424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PONOČI POGLEDAŠ V JASNO NEBO, VIDIŠ </a:t>
            </a:r>
            <a:r>
              <a:rPr lang="sl-SI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VESOLJE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. </a:t>
            </a:r>
            <a:endParaRPr lang="sl-SI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VESOLJE JE POVSOD OKOLI NAS. 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TE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ZANIMA ŠE KAJ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 VESOLJU,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ZVEZDAH IN LUNI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LAHKO KLIKNEŠ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ZELENO BESEDO, KO PRIDEŠ DOMOV.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NAŠEL BOŠ NEKAJ ZA NAJBOLJ RADOVEDNE … </a:t>
            </a: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Eksplozija 1 4">
            <a:hlinkClick r:id="rId3" action="ppaction://hlinksldjump"/>
          </p:cNvPr>
          <p:cNvSpPr/>
          <p:nvPr/>
        </p:nvSpPr>
        <p:spPr>
          <a:xfrm>
            <a:off x="8288651" y="556886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179512" y="6237312"/>
            <a:ext cx="836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PA TE VESOLJE NE ZANIMA PREVEČ, KLIKNI NA ZVEZDICO. </a:t>
            </a:r>
            <a:endParaRPr lang="sl-SI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84448" y="52152"/>
            <a:ext cx="1144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NALOGA ZA SPOZNAVANJE OKOLJA IN ŠE KAJ</a:t>
            </a:r>
            <a:endParaRPr lang="sl-SI" b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51520" y="1275078"/>
            <a:ext cx="1296144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MISLIŠ, KOLIKO ZVEZD JE NA NEBU?</a:t>
            </a:r>
          </a:p>
        </p:txBody>
      </p:sp>
      <p:sp>
        <p:nvSpPr>
          <p:cNvPr id="9" name="Pravokotnik 8"/>
          <p:cNvSpPr/>
          <p:nvPr/>
        </p:nvSpPr>
        <p:spPr>
          <a:xfrm>
            <a:off x="2267744" y="1369848"/>
            <a:ext cx="144016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ŠTEJ ZVEZDE, ŠTEJ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211960" y="1275079"/>
            <a:ext cx="2448272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VSE SO ZVEZDE NA NEBU NARISALE? ALI NAJDEŠ KAKŠNO ŽIVAL, ČRKO, ŠTEVILKO?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7034926" y="1237390"/>
            <a:ext cx="1758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ZAPRI OČI IN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POSLUŠAJ ZVOKE. KAJ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SLIŠIŠ?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64832" y="3925888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291" name="Slika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226561"/>
            <a:ext cx="2192688" cy="21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Slika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41438"/>
            <a:ext cx="20478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Slika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91763"/>
            <a:ext cx="20859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672" y="555264"/>
            <a:ext cx="490878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POGLEJ FOTOGRAFIJE IN POKAŽI NA SONCE.</a:t>
            </a:r>
            <a:endParaRPr lang="sl-SI" alt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687513" y="1582738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296" name="Pravokotnik 4"/>
          <p:cNvSpPr>
            <a:spLocks noChangeArrowheads="1"/>
          </p:cNvSpPr>
          <p:nvPr/>
        </p:nvSpPr>
        <p:spPr bwMode="auto">
          <a:xfrm>
            <a:off x="467544" y="3925888"/>
            <a:ext cx="6876231" cy="17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 VESOLJU SE VSE PREMIKA. </a:t>
            </a:r>
            <a:endParaRPr lang="sl-SI" altLang="sl-SI" sz="1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ZEMLJA KROŽI OKOLI SONCA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LUNA KROŽI OKOLI ZEMLJE.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 TUDI SONCE SE VRTI. SONCE JE NAŠA 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ZVEZDA.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ksplozija 1 8">
            <a:hlinkClick r:id="rId6" action="ppaction://hlinksldjump"/>
          </p:cNvPr>
          <p:cNvSpPr/>
          <p:nvPr/>
        </p:nvSpPr>
        <p:spPr>
          <a:xfrm>
            <a:off x="8248225" y="539295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67544" y="18593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VESOLJU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115616" y="579619"/>
            <a:ext cx="70567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OSONČJE JE NAŠA VESOLJSKA DRUŽINA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6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ea typeface="Calibri" panose="020F0502020204030204" pitchFamily="34" charset="0"/>
              <a:cs typeface="ScratchBold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ScratchBold"/>
            </a:endParaRPr>
          </a:p>
        </p:txBody>
      </p:sp>
      <p:pic>
        <p:nvPicPr>
          <p:cNvPr id="13316" name="Slika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20560"/>
            <a:ext cx="5761037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289768" y="4796363"/>
            <a:ext cx="753801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REČEMO MU TUDI </a:t>
            </a:r>
            <a:r>
              <a:rPr lang="sl-SI" alt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MODRI PLANET. </a:t>
            </a: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21320" y="102424"/>
            <a:ext cx="316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OSONČJU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89768" y="1256447"/>
            <a:ext cx="19502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V VESOLJU JE VELIKO ZVEZD – VEČ KOT JE ZRNC PESKA NA VSEH OBALAH SVETA. 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389027" y="1381550"/>
            <a:ext cx="21992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ENA OD ZVEZD JE SONCE. OKOLI NJEGA KROŽIJO PLANETI KOT NA NEKAKŠNEM VRTILJAKU.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44208" y="1527333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TUDI MI SMO DEL VESOLJA</a:t>
            </a:r>
            <a:r>
              <a:rPr lang="sl-SI" alt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. </a:t>
            </a:r>
            <a:endParaRPr lang="sl-SI" altLang="sl-SI" sz="500" dirty="0">
              <a:solidFill>
                <a:schemeClr val="bg1"/>
              </a:solidFill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79512" y="5468528"/>
            <a:ext cx="5654872" cy="382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KAKO SE IMENUJE PLANET, NA KATEREM ŽIVIMO?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13" name="Eksplozija 1 12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2268</TotalTime>
  <Words>1136</Words>
  <Application>Microsoft Office PowerPoint</Application>
  <PresentationFormat>Diaprojekcija na zaslonu (4:3)</PresentationFormat>
  <Paragraphs>174</Paragraphs>
  <Slides>23</Slides>
  <Notes>2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4" baseType="lpstr">
      <vt:lpstr>Diseño predeterminado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Siracusa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Petra</cp:lastModifiedBy>
  <cp:revision>142</cp:revision>
  <dcterms:created xsi:type="dcterms:W3CDTF">2008-10-22T01:46:40Z</dcterms:created>
  <dcterms:modified xsi:type="dcterms:W3CDTF">2020-05-14T11:23:10Z</dcterms:modified>
</cp:coreProperties>
</file>