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varScale="1">
        <p:scale>
          <a:sx n="73" d="100"/>
          <a:sy n="73" d="100"/>
        </p:scale>
        <p:origin x="58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08138FC-DD6F-49A5-8F3C-881F316E1310}"/>
              </a:ext>
            </a:extLst>
          </p:cNvPr>
          <p:cNvSpPr>
            <a:spLocks noGrp="1"/>
          </p:cNvSpPr>
          <p:nvPr>
            <p:ph type="ctrTitle"/>
          </p:nvPr>
        </p:nvSpPr>
        <p:spPr>
          <a:xfrm>
            <a:off x="1524000" y="1122363"/>
            <a:ext cx="9144000" cy="2387600"/>
          </a:xfrm>
        </p:spPr>
        <p:txBody>
          <a:bodyPr anchor="b"/>
          <a:lstStyle>
            <a:lvl1pPr algn="ctr">
              <a:defRPr sz="6000"/>
            </a:lvl1pPr>
          </a:lstStyle>
          <a:p>
            <a:r>
              <a:rPr lang="sl-SI"/>
              <a:t>Kliknite, če želite urediti slog naslova matrice</a:t>
            </a:r>
          </a:p>
        </p:txBody>
      </p:sp>
      <p:sp>
        <p:nvSpPr>
          <p:cNvPr id="3" name="Podnaslov 2">
            <a:extLst>
              <a:ext uri="{FF2B5EF4-FFF2-40B4-BE49-F238E27FC236}">
                <a16:creationId xmlns:a16="http://schemas.microsoft.com/office/drawing/2014/main" id="{D405056E-033C-4CD2-858F-2023E38BFD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če želite urediti slog podnaslova matrice</a:t>
            </a:r>
          </a:p>
        </p:txBody>
      </p:sp>
      <p:sp>
        <p:nvSpPr>
          <p:cNvPr id="4" name="Označba mesta datuma 3">
            <a:extLst>
              <a:ext uri="{FF2B5EF4-FFF2-40B4-BE49-F238E27FC236}">
                <a16:creationId xmlns:a16="http://schemas.microsoft.com/office/drawing/2014/main" id="{02EDD208-0752-40F7-9548-32FDA66C45B4}"/>
              </a:ext>
            </a:extLst>
          </p:cNvPr>
          <p:cNvSpPr>
            <a:spLocks noGrp="1"/>
          </p:cNvSpPr>
          <p:nvPr>
            <p:ph type="dt" sz="half" idx="10"/>
          </p:nvPr>
        </p:nvSpPr>
        <p:spPr/>
        <p:txBody>
          <a:bodyPr/>
          <a:lstStyle/>
          <a:p>
            <a:fld id="{2BD4DCE7-1B7B-4DF4-BCE7-0BDDFFDD4645}" type="datetimeFigureOut">
              <a:rPr lang="sl-SI" smtClean="0"/>
              <a:t>3. 05. 2020</a:t>
            </a:fld>
            <a:endParaRPr lang="sl-SI"/>
          </a:p>
        </p:txBody>
      </p:sp>
      <p:sp>
        <p:nvSpPr>
          <p:cNvPr id="5" name="Označba mesta noge 4">
            <a:extLst>
              <a:ext uri="{FF2B5EF4-FFF2-40B4-BE49-F238E27FC236}">
                <a16:creationId xmlns:a16="http://schemas.microsoft.com/office/drawing/2014/main" id="{D4BD2B54-1482-4E89-B9EF-68A8C1394A63}"/>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F53A2B9F-A1CA-4870-9AA5-410569290A68}"/>
              </a:ext>
            </a:extLst>
          </p:cNvPr>
          <p:cNvSpPr>
            <a:spLocks noGrp="1"/>
          </p:cNvSpPr>
          <p:nvPr>
            <p:ph type="sldNum" sz="quarter" idx="12"/>
          </p:nvPr>
        </p:nvSpPr>
        <p:spPr/>
        <p:txBody>
          <a:bodyPr/>
          <a:lstStyle/>
          <a:p>
            <a:fld id="{B16387CF-8377-4914-A1B7-16C8AC9A50E6}" type="slidenum">
              <a:rPr lang="sl-SI" smtClean="0"/>
              <a:t>‹#›</a:t>
            </a:fld>
            <a:endParaRPr lang="sl-SI"/>
          </a:p>
        </p:txBody>
      </p:sp>
    </p:spTree>
    <p:extLst>
      <p:ext uri="{BB962C8B-B14F-4D97-AF65-F5344CB8AC3E}">
        <p14:creationId xmlns:p14="http://schemas.microsoft.com/office/powerpoint/2010/main" val="470005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234806A-ACBD-4AF8-A41D-B657B5E6A4AD}"/>
              </a:ext>
            </a:extLst>
          </p:cNvPr>
          <p:cNvSpPr>
            <a:spLocks noGrp="1"/>
          </p:cNvSpPr>
          <p:nvPr>
            <p:ph type="title"/>
          </p:nvPr>
        </p:nvSpPr>
        <p:spPr/>
        <p:txBody>
          <a:bodyPr/>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35D4007C-977D-4E8E-BD86-4BC671AC2D45}"/>
              </a:ext>
            </a:extLst>
          </p:cNvPr>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D250CB7E-D9A9-4233-BF53-B49FE8DB9D84}"/>
              </a:ext>
            </a:extLst>
          </p:cNvPr>
          <p:cNvSpPr>
            <a:spLocks noGrp="1"/>
          </p:cNvSpPr>
          <p:nvPr>
            <p:ph type="dt" sz="half" idx="10"/>
          </p:nvPr>
        </p:nvSpPr>
        <p:spPr/>
        <p:txBody>
          <a:bodyPr/>
          <a:lstStyle/>
          <a:p>
            <a:fld id="{2BD4DCE7-1B7B-4DF4-BCE7-0BDDFFDD4645}" type="datetimeFigureOut">
              <a:rPr lang="sl-SI" smtClean="0"/>
              <a:t>3. 05. 2020</a:t>
            </a:fld>
            <a:endParaRPr lang="sl-SI"/>
          </a:p>
        </p:txBody>
      </p:sp>
      <p:sp>
        <p:nvSpPr>
          <p:cNvPr id="5" name="Označba mesta noge 4">
            <a:extLst>
              <a:ext uri="{FF2B5EF4-FFF2-40B4-BE49-F238E27FC236}">
                <a16:creationId xmlns:a16="http://schemas.microsoft.com/office/drawing/2014/main" id="{CF7C3CE6-DD09-45C2-88DD-FA262EDB3314}"/>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A473A754-1390-42A3-AAC5-13B62C1C7D69}"/>
              </a:ext>
            </a:extLst>
          </p:cNvPr>
          <p:cNvSpPr>
            <a:spLocks noGrp="1"/>
          </p:cNvSpPr>
          <p:nvPr>
            <p:ph type="sldNum" sz="quarter" idx="12"/>
          </p:nvPr>
        </p:nvSpPr>
        <p:spPr/>
        <p:txBody>
          <a:bodyPr/>
          <a:lstStyle/>
          <a:p>
            <a:fld id="{B16387CF-8377-4914-A1B7-16C8AC9A50E6}" type="slidenum">
              <a:rPr lang="sl-SI" smtClean="0"/>
              <a:t>‹#›</a:t>
            </a:fld>
            <a:endParaRPr lang="sl-SI"/>
          </a:p>
        </p:txBody>
      </p:sp>
    </p:spTree>
    <p:extLst>
      <p:ext uri="{BB962C8B-B14F-4D97-AF65-F5344CB8AC3E}">
        <p14:creationId xmlns:p14="http://schemas.microsoft.com/office/powerpoint/2010/main" val="4063722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a:extLst>
              <a:ext uri="{FF2B5EF4-FFF2-40B4-BE49-F238E27FC236}">
                <a16:creationId xmlns:a16="http://schemas.microsoft.com/office/drawing/2014/main" id="{2E0D3FD5-AABC-40ED-AD52-10BA041C631F}"/>
              </a:ext>
            </a:extLst>
          </p:cNvPr>
          <p:cNvSpPr>
            <a:spLocks noGrp="1"/>
          </p:cNvSpPr>
          <p:nvPr>
            <p:ph type="title" orient="vert"/>
          </p:nvPr>
        </p:nvSpPr>
        <p:spPr>
          <a:xfrm>
            <a:off x="8724900" y="365125"/>
            <a:ext cx="2628900" cy="5811838"/>
          </a:xfrm>
        </p:spPr>
        <p:txBody>
          <a:bodyPr vert="eaVert"/>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4E246D4B-3A08-4333-B628-32F264D802FA}"/>
              </a:ext>
            </a:extLst>
          </p:cNvPr>
          <p:cNvSpPr>
            <a:spLocks noGrp="1"/>
          </p:cNvSpPr>
          <p:nvPr>
            <p:ph type="body" orient="vert" idx="1"/>
          </p:nvPr>
        </p:nvSpPr>
        <p:spPr>
          <a:xfrm>
            <a:off x="838200" y="365125"/>
            <a:ext cx="7734300" cy="5811838"/>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C4B90414-855B-48F0-82CB-9BAC4B869704}"/>
              </a:ext>
            </a:extLst>
          </p:cNvPr>
          <p:cNvSpPr>
            <a:spLocks noGrp="1"/>
          </p:cNvSpPr>
          <p:nvPr>
            <p:ph type="dt" sz="half" idx="10"/>
          </p:nvPr>
        </p:nvSpPr>
        <p:spPr/>
        <p:txBody>
          <a:bodyPr/>
          <a:lstStyle/>
          <a:p>
            <a:fld id="{2BD4DCE7-1B7B-4DF4-BCE7-0BDDFFDD4645}" type="datetimeFigureOut">
              <a:rPr lang="sl-SI" smtClean="0"/>
              <a:t>3. 05. 2020</a:t>
            </a:fld>
            <a:endParaRPr lang="sl-SI"/>
          </a:p>
        </p:txBody>
      </p:sp>
      <p:sp>
        <p:nvSpPr>
          <p:cNvPr id="5" name="Označba mesta noge 4">
            <a:extLst>
              <a:ext uri="{FF2B5EF4-FFF2-40B4-BE49-F238E27FC236}">
                <a16:creationId xmlns:a16="http://schemas.microsoft.com/office/drawing/2014/main" id="{165FBE10-8CA9-49F5-B8EE-876B90C4363D}"/>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1FAC6CF2-FADB-4CB8-8431-0F86160C341A}"/>
              </a:ext>
            </a:extLst>
          </p:cNvPr>
          <p:cNvSpPr>
            <a:spLocks noGrp="1"/>
          </p:cNvSpPr>
          <p:nvPr>
            <p:ph type="sldNum" sz="quarter" idx="12"/>
          </p:nvPr>
        </p:nvSpPr>
        <p:spPr/>
        <p:txBody>
          <a:bodyPr/>
          <a:lstStyle/>
          <a:p>
            <a:fld id="{B16387CF-8377-4914-A1B7-16C8AC9A50E6}" type="slidenum">
              <a:rPr lang="sl-SI" smtClean="0"/>
              <a:t>‹#›</a:t>
            </a:fld>
            <a:endParaRPr lang="sl-SI"/>
          </a:p>
        </p:txBody>
      </p:sp>
    </p:spTree>
    <p:extLst>
      <p:ext uri="{BB962C8B-B14F-4D97-AF65-F5344CB8AC3E}">
        <p14:creationId xmlns:p14="http://schemas.microsoft.com/office/powerpoint/2010/main" val="3763145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34E9584-A0B1-4853-8CE3-6C10A5E655E6}"/>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ECBE74B6-B477-434F-8A9E-BCF3F71194CC}"/>
              </a:ext>
            </a:extLst>
          </p:cNvPr>
          <p:cNvSpPr>
            <a:spLocks noGrp="1"/>
          </p:cNvSpPr>
          <p:nvPr>
            <p:ph idx="1"/>
          </p:nvPr>
        </p:nvSpPr>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28D7676D-BF47-4553-9C27-8C614745A87B}"/>
              </a:ext>
            </a:extLst>
          </p:cNvPr>
          <p:cNvSpPr>
            <a:spLocks noGrp="1"/>
          </p:cNvSpPr>
          <p:nvPr>
            <p:ph type="dt" sz="half" idx="10"/>
          </p:nvPr>
        </p:nvSpPr>
        <p:spPr/>
        <p:txBody>
          <a:bodyPr/>
          <a:lstStyle/>
          <a:p>
            <a:fld id="{2BD4DCE7-1B7B-4DF4-BCE7-0BDDFFDD4645}" type="datetimeFigureOut">
              <a:rPr lang="sl-SI" smtClean="0"/>
              <a:t>3. 05. 2020</a:t>
            </a:fld>
            <a:endParaRPr lang="sl-SI"/>
          </a:p>
        </p:txBody>
      </p:sp>
      <p:sp>
        <p:nvSpPr>
          <p:cNvPr id="5" name="Označba mesta noge 4">
            <a:extLst>
              <a:ext uri="{FF2B5EF4-FFF2-40B4-BE49-F238E27FC236}">
                <a16:creationId xmlns:a16="http://schemas.microsoft.com/office/drawing/2014/main" id="{08FA0EC7-8CC8-4624-A60C-608F0A3D2E64}"/>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BF80E663-77B7-4E31-817B-FA7DA9974937}"/>
              </a:ext>
            </a:extLst>
          </p:cNvPr>
          <p:cNvSpPr>
            <a:spLocks noGrp="1"/>
          </p:cNvSpPr>
          <p:nvPr>
            <p:ph type="sldNum" sz="quarter" idx="12"/>
          </p:nvPr>
        </p:nvSpPr>
        <p:spPr/>
        <p:txBody>
          <a:bodyPr/>
          <a:lstStyle/>
          <a:p>
            <a:fld id="{B16387CF-8377-4914-A1B7-16C8AC9A50E6}" type="slidenum">
              <a:rPr lang="sl-SI" smtClean="0"/>
              <a:t>‹#›</a:t>
            </a:fld>
            <a:endParaRPr lang="sl-SI"/>
          </a:p>
        </p:txBody>
      </p:sp>
    </p:spTree>
    <p:extLst>
      <p:ext uri="{BB962C8B-B14F-4D97-AF65-F5344CB8AC3E}">
        <p14:creationId xmlns:p14="http://schemas.microsoft.com/office/powerpoint/2010/main" val="827852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D51470C-CD74-4639-BE92-F4B1D4A051DD}"/>
              </a:ext>
            </a:extLst>
          </p:cNvPr>
          <p:cNvSpPr>
            <a:spLocks noGrp="1"/>
          </p:cNvSpPr>
          <p:nvPr>
            <p:ph type="title"/>
          </p:nvPr>
        </p:nvSpPr>
        <p:spPr>
          <a:xfrm>
            <a:off x="831850" y="1709738"/>
            <a:ext cx="10515600" cy="2852737"/>
          </a:xfrm>
        </p:spPr>
        <p:txBody>
          <a:bodyPr anchor="b"/>
          <a:lstStyle>
            <a:lvl1pPr>
              <a:defRPr sz="6000"/>
            </a:lvl1pPr>
          </a:lstStyle>
          <a:p>
            <a:r>
              <a:rPr lang="sl-SI"/>
              <a:t>Kliknite, če želite urediti slog naslova matrice</a:t>
            </a:r>
          </a:p>
        </p:txBody>
      </p:sp>
      <p:sp>
        <p:nvSpPr>
          <p:cNvPr id="3" name="Označba mesta besedila 2">
            <a:extLst>
              <a:ext uri="{FF2B5EF4-FFF2-40B4-BE49-F238E27FC236}">
                <a16:creationId xmlns:a16="http://schemas.microsoft.com/office/drawing/2014/main" id="{DC2888FF-B3D8-4F3E-B576-226D0E8A1B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Kliknite za urejanje slogov besedila matrice</a:t>
            </a:r>
          </a:p>
        </p:txBody>
      </p:sp>
      <p:sp>
        <p:nvSpPr>
          <p:cNvPr id="4" name="Označba mesta datuma 3">
            <a:extLst>
              <a:ext uri="{FF2B5EF4-FFF2-40B4-BE49-F238E27FC236}">
                <a16:creationId xmlns:a16="http://schemas.microsoft.com/office/drawing/2014/main" id="{B2C08DBC-ADC5-42B9-B008-D68F282CAAE4}"/>
              </a:ext>
            </a:extLst>
          </p:cNvPr>
          <p:cNvSpPr>
            <a:spLocks noGrp="1"/>
          </p:cNvSpPr>
          <p:nvPr>
            <p:ph type="dt" sz="half" idx="10"/>
          </p:nvPr>
        </p:nvSpPr>
        <p:spPr/>
        <p:txBody>
          <a:bodyPr/>
          <a:lstStyle/>
          <a:p>
            <a:fld id="{2BD4DCE7-1B7B-4DF4-BCE7-0BDDFFDD4645}" type="datetimeFigureOut">
              <a:rPr lang="sl-SI" smtClean="0"/>
              <a:t>3. 05. 2020</a:t>
            </a:fld>
            <a:endParaRPr lang="sl-SI"/>
          </a:p>
        </p:txBody>
      </p:sp>
      <p:sp>
        <p:nvSpPr>
          <p:cNvPr id="5" name="Označba mesta noge 4">
            <a:extLst>
              <a:ext uri="{FF2B5EF4-FFF2-40B4-BE49-F238E27FC236}">
                <a16:creationId xmlns:a16="http://schemas.microsoft.com/office/drawing/2014/main" id="{C249D738-BE7F-483C-A842-881EC29099D4}"/>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7E9847BC-189A-4BCD-96C8-56A1E5E2D426}"/>
              </a:ext>
            </a:extLst>
          </p:cNvPr>
          <p:cNvSpPr>
            <a:spLocks noGrp="1"/>
          </p:cNvSpPr>
          <p:nvPr>
            <p:ph type="sldNum" sz="quarter" idx="12"/>
          </p:nvPr>
        </p:nvSpPr>
        <p:spPr/>
        <p:txBody>
          <a:bodyPr/>
          <a:lstStyle/>
          <a:p>
            <a:fld id="{B16387CF-8377-4914-A1B7-16C8AC9A50E6}" type="slidenum">
              <a:rPr lang="sl-SI" smtClean="0"/>
              <a:t>‹#›</a:t>
            </a:fld>
            <a:endParaRPr lang="sl-SI"/>
          </a:p>
        </p:txBody>
      </p:sp>
    </p:spTree>
    <p:extLst>
      <p:ext uri="{BB962C8B-B14F-4D97-AF65-F5344CB8AC3E}">
        <p14:creationId xmlns:p14="http://schemas.microsoft.com/office/powerpoint/2010/main" val="4213920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67C112C-52E5-4B1E-870A-DB64C3C9E8E2}"/>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C4DE4DE4-7E24-493D-9ECB-9982E9BE1E77}"/>
              </a:ext>
            </a:extLst>
          </p:cNvPr>
          <p:cNvSpPr>
            <a:spLocks noGrp="1"/>
          </p:cNvSpPr>
          <p:nvPr>
            <p:ph sz="half" idx="1"/>
          </p:nvPr>
        </p:nvSpPr>
        <p:spPr>
          <a:xfrm>
            <a:off x="838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a:extLst>
              <a:ext uri="{FF2B5EF4-FFF2-40B4-BE49-F238E27FC236}">
                <a16:creationId xmlns:a16="http://schemas.microsoft.com/office/drawing/2014/main" id="{05A23560-D9CB-4D55-9DDD-2DC8CC535899}"/>
              </a:ext>
            </a:extLst>
          </p:cNvPr>
          <p:cNvSpPr>
            <a:spLocks noGrp="1"/>
          </p:cNvSpPr>
          <p:nvPr>
            <p:ph sz="half" idx="2"/>
          </p:nvPr>
        </p:nvSpPr>
        <p:spPr>
          <a:xfrm>
            <a:off x="6172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a:extLst>
              <a:ext uri="{FF2B5EF4-FFF2-40B4-BE49-F238E27FC236}">
                <a16:creationId xmlns:a16="http://schemas.microsoft.com/office/drawing/2014/main" id="{45637121-EC3A-4D40-9F7B-97E56DF81CC7}"/>
              </a:ext>
            </a:extLst>
          </p:cNvPr>
          <p:cNvSpPr>
            <a:spLocks noGrp="1"/>
          </p:cNvSpPr>
          <p:nvPr>
            <p:ph type="dt" sz="half" idx="10"/>
          </p:nvPr>
        </p:nvSpPr>
        <p:spPr/>
        <p:txBody>
          <a:bodyPr/>
          <a:lstStyle/>
          <a:p>
            <a:fld id="{2BD4DCE7-1B7B-4DF4-BCE7-0BDDFFDD4645}" type="datetimeFigureOut">
              <a:rPr lang="sl-SI" smtClean="0"/>
              <a:t>3. 05. 2020</a:t>
            </a:fld>
            <a:endParaRPr lang="sl-SI"/>
          </a:p>
        </p:txBody>
      </p:sp>
      <p:sp>
        <p:nvSpPr>
          <p:cNvPr id="6" name="Označba mesta noge 5">
            <a:extLst>
              <a:ext uri="{FF2B5EF4-FFF2-40B4-BE49-F238E27FC236}">
                <a16:creationId xmlns:a16="http://schemas.microsoft.com/office/drawing/2014/main" id="{7284C63F-735D-4FDE-9319-9EA3AE1BE0A2}"/>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B6056C2D-E8F6-4B74-BFA4-42C85575962E}"/>
              </a:ext>
            </a:extLst>
          </p:cNvPr>
          <p:cNvSpPr>
            <a:spLocks noGrp="1"/>
          </p:cNvSpPr>
          <p:nvPr>
            <p:ph type="sldNum" sz="quarter" idx="12"/>
          </p:nvPr>
        </p:nvSpPr>
        <p:spPr/>
        <p:txBody>
          <a:bodyPr/>
          <a:lstStyle/>
          <a:p>
            <a:fld id="{B16387CF-8377-4914-A1B7-16C8AC9A50E6}" type="slidenum">
              <a:rPr lang="sl-SI" smtClean="0"/>
              <a:t>‹#›</a:t>
            </a:fld>
            <a:endParaRPr lang="sl-SI"/>
          </a:p>
        </p:txBody>
      </p:sp>
    </p:spTree>
    <p:extLst>
      <p:ext uri="{BB962C8B-B14F-4D97-AF65-F5344CB8AC3E}">
        <p14:creationId xmlns:p14="http://schemas.microsoft.com/office/powerpoint/2010/main" val="3211803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8B70A91-CA4C-44A4-96FE-6771F0CC5ACE}"/>
              </a:ext>
            </a:extLst>
          </p:cNvPr>
          <p:cNvSpPr>
            <a:spLocks noGrp="1"/>
          </p:cNvSpPr>
          <p:nvPr>
            <p:ph type="title"/>
          </p:nvPr>
        </p:nvSpPr>
        <p:spPr>
          <a:xfrm>
            <a:off x="839788" y="365125"/>
            <a:ext cx="10515600" cy="1325563"/>
          </a:xfrm>
        </p:spPr>
        <p:txBody>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4206A9AC-3B8C-4197-BE58-FD0EE81743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Označba mesta vsebine 3">
            <a:extLst>
              <a:ext uri="{FF2B5EF4-FFF2-40B4-BE49-F238E27FC236}">
                <a16:creationId xmlns:a16="http://schemas.microsoft.com/office/drawing/2014/main" id="{FEECAA2A-6450-4E5A-8C50-936265C81066}"/>
              </a:ext>
            </a:extLst>
          </p:cNvPr>
          <p:cNvSpPr>
            <a:spLocks noGrp="1"/>
          </p:cNvSpPr>
          <p:nvPr>
            <p:ph sz="half" idx="2"/>
          </p:nvPr>
        </p:nvSpPr>
        <p:spPr>
          <a:xfrm>
            <a:off x="839788" y="2505075"/>
            <a:ext cx="5157787"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a:extLst>
              <a:ext uri="{FF2B5EF4-FFF2-40B4-BE49-F238E27FC236}">
                <a16:creationId xmlns:a16="http://schemas.microsoft.com/office/drawing/2014/main" id="{486C9833-AE6A-427E-A1D9-C833EB89C3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Označba mesta vsebine 5">
            <a:extLst>
              <a:ext uri="{FF2B5EF4-FFF2-40B4-BE49-F238E27FC236}">
                <a16:creationId xmlns:a16="http://schemas.microsoft.com/office/drawing/2014/main" id="{FCD9B327-D58F-4CAE-9431-2105FF22455C}"/>
              </a:ext>
            </a:extLst>
          </p:cNvPr>
          <p:cNvSpPr>
            <a:spLocks noGrp="1"/>
          </p:cNvSpPr>
          <p:nvPr>
            <p:ph sz="quarter" idx="4"/>
          </p:nvPr>
        </p:nvSpPr>
        <p:spPr>
          <a:xfrm>
            <a:off x="6172200" y="2505075"/>
            <a:ext cx="5183188"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a:extLst>
              <a:ext uri="{FF2B5EF4-FFF2-40B4-BE49-F238E27FC236}">
                <a16:creationId xmlns:a16="http://schemas.microsoft.com/office/drawing/2014/main" id="{06677208-5137-46E1-957A-3175881012CE}"/>
              </a:ext>
            </a:extLst>
          </p:cNvPr>
          <p:cNvSpPr>
            <a:spLocks noGrp="1"/>
          </p:cNvSpPr>
          <p:nvPr>
            <p:ph type="dt" sz="half" idx="10"/>
          </p:nvPr>
        </p:nvSpPr>
        <p:spPr/>
        <p:txBody>
          <a:bodyPr/>
          <a:lstStyle/>
          <a:p>
            <a:fld id="{2BD4DCE7-1B7B-4DF4-BCE7-0BDDFFDD4645}" type="datetimeFigureOut">
              <a:rPr lang="sl-SI" smtClean="0"/>
              <a:t>3. 05. 2020</a:t>
            </a:fld>
            <a:endParaRPr lang="sl-SI"/>
          </a:p>
        </p:txBody>
      </p:sp>
      <p:sp>
        <p:nvSpPr>
          <p:cNvPr id="8" name="Označba mesta noge 7">
            <a:extLst>
              <a:ext uri="{FF2B5EF4-FFF2-40B4-BE49-F238E27FC236}">
                <a16:creationId xmlns:a16="http://schemas.microsoft.com/office/drawing/2014/main" id="{3E607211-0845-4BBD-9A4F-A13B0BBCF418}"/>
              </a:ext>
            </a:extLst>
          </p:cNvPr>
          <p:cNvSpPr>
            <a:spLocks noGrp="1"/>
          </p:cNvSpPr>
          <p:nvPr>
            <p:ph type="ftr" sz="quarter" idx="11"/>
          </p:nvPr>
        </p:nvSpPr>
        <p:spPr/>
        <p:txBody>
          <a:bodyPr/>
          <a:lstStyle/>
          <a:p>
            <a:endParaRPr lang="sl-SI"/>
          </a:p>
        </p:txBody>
      </p:sp>
      <p:sp>
        <p:nvSpPr>
          <p:cNvPr id="9" name="Označba mesta številke diapozitiva 8">
            <a:extLst>
              <a:ext uri="{FF2B5EF4-FFF2-40B4-BE49-F238E27FC236}">
                <a16:creationId xmlns:a16="http://schemas.microsoft.com/office/drawing/2014/main" id="{7DF3A780-20DA-4E4A-ACE4-C91F802EB059}"/>
              </a:ext>
            </a:extLst>
          </p:cNvPr>
          <p:cNvSpPr>
            <a:spLocks noGrp="1"/>
          </p:cNvSpPr>
          <p:nvPr>
            <p:ph type="sldNum" sz="quarter" idx="12"/>
          </p:nvPr>
        </p:nvSpPr>
        <p:spPr/>
        <p:txBody>
          <a:bodyPr/>
          <a:lstStyle/>
          <a:p>
            <a:fld id="{B16387CF-8377-4914-A1B7-16C8AC9A50E6}" type="slidenum">
              <a:rPr lang="sl-SI" smtClean="0"/>
              <a:t>‹#›</a:t>
            </a:fld>
            <a:endParaRPr lang="sl-SI"/>
          </a:p>
        </p:txBody>
      </p:sp>
    </p:spTree>
    <p:extLst>
      <p:ext uri="{BB962C8B-B14F-4D97-AF65-F5344CB8AC3E}">
        <p14:creationId xmlns:p14="http://schemas.microsoft.com/office/powerpoint/2010/main" val="969832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486CEDB-E58F-4199-877E-F8AB30F224D2}"/>
              </a:ext>
            </a:extLst>
          </p:cNvPr>
          <p:cNvSpPr>
            <a:spLocks noGrp="1"/>
          </p:cNvSpPr>
          <p:nvPr>
            <p:ph type="title"/>
          </p:nvPr>
        </p:nvSpPr>
        <p:spPr/>
        <p:txBody>
          <a:bodyPr/>
          <a:lstStyle/>
          <a:p>
            <a:r>
              <a:rPr lang="sl-SI"/>
              <a:t>Kliknite, če želite urediti slog naslova matrice</a:t>
            </a:r>
          </a:p>
        </p:txBody>
      </p:sp>
      <p:sp>
        <p:nvSpPr>
          <p:cNvPr id="3" name="Označba mesta datuma 2">
            <a:extLst>
              <a:ext uri="{FF2B5EF4-FFF2-40B4-BE49-F238E27FC236}">
                <a16:creationId xmlns:a16="http://schemas.microsoft.com/office/drawing/2014/main" id="{AD10B3ED-A798-43A2-BB38-5CD164338424}"/>
              </a:ext>
            </a:extLst>
          </p:cNvPr>
          <p:cNvSpPr>
            <a:spLocks noGrp="1"/>
          </p:cNvSpPr>
          <p:nvPr>
            <p:ph type="dt" sz="half" idx="10"/>
          </p:nvPr>
        </p:nvSpPr>
        <p:spPr/>
        <p:txBody>
          <a:bodyPr/>
          <a:lstStyle/>
          <a:p>
            <a:fld id="{2BD4DCE7-1B7B-4DF4-BCE7-0BDDFFDD4645}" type="datetimeFigureOut">
              <a:rPr lang="sl-SI" smtClean="0"/>
              <a:t>3. 05. 2020</a:t>
            </a:fld>
            <a:endParaRPr lang="sl-SI"/>
          </a:p>
        </p:txBody>
      </p:sp>
      <p:sp>
        <p:nvSpPr>
          <p:cNvPr id="4" name="Označba mesta noge 3">
            <a:extLst>
              <a:ext uri="{FF2B5EF4-FFF2-40B4-BE49-F238E27FC236}">
                <a16:creationId xmlns:a16="http://schemas.microsoft.com/office/drawing/2014/main" id="{1E61DC55-9B32-40AF-B14A-E2FFE694995A}"/>
              </a:ext>
            </a:extLst>
          </p:cNvPr>
          <p:cNvSpPr>
            <a:spLocks noGrp="1"/>
          </p:cNvSpPr>
          <p:nvPr>
            <p:ph type="ftr" sz="quarter" idx="11"/>
          </p:nvPr>
        </p:nvSpPr>
        <p:spPr/>
        <p:txBody>
          <a:bodyPr/>
          <a:lstStyle/>
          <a:p>
            <a:endParaRPr lang="sl-SI"/>
          </a:p>
        </p:txBody>
      </p:sp>
      <p:sp>
        <p:nvSpPr>
          <p:cNvPr id="5" name="Označba mesta številke diapozitiva 4">
            <a:extLst>
              <a:ext uri="{FF2B5EF4-FFF2-40B4-BE49-F238E27FC236}">
                <a16:creationId xmlns:a16="http://schemas.microsoft.com/office/drawing/2014/main" id="{ACD2AA06-B08C-452A-8249-8D1CB26682D9}"/>
              </a:ext>
            </a:extLst>
          </p:cNvPr>
          <p:cNvSpPr>
            <a:spLocks noGrp="1"/>
          </p:cNvSpPr>
          <p:nvPr>
            <p:ph type="sldNum" sz="quarter" idx="12"/>
          </p:nvPr>
        </p:nvSpPr>
        <p:spPr/>
        <p:txBody>
          <a:bodyPr/>
          <a:lstStyle/>
          <a:p>
            <a:fld id="{B16387CF-8377-4914-A1B7-16C8AC9A50E6}" type="slidenum">
              <a:rPr lang="sl-SI" smtClean="0"/>
              <a:t>‹#›</a:t>
            </a:fld>
            <a:endParaRPr lang="sl-SI"/>
          </a:p>
        </p:txBody>
      </p:sp>
    </p:spTree>
    <p:extLst>
      <p:ext uri="{BB962C8B-B14F-4D97-AF65-F5344CB8AC3E}">
        <p14:creationId xmlns:p14="http://schemas.microsoft.com/office/powerpoint/2010/main" val="3637032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a:extLst>
              <a:ext uri="{FF2B5EF4-FFF2-40B4-BE49-F238E27FC236}">
                <a16:creationId xmlns:a16="http://schemas.microsoft.com/office/drawing/2014/main" id="{CEBD683B-1142-47C1-BC6F-ABD87F7D35AE}"/>
              </a:ext>
            </a:extLst>
          </p:cNvPr>
          <p:cNvSpPr>
            <a:spLocks noGrp="1"/>
          </p:cNvSpPr>
          <p:nvPr>
            <p:ph type="dt" sz="half" idx="10"/>
          </p:nvPr>
        </p:nvSpPr>
        <p:spPr/>
        <p:txBody>
          <a:bodyPr/>
          <a:lstStyle/>
          <a:p>
            <a:fld id="{2BD4DCE7-1B7B-4DF4-BCE7-0BDDFFDD4645}" type="datetimeFigureOut">
              <a:rPr lang="sl-SI" smtClean="0"/>
              <a:t>3. 05. 2020</a:t>
            </a:fld>
            <a:endParaRPr lang="sl-SI"/>
          </a:p>
        </p:txBody>
      </p:sp>
      <p:sp>
        <p:nvSpPr>
          <p:cNvPr id="3" name="Označba mesta noge 2">
            <a:extLst>
              <a:ext uri="{FF2B5EF4-FFF2-40B4-BE49-F238E27FC236}">
                <a16:creationId xmlns:a16="http://schemas.microsoft.com/office/drawing/2014/main" id="{A3D5AA5A-E5DB-4285-9CE1-A72CFDE2299E}"/>
              </a:ext>
            </a:extLst>
          </p:cNvPr>
          <p:cNvSpPr>
            <a:spLocks noGrp="1"/>
          </p:cNvSpPr>
          <p:nvPr>
            <p:ph type="ftr" sz="quarter" idx="11"/>
          </p:nvPr>
        </p:nvSpPr>
        <p:spPr/>
        <p:txBody>
          <a:bodyPr/>
          <a:lstStyle/>
          <a:p>
            <a:endParaRPr lang="sl-SI"/>
          </a:p>
        </p:txBody>
      </p:sp>
      <p:sp>
        <p:nvSpPr>
          <p:cNvPr id="4" name="Označba mesta številke diapozitiva 3">
            <a:extLst>
              <a:ext uri="{FF2B5EF4-FFF2-40B4-BE49-F238E27FC236}">
                <a16:creationId xmlns:a16="http://schemas.microsoft.com/office/drawing/2014/main" id="{21FCD721-E829-4E1A-A48E-A0EDC160CFCE}"/>
              </a:ext>
            </a:extLst>
          </p:cNvPr>
          <p:cNvSpPr>
            <a:spLocks noGrp="1"/>
          </p:cNvSpPr>
          <p:nvPr>
            <p:ph type="sldNum" sz="quarter" idx="12"/>
          </p:nvPr>
        </p:nvSpPr>
        <p:spPr/>
        <p:txBody>
          <a:bodyPr/>
          <a:lstStyle/>
          <a:p>
            <a:fld id="{B16387CF-8377-4914-A1B7-16C8AC9A50E6}" type="slidenum">
              <a:rPr lang="sl-SI" smtClean="0"/>
              <a:t>‹#›</a:t>
            </a:fld>
            <a:endParaRPr lang="sl-SI"/>
          </a:p>
        </p:txBody>
      </p:sp>
    </p:spTree>
    <p:extLst>
      <p:ext uri="{BB962C8B-B14F-4D97-AF65-F5344CB8AC3E}">
        <p14:creationId xmlns:p14="http://schemas.microsoft.com/office/powerpoint/2010/main" val="344830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C817C01-5432-4EE9-9B31-CE6D980B3131}"/>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vsebine 2">
            <a:extLst>
              <a:ext uri="{FF2B5EF4-FFF2-40B4-BE49-F238E27FC236}">
                <a16:creationId xmlns:a16="http://schemas.microsoft.com/office/drawing/2014/main" id="{DEA642E3-7840-4E51-81D5-7C9DBB4CC7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a:extLst>
              <a:ext uri="{FF2B5EF4-FFF2-40B4-BE49-F238E27FC236}">
                <a16:creationId xmlns:a16="http://schemas.microsoft.com/office/drawing/2014/main" id="{F02BF345-8ADB-4668-AC29-E37152AF94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B5453718-5264-4B97-AE72-86C561AEBE38}"/>
              </a:ext>
            </a:extLst>
          </p:cNvPr>
          <p:cNvSpPr>
            <a:spLocks noGrp="1"/>
          </p:cNvSpPr>
          <p:nvPr>
            <p:ph type="dt" sz="half" idx="10"/>
          </p:nvPr>
        </p:nvSpPr>
        <p:spPr/>
        <p:txBody>
          <a:bodyPr/>
          <a:lstStyle/>
          <a:p>
            <a:fld id="{2BD4DCE7-1B7B-4DF4-BCE7-0BDDFFDD4645}" type="datetimeFigureOut">
              <a:rPr lang="sl-SI" smtClean="0"/>
              <a:t>3. 05. 2020</a:t>
            </a:fld>
            <a:endParaRPr lang="sl-SI"/>
          </a:p>
        </p:txBody>
      </p:sp>
      <p:sp>
        <p:nvSpPr>
          <p:cNvPr id="6" name="Označba mesta noge 5">
            <a:extLst>
              <a:ext uri="{FF2B5EF4-FFF2-40B4-BE49-F238E27FC236}">
                <a16:creationId xmlns:a16="http://schemas.microsoft.com/office/drawing/2014/main" id="{090F55C6-6FCA-49BB-B007-F8F47F7D4C12}"/>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D700AB6C-0971-4C8D-9538-B1F568DFCF4C}"/>
              </a:ext>
            </a:extLst>
          </p:cNvPr>
          <p:cNvSpPr>
            <a:spLocks noGrp="1"/>
          </p:cNvSpPr>
          <p:nvPr>
            <p:ph type="sldNum" sz="quarter" idx="12"/>
          </p:nvPr>
        </p:nvSpPr>
        <p:spPr/>
        <p:txBody>
          <a:bodyPr/>
          <a:lstStyle/>
          <a:p>
            <a:fld id="{B16387CF-8377-4914-A1B7-16C8AC9A50E6}" type="slidenum">
              <a:rPr lang="sl-SI" smtClean="0"/>
              <a:t>‹#›</a:t>
            </a:fld>
            <a:endParaRPr lang="sl-SI"/>
          </a:p>
        </p:txBody>
      </p:sp>
    </p:spTree>
    <p:extLst>
      <p:ext uri="{BB962C8B-B14F-4D97-AF65-F5344CB8AC3E}">
        <p14:creationId xmlns:p14="http://schemas.microsoft.com/office/powerpoint/2010/main" val="1130906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3B99278-CE80-455E-B916-DF2780B1B390}"/>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slike 2">
            <a:extLst>
              <a:ext uri="{FF2B5EF4-FFF2-40B4-BE49-F238E27FC236}">
                <a16:creationId xmlns:a16="http://schemas.microsoft.com/office/drawing/2014/main" id="{864DC607-93EF-4D5B-8043-634603DEF3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a:extLst>
              <a:ext uri="{FF2B5EF4-FFF2-40B4-BE49-F238E27FC236}">
                <a16:creationId xmlns:a16="http://schemas.microsoft.com/office/drawing/2014/main" id="{1C63A497-C14D-4ECD-AF43-843548574F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EC8F9A17-1468-43FF-B9B5-C8C115276B64}"/>
              </a:ext>
            </a:extLst>
          </p:cNvPr>
          <p:cNvSpPr>
            <a:spLocks noGrp="1"/>
          </p:cNvSpPr>
          <p:nvPr>
            <p:ph type="dt" sz="half" idx="10"/>
          </p:nvPr>
        </p:nvSpPr>
        <p:spPr/>
        <p:txBody>
          <a:bodyPr/>
          <a:lstStyle/>
          <a:p>
            <a:fld id="{2BD4DCE7-1B7B-4DF4-BCE7-0BDDFFDD4645}" type="datetimeFigureOut">
              <a:rPr lang="sl-SI" smtClean="0"/>
              <a:t>3. 05. 2020</a:t>
            </a:fld>
            <a:endParaRPr lang="sl-SI"/>
          </a:p>
        </p:txBody>
      </p:sp>
      <p:sp>
        <p:nvSpPr>
          <p:cNvPr id="6" name="Označba mesta noge 5">
            <a:extLst>
              <a:ext uri="{FF2B5EF4-FFF2-40B4-BE49-F238E27FC236}">
                <a16:creationId xmlns:a16="http://schemas.microsoft.com/office/drawing/2014/main" id="{9ACFB619-79FC-44E7-8F00-312EE2A41560}"/>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B9258FC6-ABB8-4518-9A04-D1BBE4C88624}"/>
              </a:ext>
            </a:extLst>
          </p:cNvPr>
          <p:cNvSpPr>
            <a:spLocks noGrp="1"/>
          </p:cNvSpPr>
          <p:nvPr>
            <p:ph type="sldNum" sz="quarter" idx="12"/>
          </p:nvPr>
        </p:nvSpPr>
        <p:spPr/>
        <p:txBody>
          <a:bodyPr/>
          <a:lstStyle/>
          <a:p>
            <a:fld id="{B16387CF-8377-4914-A1B7-16C8AC9A50E6}" type="slidenum">
              <a:rPr lang="sl-SI" smtClean="0"/>
              <a:t>‹#›</a:t>
            </a:fld>
            <a:endParaRPr lang="sl-SI"/>
          </a:p>
        </p:txBody>
      </p:sp>
    </p:spTree>
    <p:extLst>
      <p:ext uri="{BB962C8B-B14F-4D97-AF65-F5344CB8AC3E}">
        <p14:creationId xmlns:p14="http://schemas.microsoft.com/office/powerpoint/2010/main" val="993886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a:extLst>
              <a:ext uri="{FF2B5EF4-FFF2-40B4-BE49-F238E27FC236}">
                <a16:creationId xmlns:a16="http://schemas.microsoft.com/office/drawing/2014/main" id="{19B3E669-EB59-41BD-830E-4A443D9CAD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E2F4231B-11C3-4501-9736-270F683145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DFC8A826-E47F-4848-BF2A-53EDCD54E0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D4DCE7-1B7B-4DF4-BCE7-0BDDFFDD4645}" type="datetimeFigureOut">
              <a:rPr lang="sl-SI" smtClean="0"/>
              <a:t>3. 05. 2020</a:t>
            </a:fld>
            <a:endParaRPr lang="sl-SI"/>
          </a:p>
        </p:txBody>
      </p:sp>
      <p:sp>
        <p:nvSpPr>
          <p:cNvPr id="5" name="Označba mesta noge 4">
            <a:extLst>
              <a:ext uri="{FF2B5EF4-FFF2-40B4-BE49-F238E27FC236}">
                <a16:creationId xmlns:a16="http://schemas.microsoft.com/office/drawing/2014/main" id="{62754F56-F7DD-4337-8635-225607C334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a:extLst>
              <a:ext uri="{FF2B5EF4-FFF2-40B4-BE49-F238E27FC236}">
                <a16:creationId xmlns:a16="http://schemas.microsoft.com/office/drawing/2014/main" id="{F329A1A6-152D-4056-A392-D42DBB5881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6387CF-8377-4914-A1B7-16C8AC9A50E6}" type="slidenum">
              <a:rPr lang="sl-SI" smtClean="0"/>
              <a:t>‹#›</a:t>
            </a:fld>
            <a:endParaRPr lang="sl-SI"/>
          </a:p>
        </p:txBody>
      </p:sp>
    </p:spTree>
    <p:extLst>
      <p:ext uri="{BB962C8B-B14F-4D97-AF65-F5344CB8AC3E}">
        <p14:creationId xmlns:p14="http://schemas.microsoft.com/office/powerpoint/2010/main" val="630022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9BB49C7-33E5-4DA2-B0D3-590E36E9ED7B}"/>
              </a:ext>
            </a:extLst>
          </p:cNvPr>
          <p:cNvSpPr>
            <a:spLocks noGrp="1"/>
          </p:cNvSpPr>
          <p:nvPr>
            <p:ph type="ctrTitle"/>
          </p:nvPr>
        </p:nvSpPr>
        <p:spPr/>
        <p:txBody>
          <a:bodyPr/>
          <a:lstStyle/>
          <a:p>
            <a:r>
              <a:rPr lang="sl-SI" dirty="0"/>
              <a:t>KROG IN KROŽNICA</a:t>
            </a:r>
          </a:p>
        </p:txBody>
      </p:sp>
    </p:spTree>
    <p:extLst>
      <p:ext uri="{BB962C8B-B14F-4D97-AF65-F5344CB8AC3E}">
        <p14:creationId xmlns:p14="http://schemas.microsoft.com/office/powerpoint/2010/main" val="4207327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4DDF656-0AE8-4FFA-B07F-AE79B55A207B}"/>
              </a:ext>
            </a:extLst>
          </p:cNvPr>
          <p:cNvSpPr>
            <a:spLocks noGrp="1"/>
          </p:cNvSpPr>
          <p:nvPr>
            <p:ph type="title"/>
          </p:nvPr>
        </p:nvSpPr>
        <p:spPr/>
        <p:txBody>
          <a:bodyPr/>
          <a:lstStyle/>
          <a:p>
            <a:r>
              <a:rPr lang="sl-SI" dirty="0"/>
              <a:t>Kako narišemo krožnico in kaj sploh krožnica je?</a:t>
            </a:r>
          </a:p>
        </p:txBody>
      </p:sp>
      <p:sp>
        <p:nvSpPr>
          <p:cNvPr id="3" name="Označba mesta vsebine 2">
            <a:extLst>
              <a:ext uri="{FF2B5EF4-FFF2-40B4-BE49-F238E27FC236}">
                <a16:creationId xmlns:a16="http://schemas.microsoft.com/office/drawing/2014/main" id="{800C6093-2E16-46B5-85F7-CAFD82F46941}"/>
              </a:ext>
            </a:extLst>
          </p:cNvPr>
          <p:cNvSpPr>
            <a:spLocks noGrp="1"/>
          </p:cNvSpPr>
          <p:nvPr>
            <p:ph idx="1"/>
          </p:nvPr>
        </p:nvSpPr>
        <p:spPr/>
        <p:txBody>
          <a:bodyPr/>
          <a:lstStyle/>
          <a:p>
            <a:r>
              <a:rPr lang="sl-SI" dirty="0"/>
              <a:t>Krožnica je množica točk, ki so vse enako oddaljene od središča?</a:t>
            </a:r>
          </a:p>
          <a:p>
            <a:r>
              <a:rPr lang="sl-SI" dirty="0"/>
              <a:t>Najprej s točko označiš središče. Točko poimenuješ s črko.</a:t>
            </a:r>
          </a:p>
          <a:p>
            <a:r>
              <a:rPr lang="sl-SI" dirty="0"/>
              <a:t>Vzameš šestilo in narišeš krožnico. To že znamo.</a:t>
            </a:r>
          </a:p>
          <a:p>
            <a:endParaRPr lang="sl-SI" dirty="0"/>
          </a:p>
          <a:p>
            <a:endParaRPr lang="sl-SI" dirty="0"/>
          </a:p>
          <a:p>
            <a:pPr marL="0" indent="0">
              <a:buNone/>
            </a:pPr>
            <a:r>
              <a:rPr lang="sl-SI" dirty="0"/>
              <a:t>                                           X</a:t>
            </a:r>
          </a:p>
          <a:p>
            <a:pPr marL="0" indent="0">
              <a:buNone/>
            </a:pPr>
            <a:r>
              <a:rPr lang="sl-SI" dirty="0"/>
              <a:t>                                           A</a:t>
            </a:r>
          </a:p>
          <a:p>
            <a:endParaRPr lang="sl-SI" dirty="0"/>
          </a:p>
          <a:p>
            <a:endParaRPr lang="sl-SI" dirty="0"/>
          </a:p>
        </p:txBody>
      </p:sp>
    </p:spTree>
    <p:extLst>
      <p:ext uri="{BB962C8B-B14F-4D97-AF65-F5344CB8AC3E}">
        <p14:creationId xmlns:p14="http://schemas.microsoft.com/office/powerpoint/2010/main" val="2608354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C8BF9EB0-0B7E-43CC-B304-F9B2B1AA9BD6}"/>
              </a:ext>
            </a:extLst>
          </p:cNvPr>
          <p:cNvSpPr>
            <a:spLocks noGrp="1"/>
          </p:cNvSpPr>
          <p:nvPr>
            <p:ph idx="1"/>
          </p:nvPr>
        </p:nvSpPr>
        <p:spPr>
          <a:xfrm>
            <a:off x="645459" y="258184"/>
            <a:ext cx="10708341" cy="5918779"/>
          </a:xfrm>
        </p:spPr>
        <p:txBody>
          <a:bodyPr>
            <a:normAutofit lnSpcReduction="10000"/>
          </a:bodyPr>
          <a:lstStyle/>
          <a:p>
            <a:pPr marL="0" indent="0">
              <a:buNone/>
            </a:pPr>
            <a:endParaRPr lang="sl-SI" dirty="0"/>
          </a:p>
          <a:p>
            <a:pPr marL="0" indent="0">
              <a:buNone/>
            </a:pPr>
            <a:endParaRPr lang="sl-SI" dirty="0"/>
          </a:p>
          <a:p>
            <a:pPr marL="0" indent="0">
              <a:buNone/>
            </a:pPr>
            <a:endParaRPr lang="sl-SI" dirty="0"/>
          </a:p>
          <a:p>
            <a:pPr marL="0" indent="0">
              <a:buNone/>
            </a:pPr>
            <a:r>
              <a:rPr lang="sl-SI" dirty="0"/>
              <a:t>                          X</a:t>
            </a:r>
          </a:p>
          <a:p>
            <a:pPr marL="0" indent="0">
              <a:buNone/>
            </a:pPr>
            <a:r>
              <a:rPr lang="sl-SI" dirty="0"/>
              <a:t>                          A</a:t>
            </a:r>
          </a:p>
          <a:p>
            <a:pPr marL="0" indent="0">
              <a:buNone/>
            </a:pPr>
            <a:r>
              <a:rPr lang="sl-SI" dirty="0"/>
              <a:t>         </a:t>
            </a:r>
          </a:p>
          <a:p>
            <a:pPr marL="0" indent="0">
              <a:buNone/>
            </a:pPr>
            <a:r>
              <a:rPr lang="sl-SI" dirty="0"/>
              <a:t>  </a:t>
            </a:r>
          </a:p>
          <a:p>
            <a:pPr marL="0" indent="0">
              <a:buNone/>
            </a:pPr>
            <a:endParaRPr lang="sl-SI" dirty="0"/>
          </a:p>
          <a:p>
            <a:pPr marL="0" indent="0">
              <a:buNone/>
            </a:pPr>
            <a:r>
              <a:rPr lang="sl-SI" dirty="0"/>
              <a:t>Središče smo označili s točko A. Vse točke, ki so na krožnici so enako oddaljene od središča.    </a:t>
            </a:r>
          </a:p>
          <a:p>
            <a:pPr marL="0" indent="0">
              <a:buNone/>
            </a:pPr>
            <a:r>
              <a:rPr lang="sl-SI" dirty="0"/>
              <a:t>Zelena črta je </a:t>
            </a:r>
            <a:r>
              <a:rPr lang="sl-SI" dirty="0">
                <a:solidFill>
                  <a:srgbClr val="FF0000"/>
                </a:solidFill>
              </a:rPr>
              <a:t>KROŽNICA.   </a:t>
            </a:r>
          </a:p>
          <a:p>
            <a:pPr marL="0" indent="0">
              <a:buNone/>
            </a:pPr>
            <a:r>
              <a:rPr lang="sl-SI" dirty="0"/>
              <a:t>To kar je obarvano modro pa imenujemo </a:t>
            </a:r>
            <a:r>
              <a:rPr lang="sl-SI" dirty="0">
                <a:solidFill>
                  <a:srgbClr val="FF0000"/>
                </a:solidFill>
              </a:rPr>
              <a:t>KROG.                                     </a:t>
            </a:r>
          </a:p>
        </p:txBody>
      </p:sp>
      <p:sp>
        <p:nvSpPr>
          <p:cNvPr id="6" name="Diagram poteka: povezovalnik 5">
            <a:extLst>
              <a:ext uri="{FF2B5EF4-FFF2-40B4-BE49-F238E27FC236}">
                <a16:creationId xmlns:a16="http://schemas.microsoft.com/office/drawing/2014/main" id="{89531E49-9073-4493-B856-7EBED019A24D}"/>
              </a:ext>
            </a:extLst>
          </p:cNvPr>
          <p:cNvSpPr/>
          <p:nvPr/>
        </p:nvSpPr>
        <p:spPr>
          <a:xfrm>
            <a:off x="4012602" y="681037"/>
            <a:ext cx="2280621" cy="2323651"/>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sl-SI" dirty="0"/>
          </a:p>
          <a:p>
            <a:pPr algn="ctr"/>
            <a:r>
              <a:rPr lang="sl-SI" dirty="0"/>
              <a:t>X</a:t>
            </a:r>
          </a:p>
          <a:p>
            <a:pPr algn="ctr"/>
            <a:r>
              <a:rPr lang="sl-SI" dirty="0"/>
              <a:t>A</a:t>
            </a:r>
          </a:p>
        </p:txBody>
      </p:sp>
      <p:sp>
        <p:nvSpPr>
          <p:cNvPr id="7" name="Diagram poteka: povezovalnik 6">
            <a:extLst>
              <a:ext uri="{FF2B5EF4-FFF2-40B4-BE49-F238E27FC236}">
                <a16:creationId xmlns:a16="http://schemas.microsoft.com/office/drawing/2014/main" id="{2E5A6DC8-545D-486F-B57B-811465CB0681}"/>
              </a:ext>
            </a:extLst>
          </p:cNvPr>
          <p:cNvSpPr/>
          <p:nvPr/>
        </p:nvSpPr>
        <p:spPr>
          <a:xfrm>
            <a:off x="7220173" y="681036"/>
            <a:ext cx="2280621" cy="2323651"/>
          </a:xfrm>
          <a:prstGeom prst="flowChartConnector">
            <a:avLst/>
          </a:prstGeom>
          <a:solidFill>
            <a:schemeClr val="accent1">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sl-SI" dirty="0"/>
          </a:p>
          <a:p>
            <a:pPr algn="ctr"/>
            <a:r>
              <a:rPr lang="sl-SI" dirty="0"/>
              <a:t>X</a:t>
            </a:r>
          </a:p>
          <a:p>
            <a:pPr algn="ctr"/>
            <a:r>
              <a:rPr lang="sl-SI" dirty="0"/>
              <a:t>A</a:t>
            </a:r>
          </a:p>
        </p:txBody>
      </p:sp>
    </p:spTree>
    <p:extLst>
      <p:ext uri="{BB962C8B-B14F-4D97-AF65-F5344CB8AC3E}">
        <p14:creationId xmlns:p14="http://schemas.microsoft.com/office/powerpoint/2010/main" val="2767446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4F0F4B0E-A0D4-480D-832E-F52A5219A180}"/>
              </a:ext>
            </a:extLst>
          </p:cNvPr>
          <p:cNvSpPr>
            <a:spLocks noGrp="1"/>
          </p:cNvSpPr>
          <p:nvPr>
            <p:ph idx="1"/>
          </p:nvPr>
        </p:nvSpPr>
        <p:spPr>
          <a:xfrm>
            <a:off x="548640" y="376518"/>
            <a:ext cx="10805160" cy="5800445"/>
          </a:xfrm>
        </p:spPr>
        <p:txBody>
          <a:bodyPr/>
          <a:lstStyle/>
          <a:p>
            <a:r>
              <a:rPr lang="sl-SI" dirty="0"/>
              <a:t>Kaj je POLMER?</a:t>
            </a:r>
          </a:p>
          <a:p>
            <a:r>
              <a:rPr lang="sl-SI" dirty="0"/>
              <a:t>Polmer je ravna črta od središča do krožnice. Označimo ga s črko r.</a:t>
            </a:r>
          </a:p>
        </p:txBody>
      </p:sp>
      <p:sp>
        <p:nvSpPr>
          <p:cNvPr id="4" name="Diagram poteka: povezovalnik 3">
            <a:extLst>
              <a:ext uri="{FF2B5EF4-FFF2-40B4-BE49-F238E27FC236}">
                <a16:creationId xmlns:a16="http://schemas.microsoft.com/office/drawing/2014/main" id="{5A218EDE-104C-4939-9DC8-0E75299EF9E7}"/>
              </a:ext>
            </a:extLst>
          </p:cNvPr>
          <p:cNvSpPr/>
          <p:nvPr/>
        </p:nvSpPr>
        <p:spPr>
          <a:xfrm>
            <a:off x="3670599" y="1428078"/>
            <a:ext cx="2280621" cy="2323651"/>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sl-SI" dirty="0"/>
              <a:t>                    r</a:t>
            </a:r>
          </a:p>
          <a:p>
            <a:pPr algn="ctr"/>
            <a:r>
              <a:rPr lang="sl-SI" dirty="0"/>
              <a:t>X</a:t>
            </a:r>
          </a:p>
          <a:p>
            <a:pPr algn="ctr"/>
            <a:r>
              <a:rPr lang="sl-SI" dirty="0"/>
              <a:t>A       </a:t>
            </a:r>
          </a:p>
        </p:txBody>
      </p:sp>
      <p:cxnSp>
        <p:nvCxnSpPr>
          <p:cNvPr id="6" name="Raven povezovalnik 5">
            <a:extLst>
              <a:ext uri="{FF2B5EF4-FFF2-40B4-BE49-F238E27FC236}">
                <a16:creationId xmlns:a16="http://schemas.microsoft.com/office/drawing/2014/main" id="{00716C64-8582-42A3-AFD1-1DFCD133DDEE}"/>
              </a:ext>
            </a:extLst>
          </p:cNvPr>
          <p:cNvCxnSpPr>
            <a:endCxn id="4" idx="6"/>
          </p:cNvCxnSpPr>
          <p:nvPr/>
        </p:nvCxnSpPr>
        <p:spPr>
          <a:xfrm>
            <a:off x="4810910" y="2589904"/>
            <a:ext cx="114031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0052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B4BB4063-F1D9-4196-8ECC-04D7DBADFFF2}"/>
              </a:ext>
            </a:extLst>
          </p:cNvPr>
          <p:cNvSpPr>
            <a:spLocks noGrp="1"/>
          </p:cNvSpPr>
          <p:nvPr>
            <p:ph idx="1"/>
          </p:nvPr>
        </p:nvSpPr>
        <p:spPr>
          <a:xfrm>
            <a:off x="333487" y="322729"/>
            <a:ext cx="11020313" cy="5854234"/>
          </a:xfrm>
        </p:spPr>
        <p:txBody>
          <a:bodyPr>
            <a:normAutofit fontScale="85000" lnSpcReduction="20000"/>
          </a:bodyPr>
          <a:lstStyle/>
          <a:p>
            <a:r>
              <a:rPr lang="sl-SI" dirty="0">
                <a:solidFill>
                  <a:srgbClr val="FF0000"/>
                </a:solidFill>
              </a:rPr>
              <a:t>Kaj je PREMER?</a:t>
            </a:r>
          </a:p>
          <a:p>
            <a:r>
              <a:rPr lang="sl-SI" dirty="0"/>
              <a:t>Če pogledaš sliko vidiš:</a:t>
            </a:r>
          </a:p>
          <a:p>
            <a:pPr marL="0" indent="0">
              <a:buNone/>
            </a:pPr>
            <a:r>
              <a:rPr lang="sl-SI" dirty="0"/>
              <a:t>k = krožnica</a:t>
            </a:r>
          </a:p>
          <a:p>
            <a:pPr marL="0" indent="0">
              <a:buNone/>
            </a:pPr>
            <a:r>
              <a:rPr lang="sl-SI" dirty="0"/>
              <a:t>B in A sta točki na krožnici</a:t>
            </a:r>
          </a:p>
          <a:p>
            <a:pPr marL="0" indent="0">
              <a:buNone/>
            </a:pPr>
            <a:r>
              <a:rPr lang="sl-SI" dirty="0"/>
              <a:t>S = središče</a:t>
            </a:r>
          </a:p>
          <a:p>
            <a:pPr marL="0" indent="0">
              <a:buNone/>
            </a:pPr>
            <a:r>
              <a:rPr lang="sl-SI" dirty="0"/>
              <a:t>Zelena črta je označena s črko d in to je PREMER kroga.</a:t>
            </a:r>
          </a:p>
          <a:p>
            <a:pPr marL="0" indent="0">
              <a:buNone/>
            </a:pPr>
            <a:r>
              <a:rPr lang="sl-SI" dirty="0"/>
              <a:t>Premer kroga je enako dolg kot dva polmera.</a:t>
            </a:r>
          </a:p>
          <a:p>
            <a:pPr marL="0" indent="0">
              <a:buNone/>
            </a:pPr>
            <a:r>
              <a:rPr lang="sl-SI" dirty="0"/>
              <a:t>To zapišemo tudi: d =2r ali 2r=d</a:t>
            </a:r>
          </a:p>
          <a:p>
            <a:pPr marL="0" indent="0">
              <a:buNone/>
            </a:pPr>
            <a:r>
              <a:rPr lang="sl-SI" dirty="0">
                <a:solidFill>
                  <a:srgbClr val="FF0000"/>
                </a:solidFill>
              </a:rPr>
              <a:t>Na tej sliki vidiš:</a:t>
            </a:r>
          </a:p>
          <a:p>
            <a:pPr marL="0" indent="0">
              <a:buNone/>
            </a:pPr>
            <a:r>
              <a:rPr lang="sl-SI" dirty="0"/>
              <a:t>Modra črta je premer.</a:t>
            </a:r>
          </a:p>
          <a:p>
            <a:pPr marL="0" indent="0">
              <a:buNone/>
            </a:pPr>
            <a:r>
              <a:rPr lang="sl-SI" dirty="0"/>
              <a:t>Rdeča črta je polmer.  </a:t>
            </a:r>
          </a:p>
          <a:p>
            <a:pPr marL="0" indent="0">
              <a:buNone/>
            </a:pPr>
            <a:r>
              <a:rPr lang="sl-SI" dirty="0">
                <a:solidFill>
                  <a:srgbClr val="FF0000"/>
                </a:solidFill>
              </a:rPr>
              <a:t>Če je polmer 3cm, to pomeni da</a:t>
            </a:r>
          </a:p>
          <a:p>
            <a:pPr marL="0" indent="0">
              <a:buNone/>
            </a:pPr>
            <a:r>
              <a:rPr lang="sl-SI" dirty="0">
                <a:solidFill>
                  <a:srgbClr val="FF0000"/>
                </a:solidFill>
              </a:rPr>
              <a:t>je premer 6cm, ker je 2 x 3cm = 6cm. </a:t>
            </a:r>
          </a:p>
          <a:p>
            <a:pPr marL="0" indent="0">
              <a:buNone/>
            </a:pPr>
            <a:r>
              <a:rPr lang="sl-SI" dirty="0">
                <a:solidFill>
                  <a:srgbClr val="FF0000"/>
                </a:solidFill>
              </a:rPr>
              <a:t>r = 3cm</a:t>
            </a:r>
          </a:p>
          <a:p>
            <a:pPr marL="0" indent="0">
              <a:buNone/>
            </a:pPr>
            <a:r>
              <a:rPr lang="sl-SI" dirty="0">
                <a:solidFill>
                  <a:srgbClr val="FF0000"/>
                </a:solidFill>
              </a:rPr>
              <a:t>d = 6cm                                                </a:t>
            </a:r>
          </a:p>
          <a:p>
            <a:pPr marL="0" indent="0">
              <a:buNone/>
            </a:pPr>
            <a:endParaRPr lang="sl-SI" dirty="0">
              <a:solidFill>
                <a:srgbClr val="FF0000"/>
              </a:solidFill>
            </a:endParaRPr>
          </a:p>
          <a:p>
            <a:pPr marL="0" indent="0">
              <a:buNone/>
            </a:pPr>
            <a:endParaRPr lang="sl-SI" dirty="0"/>
          </a:p>
          <a:p>
            <a:pPr marL="0" indent="0">
              <a:buNone/>
            </a:pPr>
            <a:endParaRPr lang="sl-SI" dirty="0"/>
          </a:p>
          <a:p>
            <a:endParaRPr lang="sl-SI" dirty="0"/>
          </a:p>
          <a:p>
            <a:endParaRPr lang="sl-SI" dirty="0"/>
          </a:p>
        </p:txBody>
      </p:sp>
      <p:pic>
        <p:nvPicPr>
          <p:cNvPr id="5" name="Slika 4">
            <a:extLst>
              <a:ext uri="{FF2B5EF4-FFF2-40B4-BE49-F238E27FC236}">
                <a16:creationId xmlns:a16="http://schemas.microsoft.com/office/drawing/2014/main" id="{9F3052FE-EA52-40FD-A47F-ED225FE55E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5804" y="593743"/>
            <a:ext cx="2057400" cy="1819275"/>
          </a:xfrm>
          <a:prstGeom prst="rect">
            <a:avLst/>
          </a:prstGeom>
        </p:spPr>
      </p:pic>
      <p:pic>
        <p:nvPicPr>
          <p:cNvPr id="7" name="Slika 6">
            <a:extLst>
              <a:ext uri="{FF2B5EF4-FFF2-40B4-BE49-F238E27FC236}">
                <a16:creationId xmlns:a16="http://schemas.microsoft.com/office/drawing/2014/main" id="{CE664200-5BF6-4149-BCDA-38AF38CF533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465384" y="3918748"/>
            <a:ext cx="2100797" cy="2062508"/>
          </a:xfrm>
          <a:prstGeom prst="rect">
            <a:avLst/>
          </a:prstGeom>
        </p:spPr>
      </p:pic>
      <p:pic>
        <p:nvPicPr>
          <p:cNvPr id="9" name="Slika 8">
            <a:extLst>
              <a:ext uri="{FF2B5EF4-FFF2-40B4-BE49-F238E27FC236}">
                <a16:creationId xmlns:a16="http://schemas.microsoft.com/office/drawing/2014/main" id="{7E338143-155F-473D-A749-AADCFD59A2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66182" y="3850721"/>
            <a:ext cx="3787617" cy="2130535"/>
          </a:xfrm>
          <a:prstGeom prst="rect">
            <a:avLst/>
          </a:prstGeom>
        </p:spPr>
      </p:pic>
      <p:cxnSp>
        <p:nvCxnSpPr>
          <p:cNvPr id="4" name="Raven povezovalnik 3">
            <a:extLst>
              <a:ext uri="{FF2B5EF4-FFF2-40B4-BE49-F238E27FC236}">
                <a16:creationId xmlns:a16="http://schemas.microsoft.com/office/drawing/2014/main" id="{66C75DB2-8720-4513-9AA0-C7850BE39021}"/>
              </a:ext>
            </a:extLst>
          </p:cNvPr>
          <p:cNvCxnSpPr>
            <a:cxnSpLocks/>
          </p:cNvCxnSpPr>
          <p:nvPr/>
        </p:nvCxnSpPr>
        <p:spPr>
          <a:xfrm flipH="1" flipV="1">
            <a:off x="8909538" y="1500554"/>
            <a:ext cx="7816" cy="2344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659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7CFFD8B7-685F-4BFC-91BA-DD437E278C6D}"/>
              </a:ext>
            </a:extLst>
          </p:cNvPr>
          <p:cNvSpPr>
            <a:spLocks noGrp="1"/>
          </p:cNvSpPr>
          <p:nvPr>
            <p:ph idx="1"/>
          </p:nvPr>
        </p:nvSpPr>
        <p:spPr>
          <a:xfrm>
            <a:off x="289169" y="179754"/>
            <a:ext cx="11393635" cy="6350137"/>
          </a:xfrm>
        </p:spPr>
        <p:txBody>
          <a:bodyPr/>
          <a:lstStyle/>
          <a:p>
            <a:pPr marL="0" indent="0">
              <a:buNone/>
            </a:pPr>
            <a:r>
              <a:rPr lang="sl-SI" dirty="0"/>
              <a:t>                SEDAJ PA ODPRI UČBENIK NA STR.: 92. </a:t>
            </a:r>
          </a:p>
          <a:p>
            <a:pPr marL="0" indent="0">
              <a:buNone/>
            </a:pPr>
            <a:endParaRPr lang="sl-SI" dirty="0"/>
          </a:p>
          <a:p>
            <a:r>
              <a:rPr lang="sl-SI" dirty="0"/>
              <a:t>No vidiš, danes se bomo pogovarjali o tem, kar smo že sedaj ponovili.</a:t>
            </a:r>
          </a:p>
          <a:p>
            <a:r>
              <a:rPr lang="sl-SI" dirty="0"/>
              <a:t>Dobro si oglej narisani primer in poskušaj odgovoriti. Če ne gre, poglej moje odgovore.</a:t>
            </a:r>
          </a:p>
          <a:p>
            <a:pPr marL="514350" indent="-514350">
              <a:buAutoNum type="alphaLcParenR"/>
            </a:pPr>
            <a:r>
              <a:rPr lang="sl-SI" dirty="0"/>
              <a:t>Narisan vzorec je sestavljen iz krogov.</a:t>
            </a:r>
          </a:p>
          <a:p>
            <a:pPr marL="514350" indent="-514350">
              <a:buAutoNum type="alphaLcParenR"/>
            </a:pPr>
            <a:r>
              <a:rPr lang="sl-SI" dirty="0"/>
              <a:t>Točke A, B in C so središča večjih (rumenih) krogov. Točki D in E pa sta središči manjših ( rdečih ) krogov.</a:t>
            </a:r>
          </a:p>
          <a:p>
            <a:pPr marL="514350" indent="-514350">
              <a:buAutoNum type="alphaLcParenR"/>
            </a:pPr>
            <a:r>
              <a:rPr lang="sl-SI" dirty="0"/>
              <a:t>Dolžina daljice AD je polmer prvega večjega kroga.</a:t>
            </a:r>
          </a:p>
          <a:p>
            <a:pPr marL="514350" indent="-514350">
              <a:buAutoNum type="alphaLcParenR"/>
            </a:pPr>
            <a:r>
              <a:rPr lang="sl-SI" dirty="0"/>
              <a:t>Če primerjamo dolžino  večjega in manjšega kroga ugotovimo, da je polmer večjega kroga še enkrat večji od polmer manjšega ali obratno polmer manjšega kroga je še enkrat manjši od polmera večjega kroga.</a:t>
            </a:r>
          </a:p>
          <a:p>
            <a:pPr marL="514350" indent="-514350">
              <a:buAutoNum type="alphaLcParenR"/>
            </a:pPr>
            <a:r>
              <a:rPr lang="sl-SI" dirty="0"/>
              <a:t>Nariši v zvezek.</a:t>
            </a:r>
          </a:p>
          <a:p>
            <a:pPr marL="514350" indent="-514350">
              <a:buAutoNum type="alphaLcParenR"/>
            </a:pPr>
            <a:endParaRPr lang="sl-SI" dirty="0"/>
          </a:p>
        </p:txBody>
      </p:sp>
      <p:pic>
        <p:nvPicPr>
          <p:cNvPr id="4" name="Slika 3">
            <a:extLst>
              <a:ext uri="{FF2B5EF4-FFF2-40B4-BE49-F238E27FC236}">
                <a16:creationId xmlns:a16="http://schemas.microsoft.com/office/drawing/2014/main" id="{F58C6CDB-95EF-45D9-BE30-339B855BDB9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570522" y="328109"/>
            <a:ext cx="750277" cy="841448"/>
          </a:xfrm>
          <a:prstGeom prst="rect">
            <a:avLst/>
          </a:prstGeom>
          <a:noFill/>
          <a:ln>
            <a:noFill/>
          </a:ln>
        </p:spPr>
      </p:pic>
    </p:spTree>
    <p:extLst>
      <p:ext uri="{BB962C8B-B14F-4D97-AF65-F5344CB8AC3E}">
        <p14:creationId xmlns:p14="http://schemas.microsoft.com/office/powerpoint/2010/main" val="1322774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E718670A-DABB-4BA6-B321-B8A5600C0A84}"/>
              </a:ext>
            </a:extLst>
          </p:cNvPr>
          <p:cNvSpPr>
            <a:spLocks noGrp="1"/>
          </p:cNvSpPr>
          <p:nvPr>
            <p:ph idx="1"/>
          </p:nvPr>
        </p:nvSpPr>
        <p:spPr>
          <a:xfrm>
            <a:off x="279699" y="161365"/>
            <a:ext cx="11074101" cy="6015598"/>
          </a:xfrm>
        </p:spPr>
        <p:txBody>
          <a:bodyPr/>
          <a:lstStyle/>
          <a:p>
            <a:r>
              <a:rPr lang="sl-SI" dirty="0"/>
              <a:t>Naloga 1.</a:t>
            </a:r>
          </a:p>
          <a:p>
            <a:pPr marL="0" indent="0">
              <a:buNone/>
            </a:pPr>
            <a:r>
              <a:rPr lang="sl-SI" dirty="0"/>
              <a:t>Riši v zvezek:</a:t>
            </a:r>
          </a:p>
          <a:p>
            <a:pPr>
              <a:buFontTx/>
              <a:buChar char="-"/>
            </a:pPr>
            <a:r>
              <a:rPr lang="sl-SI" dirty="0"/>
              <a:t>označi točko in jo poimenuj s </a:t>
            </a:r>
            <a:r>
              <a:rPr lang="sl-SI" dirty="0" err="1"/>
              <a:t>S</a:t>
            </a:r>
            <a:r>
              <a:rPr lang="sl-SI" dirty="0"/>
              <a:t>.</a:t>
            </a:r>
          </a:p>
          <a:p>
            <a:pPr marL="0" indent="0">
              <a:buNone/>
            </a:pPr>
            <a:endParaRPr lang="sl-SI" dirty="0"/>
          </a:p>
          <a:p>
            <a:pPr marL="0" indent="0">
              <a:buNone/>
            </a:pPr>
            <a:endParaRPr lang="sl-SI" dirty="0"/>
          </a:p>
          <a:p>
            <a:pPr marL="0" indent="0">
              <a:buNone/>
            </a:pPr>
            <a:r>
              <a:rPr lang="sl-SI" dirty="0"/>
              <a:t>                                      X</a:t>
            </a:r>
          </a:p>
          <a:p>
            <a:pPr marL="0" indent="0">
              <a:buNone/>
            </a:pPr>
            <a:r>
              <a:rPr lang="sl-SI" dirty="0"/>
              <a:t>                                      S</a:t>
            </a:r>
          </a:p>
          <a:p>
            <a:pPr marL="0" indent="0">
              <a:buNone/>
            </a:pPr>
            <a:endParaRPr lang="sl-SI" dirty="0"/>
          </a:p>
          <a:p>
            <a:pPr marL="0" indent="0">
              <a:buNone/>
            </a:pPr>
            <a:r>
              <a:rPr lang="sl-SI" dirty="0"/>
              <a:t>Vzemi šestilo in odmeri 32mm. Sedaj pa nariši krog.   </a:t>
            </a:r>
          </a:p>
          <a:p>
            <a:pPr marL="0" indent="0">
              <a:buNone/>
            </a:pPr>
            <a:endParaRPr lang="sl-SI" dirty="0"/>
          </a:p>
        </p:txBody>
      </p:sp>
      <p:sp>
        <p:nvSpPr>
          <p:cNvPr id="4" name="Diagram poteka: povezovalnik 3">
            <a:extLst>
              <a:ext uri="{FF2B5EF4-FFF2-40B4-BE49-F238E27FC236}">
                <a16:creationId xmlns:a16="http://schemas.microsoft.com/office/drawing/2014/main" id="{2DDC0D75-4DEB-4A70-95CC-ABDD6BD8A716}"/>
              </a:ext>
            </a:extLst>
          </p:cNvPr>
          <p:cNvSpPr/>
          <p:nvPr/>
        </p:nvSpPr>
        <p:spPr>
          <a:xfrm>
            <a:off x="8509299" y="3853312"/>
            <a:ext cx="1549101" cy="1493239"/>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sl-SI" dirty="0"/>
          </a:p>
          <a:p>
            <a:pPr algn="ctr"/>
            <a:r>
              <a:rPr lang="sl-SI" dirty="0"/>
              <a:t>X</a:t>
            </a:r>
          </a:p>
          <a:p>
            <a:pPr algn="ctr"/>
            <a:r>
              <a:rPr lang="sl-SI" dirty="0"/>
              <a:t>S</a:t>
            </a:r>
          </a:p>
        </p:txBody>
      </p:sp>
    </p:spTree>
    <p:extLst>
      <p:ext uri="{BB962C8B-B14F-4D97-AF65-F5344CB8AC3E}">
        <p14:creationId xmlns:p14="http://schemas.microsoft.com/office/powerpoint/2010/main" val="1771417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CAACCA06-0D87-4B3F-9EC8-810A736D96FE}"/>
              </a:ext>
            </a:extLst>
          </p:cNvPr>
          <p:cNvSpPr>
            <a:spLocks noGrp="1"/>
          </p:cNvSpPr>
          <p:nvPr>
            <p:ph idx="1"/>
          </p:nvPr>
        </p:nvSpPr>
        <p:spPr>
          <a:xfrm>
            <a:off x="365760" y="258184"/>
            <a:ext cx="10988040" cy="5918779"/>
          </a:xfrm>
        </p:spPr>
        <p:txBody>
          <a:bodyPr/>
          <a:lstStyle/>
          <a:p>
            <a:pPr marL="0" indent="0">
              <a:buNone/>
            </a:pPr>
            <a:r>
              <a:rPr lang="sl-SI" dirty="0"/>
              <a:t>Naloga 2.</a:t>
            </a:r>
          </a:p>
          <a:p>
            <a:pPr marL="0" indent="0">
              <a:buNone/>
            </a:pPr>
            <a:r>
              <a:rPr lang="sl-SI" dirty="0"/>
              <a:t>Reši nalogo, dobro premisli, kaj vse smo danes že povedali.</a:t>
            </a:r>
          </a:p>
          <a:p>
            <a:pPr marL="0" indent="0">
              <a:buNone/>
            </a:pPr>
            <a:r>
              <a:rPr lang="sl-SI" dirty="0"/>
              <a:t>Rešitve dobiš jutri.</a:t>
            </a:r>
          </a:p>
        </p:txBody>
      </p:sp>
    </p:spTree>
    <p:extLst>
      <p:ext uri="{BB962C8B-B14F-4D97-AF65-F5344CB8AC3E}">
        <p14:creationId xmlns:p14="http://schemas.microsoft.com/office/powerpoint/2010/main" val="2522891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4A82DF73-7B64-4AB4-A199-5F6DA8DF89C5}"/>
              </a:ext>
            </a:extLst>
          </p:cNvPr>
          <p:cNvSpPr>
            <a:spLocks noGrp="1"/>
          </p:cNvSpPr>
          <p:nvPr>
            <p:ph idx="1"/>
          </p:nvPr>
        </p:nvSpPr>
        <p:spPr>
          <a:xfrm>
            <a:off x="537882" y="225911"/>
            <a:ext cx="10815918" cy="5951052"/>
          </a:xfrm>
        </p:spPr>
        <p:txBody>
          <a:bodyPr/>
          <a:lstStyle/>
          <a:p>
            <a:pPr marL="0" indent="0">
              <a:buNone/>
            </a:pPr>
            <a:r>
              <a:rPr lang="sl-SI" dirty="0"/>
              <a:t>Oglej si razlago na strani 93.</a:t>
            </a:r>
          </a:p>
          <a:p>
            <a:pPr marL="0" indent="0">
              <a:buNone/>
            </a:pPr>
            <a:endParaRPr lang="sl-SI" dirty="0"/>
          </a:p>
          <a:p>
            <a:pPr marL="0" indent="0">
              <a:buNone/>
            </a:pPr>
            <a:r>
              <a:rPr lang="sl-SI" dirty="0"/>
              <a:t>Reši nalogo a.</a:t>
            </a:r>
          </a:p>
          <a:p>
            <a:pPr marL="0" indent="0">
              <a:buNone/>
            </a:pPr>
            <a:r>
              <a:rPr lang="sl-SI" dirty="0"/>
              <a:t>b) Gozdarji imajo poseben pripomoček, ki ga vidiš na sliki in z njim merijo  premer hloda. Zgornji del se razpre. </a:t>
            </a:r>
          </a:p>
          <a:p>
            <a:pPr marL="0" indent="0">
              <a:buNone/>
            </a:pPr>
            <a:endParaRPr lang="sl-SI" dirty="0"/>
          </a:p>
          <a:p>
            <a:pPr marL="0" indent="0">
              <a:buNone/>
            </a:pPr>
            <a:r>
              <a:rPr lang="sl-SI" dirty="0"/>
              <a:t>Sedaj pa reši še 3.in 4. nalogo.</a:t>
            </a:r>
          </a:p>
          <a:p>
            <a:pPr marL="0" indent="0">
              <a:buNone/>
            </a:pPr>
            <a:endParaRPr lang="sl-SI" dirty="0"/>
          </a:p>
          <a:p>
            <a:pPr marL="0" indent="0">
              <a:buNone/>
            </a:pPr>
            <a:r>
              <a:rPr lang="sl-SI" sz="2400" dirty="0">
                <a:solidFill>
                  <a:srgbClr val="FF0000"/>
                </a:solidFill>
              </a:rPr>
              <a:t>Še to narediš in si končal z matematiko</a:t>
            </a:r>
            <a:r>
              <a:rPr lang="sl-SI" sz="2400" dirty="0"/>
              <a:t>. </a:t>
            </a:r>
          </a:p>
          <a:p>
            <a:pPr marL="0" indent="0">
              <a:buNone/>
            </a:pPr>
            <a:endParaRPr lang="sl-SI" sz="2400" dirty="0"/>
          </a:p>
          <a:p>
            <a:pPr marL="0" indent="0">
              <a:buNone/>
            </a:pPr>
            <a:r>
              <a:rPr lang="sl-SI" sz="2400" dirty="0"/>
              <a:t>ČE PA KAJ NISI RAZUMEL-A, PA POKLIČI MENE.               </a:t>
            </a:r>
          </a:p>
          <a:p>
            <a:pPr marL="0" indent="0">
              <a:buNone/>
            </a:pPr>
            <a:r>
              <a:rPr lang="sl-SI" sz="2400" dirty="0"/>
              <a:t>učiteljica Zlata </a:t>
            </a:r>
          </a:p>
          <a:p>
            <a:pPr marL="0" indent="0">
              <a:buNone/>
            </a:pPr>
            <a:endParaRPr lang="sl-SI" sz="2400" dirty="0"/>
          </a:p>
        </p:txBody>
      </p:sp>
      <p:pic>
        <p:nvPicPr>
          <p:cNvPr id="4" name="Slika 3">
            <a:extLst>
              <a:ext uri="{FF2B5EF4-FFF2-40B4-BE49-F238E27FC236}">
                <a16:creationId xmlns:a16="http://schemas.microsoft.com/office/drawing/2014/main" id="{F00E1D9B-7ACB-45EF-8678-0CCBC8BD885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197969" y="4728308"/>
            <a:ext cx="1328616" cy="1231777"/>
          </a:xfrm>
          <a:prstGeom prst="rect">
            <a:avLst/>
          </a:prstGeom>
          <a:noFill/>
          <a:ln>
            <a:noFill/>
          </a:ln>
        </p:spPr>
      </p:pic>
    </p:spTree>
    <p:extLst>
      <p:ext uri="{BB962C8B-B14F-4D97-AF65-F5344CB8AC3E}">
        <p14:creationId xmlns:p14="http://schemas.microsoft.com/office/powerpoint/2010/main" val="1781782389"/>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452</Words>
  <Application>Microsoft Office PowerPoint</Application>
  <PresentationFormat>Širokozaslonsko</PresentationFormat>
  <Paragraphs>84</Paragraphs>
  <Slides>9</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9</vt:i4>
      </vt:variant>
    </vt:vector>
  </HeadingPairs>
  <TitlesOfParts>
    <vt:vector size="13" baseType="lpstr">
      <vt:lpstr>Arial</vt:lpstr>
      <vt:lpstr>Calibri</vt:lpstr>
      <vt:lpstr>Calibri Light</vt:lpstr>
      <vt:lpstr>Officeova tema</vt:lpstr>
      <vt:lpstr>KROG IN KROŽNICA</vt:lpstr>
      <vt:lpstr>Kako narišemo krožnico in kaj sploh krožnica je?</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KROG IN KROŽNICA</dc:title>
  <dc:creator>Jaka Kejzar</dc:creator>
  <cp:lastModifiedBy>SolaKB</cp:lastModifiedBy>
  <cp:revision>11</cp:revision>
  <dcterms:created xsi:type="dcterms:W3CDTF">2020-04-24T07:59:26Z</dcterms:created>
  <dcterms:modified xsi:type="dcterms:W3CDTF">2020-05-03T10:30:26Z</dcterms:modified>
</cp:coreProperties>
</file>