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B0"/>
    <a:srgbClr val="5F9127"/>
    <a:srgbClr val="C89800"/>
    <a:srgbClr val="FF5050"/>
    <a:srgbClr val="CC0000"/>
    <a:srgbClr val="A50021"/>
    <a:srgbClr val="FF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D2901-219F-43AE-92B9-8BF23E506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986B-1804-46AF-B4FF-0279D91F3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645C9-C7D8-463B-84C9-B084D5BAC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C5B8-8F9C-4AD2-92F1-8510E21AC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C1B4A-31CE-4218-93B3-8F0EEDB42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9736E-EF1A-45A4-AB72-2DA8841DE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E5896-688B-498C-B000-9B35C8102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089D-595B-4E14-B487-0CBA8C765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B830-BFAD-4809-B448-25C986D2E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A6BA6-6387-4EDA-A1A3-DF20FEE14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FD6ED-5FE5-4F07-94BA-3BFA8D965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C8F08-3E95-4BBE-94DD-7E552D248A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416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>
                <a:solidFill>
                  <a:srgbClr val="A50021"/>
                </a:solidFill>
              </a:rPr>
              <a:t>SLOVANI, </a:t>
            </a:r>
          </a:p>
          <a:p>
            <a:endParaRPr lang="sl-SI" sz="4400" b="1">
              <a:solidFill>
                <a:srgbClr val="A50021"/>
              </a:solidFill>
            </a:endParaRPr>
          </a:p>
          <a:p>
            <a:r>
              <a:rPr lang="sl-SI" sz="4400" b="1">
                <a:solidFill>
                  <a:srgbClr val="CC0000"/>
                </a:solidFill>
              </a:rPr>
              <a:t>KARANTANIJA,</a:t>
            </a:r>
            <a:r>
              <a:rPr lang="sl-SI" sz="4400" b="1">
                <a:solidFill>
                  <a:srgbClr val="A50021"/>
                </a:solidFill>
              </a:rPr>
              <a:t> </a:t>
            </a:r>
          </a:p>
          <a:p>
            <a:endParaRPr lang="sl-SI" sz="4400" b="1">
              <a:solidFill>
                <a:srgbClr val="A50021"/>
              </a:solidFill>
            </a:endParaRPr>
          </a:p>
          <a:p>
            <a:r>
              <a:rPr lang="sl-SI" sz="4400" b="1">
                <a:solidFill>
                  <a:srgbClr val="FF5050"/>
                </a:solidFill>
              </a:rPr>
              <a:t>KRŠČANSTVO</a:t>
            </a:r>
            <a:endParaRPr lang="en-US" sz="44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520" y="3861048"/>
            <a:ext cx="86410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Eden od vzrokov propada rimske države so bila vdiranja </a:t>
            </a:r>
            <a:r>
              <a:rPr lang="sl-SI" sz="2000" b="1" dirty="0">
                <a:solidFill>
                  <a:srgbClr val="000066"/>
                </a:solidFill>
              </a:rPr>
              <a:t>barbarskih ljudstev</a:t>
            </a:r>
            <a:r>
              <a:rPr lang="sl-SI" sz="2000" b="1" dirty="0" smtClean="0">
                <a:solidFill>
                  <a:srgbClr val="000066"/>
                </a:solidFill>
              </a:rPr>
              <a:t>.</a:t>
            </a:r>
            <a:endParaRPr lang="sl-SI" sz="2000" b="1" dirty="0">
              <a:solidFill>
                <a:srgbClr val="000066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Ljudstvo se je iz današnjega slovenskega območja pričelo izseljevati v Italijo. </a:t>
            </a:r>
            <a:endParaRPr lang="sl-SI" sz="2000" b="1" dirty="0">
              <a:solidFill>
                <a:srgbClr val="000066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Naši predniki Slovani so se po letu 550 </a:t>
            </a:r>
            <a:r>
              <a:rPr lang="sl-SI" sz="2000" b="1" dirty="0">
                <a:solidFill>
                  <a:srgbClr val="000066"/>
                </a:solidFill>
              </a:rPr>
              <a:t>pričeli naseljevati </a:t>
            </a:r>
            <a:r>
              <a:rPr lang="sl-SI" sz="2000" b="1" dirty="0" smtClean="0">
                <a:solidFill>
                  <a:srgbClr val="000066"/>
                </a:solidFill>
              </a:rPr>
              <a:t>v vzhodne Alpe. </a:t>
            </a:r>
            <a:endParaRPr lang="sl-SI" sz="2000" b="1" dirty="0">
              <a:solidFill>
                <a:srgbClr val="000066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Ljudje</a:t>
            </a:r>
            <a:r>
              <a:rPr lang="sl-SI" sz="2000" b="1" dirty="0">
                <a:solidFill>
                  <a:srgbClr val="000066"/>
                </a:solidFill>
              </a:rPr>
              <a:t>, ki so še ostali na tem </a:t>
            </a:r>
            <a:r>
              <a:rPr lang="sl-SI" sz="2000" b="1" dirty="0" smtClean="0">
                <a:solidFill>
                  <a:srgbClr val="000066"/>
                </a:solidFill>
              </a:rPr>
              <a:t>območju </a:t>
            </a:r>
            <a:r>
              <a:rPr lang="sl-SI" sz="2000" b="1" dirty="0">
                <a:solidFill>
                  <a:srgbClr val="000066"/>
                </a:solidFill>
              </a:rPr>
              <a:t>(staroselci) </a:t>
            </a:r>
            <a:r>
              <a:rPr lang="sl-SI" sz="2000" b="1" dirty="0" smtClean="0">
                <a:solidFill>
                  <a:srgbClr val="000066"/>
                </a:solidFill>
              </a:rPr>
              <a:t>so zbežali </a:t>
            </a:r>
            <a:r>
              <a:rPr lang="sl-SI" sz="2000" b="1" dirty="0">
                <a:solidFill>
                  <a:srgbClr val="000066"/>
                </a:solidFill>
              </a:rPr>
              <a:t>v višje ležeče kraje.</a:t>
            </a:r>
          </a:p>
          <a:p>
            <a:endParaRPr lang="sl-SI" sz="2000" b="1" dirty="0">
              <a:solidFill>
                <a:srgbClr val="000066"/>
              </a:solidFill>
            </a:endParaRPr>
          </a:p>
          <a:p>
            <a:endParaRPr lang="sl-SI" dirty="0"/>
          </a:p>
          <a:p>
            <a:endParaRPr lang="en-US" dirty="0"/>
          </a:p>
        </p:txBody>
      </p:sp>
      <p:sp>
        <p:nvSpPr>
          <p:cNvPr id="14" name="Pravokotnik 13"/>
          <p:cNvSpPr/>
          <p:nvPr/>
        </p:nvSpPr>
        <p:spPr>
          <a:xfrm>
            <a:off x="611560" y="764704"/>
            <a:ext cx="1368152" cy="1224136"/>
          </a:xfrm>
          <a:prstGeom prst="rect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979712" y="764704"/>
            <a:ext cx="208823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4067944" y="188640"/>
            <a:ext cx="482453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611560" y="10527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NASELITEV SLOVANOV</a:t>
            </a:r>
            <a:endParaRPr lang="sl-SI" sz="1600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051720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KARANTANIJA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148064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 TUJO OBLASTJO</a:t>
            </a:r>
            <a:endParaRPr lang="sl-SI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251520" y="2060848"/>
            <a:ext cx="5832648" cy="648072"/>
            <a:chOff x="251520" y="2420888"/>
            <a:chExt cx="5832648" cy="648072"/>
          </a:xfrm>
        </p:grpSpPr>
        <p:sp>
          <p:nvSpPr>
            <p:cNvPr id="25" name="Oblaček s puščico navzgor 24"/>
            <p:cNvSpPr/>
            <p:nvPr/>
          </p:nvSpPr>
          <p:spPr>
            <a:xfrm>
              <a:off x="5364088" y="2420888"/>
              <a:ext cx="64807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251520" y="2420888"/>
              <a:ext cx="4176464" cy="648072"/>
              <a:chOff x="251520" y="2420888"/>
              <a:chExt cx="4176464" cy="648072"/>
            </a:xfrm>
          </p:grpSpPr>
          <p:sp>
            <p:nvSpPr>
              <p:cNvPr id="24" name="Oblaček s puščico navzgor 23"/>
              <p:cNvSpPr/>
              <p:nvPr/>
            </p:nvSpPr>
            <p:spPr>
              <a:xfrm>
                <a:off x="3779912" y="2420888"/>
                <a:ext cx="648072" cy="648072"/>
              </a:xfrm>
              <a:prstGeom prst="upArrowCallout">
                <a:avLst/>
              </a:prstGeom>
              <a:solidFill>
                <a:srgbClr val="92D050"/>
              </a:solidFill>
              <a:ln>
                <a:solidFill>
                  <a:srgbClr val="5F91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" name="PoljeZBesedilom 19"/>
              <p:cNvSpPr txBox="1"/>
              <p:nvPr/>
            </p:nvSpPr>
            <p:spPr>
              <a:xfrm>
                <a:off x="3816424" y="2708920"/>
                <a:ext cx="611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600" dirty="0" smtClean="0"/>
                  <a:t>820</a:t>
                </a:r>
                <a:endParaRPr lang="sl-SI" sz="1600" dirty="0"/>
              </a:p>
            </p:txBody>
          </p:sp>
          <p:grpSp>
            <p:nvGrpSpPr>
              <p:cNvPr id="33" name="Skupina 32"/>
              <p:cNvGrpSpPr/>
              <p:nvPr/>
            </p:nvGrpSpPr>
            <p:grpSpPr>
              <a:xfrm>
                <a:off x="251520" y="2420888"/>
                <a:ext cx="2123728" cy="648072"/>
                <a:chOff x="251520" y="2420888"/>
                <a:chExt cx="2123728" cy="648072"/>
              </a:xfrm>
            </p:grpSpPr>
            <p:sp>
              <p:nvSpPr>
                <p:cNvPr id="26" name="Oblaček s puščico navzgor 25"/>
                <p:cNvSpPr/>
                <p:nvPr/>
              </p:nvSpPr>
              <p:spPr>
                <a:xfrm>
                  <a:off x="1691680" y="2420888"/>
                  <a:ext cx="648072" cy="648072"/>
                </a:xfrm>
                <a:prstGeom prst="upArrowCallout">
                  <a:avLst/>
                </a:prstGeom>
                <a:solidFill>
                  <a:srgbClr val="92D050"/>
                </a:solidFill>
                <a:ln>
                  <a:solidFill>
                    <a:srgbClr val="5F91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7" name="PoljeZBesedilom 26"/>
                <p:cNvSpPr txBox="1"/>
                <p:nvPr/>
              </p:nvSpPr>
              <p:spPr>
                <a:xfrm>
                  <a:off x="1763688" y="2708920"/>
                  <a:ext cx="6115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l-SI" sz="1600" dirty="0" smtClean="0"/>
                    <a:t>630</a:t>
                  </a:r>
                  <a:endParaRPr lang="sl-SI" sz="1600" dirty="0"/>
                </a:p>
              </p:txBody>
            </p:sp>
            <p:grpSp>
              <p:nvGrpSpPr>
                <p:cNvPr id="32" name="Skupina 31"/>
                <p:cNvGrpSpPr/>
                <p:nvPr/>
              </p:nvGrpSpPr>
              <p:grpSpPr>
                <a:xfrm>
                  <a:off x="251520" y="2420888"/>
                  <a:ext cx="648072" cy="648072"/>
                  <a:chOff x="251520" y="2420888"/>
                  <a:chExt cx="648072" cy="648072"/>
                </a:xfrm>
              </p:grpSpPr>
              <p:sp>
                <p:nvSpPr>
                  <p:cNvPr id="16" name="Oblaček s puščico navzgor 15"/>
                  <p:cNvSpPr/>
                  <p:nvPr/>
                </p:nvSpPr>
                <p:spPr>
                  <a:xfrm>
                    <a:off x="251520" y="2420888"/>
                    <a:ext cx="648072" cy="648072"/>
                  </a:xfrm>
                  <a:prstGeom prst="upArrowCallout">
                    <a:avLst/>
                  </a:prstGeom>
                  <a:solidFill>
                    <a:srgbClr val="92D050"/>
                  </a:solidFill>
                  <a:ln>
                    <a:solidFill>
                      <a:srgbClr val="5F912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l-SI"/>
                  </a:p>
                </p:txBody>
              </p:sp>
              <p:sp>
                <p:nvSpPr>
                  <p:cNvPr id="28" name="PoljeZBesedilom 27"/>
                  <p:cNvSpPr txBox="1"/>
                  <p:nvPr/>
                </p:nvSpPr>
                <p:spPr>
                  <a:xfrm>
                    <a:off x="288032" y="2708920"/>
                    <a:ext cx="61156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l-SI" sz="1600" dirty="0" smtClean="0"/>
                      <a:t>550</a:t>
                    </a:r>
                    <a:endParaRPr lang="sl-SI" sz="1600" dirty="0"/>
                  </a:p>
                </p:txBody>
              </p:sp>
            </p:grpSp>
          </p:grpSp>
        </p:grpSp>
        <p:sp>
          <p:nvSpPr>
            <p:cNvPr id="29" name="PoljeZBesedilom 28"/>
            <p:cNvSpPr txBox="1"/>
            <p:nvPr/>
          </p:nvSpPr>
          <p:spPr>
            <a:xfrm>
              <a:off x="5364088" y="270892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1000</a:t>
              </a:r>
              <a:endParaRPr lang="sl-SI" sz="1600" dirty="0"/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7236296" y="2636912"/>
            <a:ext cx="1008112" cy="648072"/>
            <a:chOff x="7236296" y="3068960"/>
            <a:chExt cx="1008112" cy="648072"/>
          </a:xfrm>
        </p:grpSpPr>
        <p:sp>
          <p:nvSpPr>
            <p:cNvPr id="31" name="Oblaček s puščico navzgor 30"/>
            <p:cNvSpPr/>
            <p:nvPr/>
          </p:nvSpPr>
          <p:spPr>
            <a:xfrm>
              <a:off x="7236296" y="3068960"/>
              <a:ext cx="100811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oljeZBesedilom 29"/>
            <p:cNvSpPr txBox="1"/>
            <p:nvPr/>
          </p:nvSpPr>
          <p:spPr>
            <a:xfrm>
              <a:off x="7380312" y="335699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1918</a:t>
              </a:r>
              <a:endParaRPr lang="sl-SI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827584" y="188640"/>
            <a:ext cx="5914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>
                <a:solidFill>
                  <a:srgbClr val="A50021"/>
                </a:solidFill>
                <a:latin typeface="Aharoni" pitchFamily="2" charset="-79"/>
                <a:cs typeface="Aharoni" pitchFamily="2" charset="-79"/>
              </a:rPr>
              <a:t>SLOVANI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79512" y="980728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rgbClr val="000066"/>
                </a:solidFill>
              </a:rPr>
              <a:t>Bili so poljedelci in živinorejci.</a:t>
            </a:r>
          </a:p>
          <a:p>
            <a:pPr marL="457200" indent="-457200">
              <a:buFont typeface="+mj-lt"/>
              <a:buAutoNum type="arabicPeriod"/>
            </a:pPr>
            <a:endParaRPr lang="sl-SI" sz="2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rgbClr val="000066"/>
                </a:solidFill>
              </a:rPr>
              <a:t>Živeli so v preprostih bivališčih – ZEMLJANKAH. Te so bile vkopane v zemljo in pokrite z dvokapno streho, ki je segala do tal. Mest niso poznali.</a:t>
            </a:r>
          </a:p>
          <a:p>
            <a:pPr marL="457200" indent="-457200">
              <a:buFont typeface="+mj-lt"/>
              <a:buAutoNum type="arabicPeriod"/>
            </a:pPr>
            <a:endParaRPr lang="sl-SI" sz="2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rgbClr val="000066"/>
                </a:solidFill>
              </a:rPr>
              <a:t> Častili so razne bogove.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2"/>
                </a:solidFill>
              </a:rPr>
              <a:t>Pred prevzemom krščanske vere so verovali v več bogov.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2"/>
                </a:solidFill>
              </a:rPr>
              <a:t>Perun - bog groma in bliska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2"/>
                </a:solidFill>
              </a:rPr>
              <a:t>Vesna – boginja pomladi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 smtClean="0">
                <a:solidFill>
                  <a:schemeClr val="accent2"/>
                </a:solidFill>
              </a:rPr>
              <a:t>Svarog</a:t>
            </a:r>
            <a:r>
              <a:rPr lang="sl-SI" b="1" dirty="0" smtClean="0">
                <a:solidFill>
                  <a:schemeClr val="accent2"/>
                </a:solidFill>
              </a:rPr>
              <a:t> – bog neba in zemlje</a:t>
            </a:r>
          </a:p>
          <a:p>
            <a:pPr marL="342900" indent="-342900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r>
              <a:rPr lang="sl-SI" b="1" dirty="0" smtClean="0">
                <a:solidFill>
                  <a:srgbClr val="000066"/>
                </a:solidFill>
              </a:rPr>
              <a:t>4. </a:t>
            </a:r>
            <a:r>
              <a:rPr lang="sl-SI" sz="2400" b="1" dirty="0" smtClean="0">
                <a:solidFill>
                  <a:srgbClr val="000066"/>
                </a:solidFill>
              </a:rPr>
              <a:t>Živeli so v večjih družinah. Več družin je tvorilo rod,</a:t>
            </a:r>
          </a:p>
          <a:p>
            <a:r>
              <a:rPr lang="sl-SI" sz="2400" b="1" dirty="0" smtClean="0">
                <a:solidFill>
                  <a:srgbClr val="000066"/>
                </a:solidFill>
              </a:rPr>
              <a:t>    več rodov pa pleme.</a:t>
            </a:r>
          </a:p>
          <a:p>
            <a:pPr marL="357188" indent="-357188"/>
            <a:endParaRPr lang="sl-SI" sz="24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611560" y="764704"/>
            <a:ext cx="1368152" cy="1224136"/>
          </a:xfrm>
          <a:prstGeom prst="rect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979712" y="764704"/>
            <a:ext cx="208823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4067944" y="188640"/>
            <a:ext cx="482453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611560" y="10527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NASELITEV SLOVANOV</a:t>
            </a:r>
            <a:endParaRPr lang="sl-SI" sz="16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2195736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KARANTANIJA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148064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 TUJO OBLASTJO</a:t>
            </a:r>
            <a:endParaRPr lang="sl-SI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51520" y="2060848"/>
            <a:ext cx="5832648" cy="648072"/>
            <a:chOff x="251520" y="2420888"/>
            <a:chExt cx="5832648" cy="648072"/>
          </a:xfrm>
        </p:grpSpPr>
        <p:sp>
          <p:nvSpPr>
            <p:cNvPr id="18" name="Oblaček s puščico navzgor 17"/>
            <p:cNvSpPr/>
            <p:nvPr/>
          </p:nvSpPr>
          <p:spPr>
            <a:xfrm>
              <a:off x="5364088" y="2420888"/>
              <a:ext cx="64807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19" name="Skupina 33"/>
            <p:cNvGrpSpPr/>
            <p:nvPr/>
          </p:nvGrpSpPr>
          <p:grpSpPr>
            <a:xfrm>
              <a:off x="251520" y="2420888"/>
              <a:ext cx="4176464" cy="648072"/>
              <a:chOff x="251520" y="2420888"/>
              <a:chExt cx="4176464" cy="648072"/>
            </a:xfrm>
          </p:grpSpPr>
          <p:sp>
            <p:nvSpPr>
              <p:cNvPr id="21" name="Oblaček s puščico navzgor 20"/>
              <p:cNvSpPr/>
              <p:nvPr/>
            </p:nvSpPr>
            <p:spPr>
              <a:xfrm>
                <a:off x="3779912" y="2420888"/>
                <a:ext cx="648072" cy="648072"/>
              </a:xfrm>
              <a:prstGeom prst="upArrowCallout">
                <a:avLst/>
              </a:prstGeom>
              <a:solidFill>
                <a:srgbClr val="92D050"/>
              </a:solidFill>
              <a:ln>
                <a:solidFill>
                  <a:srgbClr val="5F91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oljeZBesedilom 21"/>
              <p:cNvSpPr txBox="1"/>
              <p:nvPr/>
            </p:nvSpPr>
            <p:spPr>
              <a:xfrm>
                <a:off x="3816424" y="2708920"/>
                <a:ext cx="611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600" dirty="0" smtClean="0"/>
                  <a:t>820</a:t>
                </a:r>
                <a:endParaRPr lang="sl-SI" sz="1600" dirty="0"/>
              </a:p>
            </p:txBody>
          </p:sp>
          <p:grpSp>
            <p:nvGrpSpPr>
              <p:cNvPr id="23" name="Skupina 32"/>
              <p:cNvGrpSpPr/>
              <p:nvPr/>
            </p:nvGrpSpPr>
            <p:grpSpPr>
              <a:xfrm>
                <a:off x="251520" y="2420888"/>
                <a:ext cx="2123728" cy="648072"/>
                <a:chOff x="251520" y="2420888"/>
                <a:chExt cx="2123728" cy="648072"/>
              </a:xfrm>
            </p:grpSpPr>
            <p:sp>
              <p:nvSpPr>
                <p:cNvPr id="24" name="Oblaček s puščico navzgor 23"/>
                <p:cNvSpPr/>
                <p:nvPr/>
              </p:nvSpPr>
              <p:spPr>
                <a:xfrm>
                  <a:off x="1691680" y="2420888"/>
                  <a:ext cx="648072" cy="648072"/>
                </a:xfrm>
                <a:prstGeom prst="upArrowCallout">
                  <a:avLst/>
                </a:prstGeom>
                <a:solidFill>
                  <a:srgbClr val="92D050"/>
                </a:solidFill>
                <a:ln>
                  <a:solidFill>
                    <a:srgbClr val="5F91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5" name="PoljeZBesedilom 24"/>
                <p:cNvSpPr txBox="1"/>
                <p:nvPr/>
              </p:nvSpPr>
              <p:spPr>
                <a:xfrm>
                  <a:off x="1763688" y="2708920"/>
                  <a:ext cx="6115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l-SI" sz="1600" dirty="0" smtClean="0"/>
                    <a:t>630</a:t>
                  </a:r>
                  <a:endParaRPr lang="sl-SI" sz="1600" dirty="0"/>
                </a:p>
              </p:txBody>
            </p:sp>
            <p:grpSp>
              <p:nvGrpSpPr>
                <p:cNvPr id="26" name="Skupina 31"/>
                <p:cNvGrpSpPr/>
                <p:nvPr/>
              </p:nvGrpSpPr>
              <p:grpSpPr>
                <a:xfrm>
                  <a:off x="251520" y="2420888"/>
                  <a:ext cx="648072" cy="648072"/>
                  <a:chOff x="251520" y="2420888"/>
                  <a:chExt cx="648072" cy="648072"/>
                </a:xfrm>
              </p:grpSpPr>
              <p:sp>
                <p:nvSpPr>
                  <p:cNvPr id="27" name="Oblaček s puščico navzgor 26"/>
                  <p:cNvSpPr/>
                  <p:nvPr/>
                </p:nvSpPr>
                <p:spPr>
                  <a:xfrm>
                    <a:off x="251520" y="2420888"/>
                    <a:ext cx="648072" cy="648072"/>
                  </a:xfrm>
                  <a:prstGeom prst="upArrowCallout">
                    <a:avLst/>
                  </a:prstGeom>
                  <a:solidFill>
                    <a:srgbClr val="92D050"/>
                  </a:solidFill>
                  <a:ln>
                    <a:solidFill>
                      <a:srgbClr val="5F912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l-SI"/>
                  </a:p>
                </p:txBody>
              </p:sp>
              <p:sp>
                <p:nvSpPr>
                  <p:cNvPr id="28" name="PoljeZBesedilom 27"/>
                  <p:cNvSpPr txBox="1"/>
                  <p:nvPr/>
                </p:nvSpPr>
                <p:spPr>
                  <a:xfrm>
                    <a:off x="288032" y="2708920"/>
                    <a:ext cx="61156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l-SI" sz="1600" dirty="0" smtClean="0"/>
                      <a:t>550</a:t>
                    </a:r>
                    <a:endParaRPr lang="sl-SI" sz="1600" dirty="0"/>
                  </a:p>
                </p:txBody>
              </p:sp>
            </p:grpSp>
          </p:grpSp>
        </p:grpSp>
        <p:sp>
          <p:nvSpPr>
            <p:cNvPr id="20" name="PoljeZBesedilom 19"/>
            <p:cNvSpPr txBox="1"/>
            <p:nvPr/>
          </p:nvSpPr>
          <p:spPr>
            <a:xfrm>
              <a:off x="5364088" y="270892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1000</a:t>
              </a:r>
              <a:endParaRPr lang="sl-SI" sz="1600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236296" y="2636912"/>
            <a:ext cx="1008112" cy="648072"/>
            <a:chOff x="7236296" y="3068960"/>
            <a:chExt cx="1008112" cy="648072"/>
          </a:xfrm>
        </p:grpSpPr>
        <p:sp>
          <p:nvSpPr>
            <p:cNvPr id="30" name="Oblaček s puščico navzgor 29"/>
            <p:cNvSpPr/>
            <p:nvPr/>
          </p:nvSpPr>
          <p:spPr>
            <a:xfrm>
              <a:off x="7236296" y="3068960"/>
              <a:ext cx="100811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PoljeZBesedilom 30"/>
            <p:cNvSpPr txBox="1"/>
            <p:nvPr/>
          </p:nvSpPr>
          <p:spPr>
            <a:xfrm>
              <a:off x="7380312" y="335699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1918</a:t>
              </a:r>
              <a:endParaRPr lang="sl-SI" sz="1600" dirty="0"/>
            </a:p>
          </p:txBody>
        </p:sp>
      </p:grpSp>
      <p:sp>
        <p:nvSpPr>
          <p:cNvPr id="33" name="Pravokotnik 32"/>
          <p:cNvSpPr/>
          <p:nvPr/>
        </p:nvSpPr>
        <p:spPr>
          <a:xfrm>
            <a:off x="395536" y="378904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lang="sl-SI" sz="2400" b="1" dirty="0" smtClean="0">
                <a:solidFill>
                  <a:srgbClr val="000066"/>
                </a:solidFill>
              </a:rPr>
              <a:t>Za del slovenskih prednikov se uveljavi ime Karantanci.</a:t>
            </a:r>
          </a:p>
          <a:p>
            <a:pPr marL="357188" indent="-357188">
              <a:buFont typeface="Arial" pitchFamily="34" charset="0"/>
              <a:buChar char="•"/>
            </a:pPr>
            <a:endParaRPr lang="sl-SI" sz="2400" b="1" dirty="0" smtClean="0">
              <a:solidFill>
                <a:srgbClr val="000066"/>
              </a:solidFill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sl-SI" sz="2400" b="1" dirty="0" smtClean="0">
                <a:solidFill>
                  <a:srgbClr val="000066"/>
                </a:solidFill>
              </a:rPr>
              <a:t>Prebivali so zlasti na Koroškem, kjer se okoli leta 630 omenja kneževina Karantanija.</a:t>
            </a:r>
            <a:endParaRPr lang="sl-SI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ug11$01.JPG"/>
          <p:cNvPicPr>
            <a:picLocks noChangeAspect="1"/>
          </p:cNvPicPr>
          <p:nvPr/>
        </p:nvPicPr>
        <p:blipFill>
          <a:blip r:embed="rId2" cstate="print"/>
          <a:srcRect t="1930"/>
          <a:stretch>
            <a:fillRect/>
          </a:stretch>
        </p:blipFill>
        <p:spPr>
          <a:xfrm>
            <a:off x="3817674" y="908720"/>
            <a:ext cx="5326326" cy="468052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620688"/>
            <a:ext cx="3600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sl-SI" sz="2400" b="1" dirty="0">
              <a:solidFill>
                <a:srgbClr val="A50021"/>
              </a:solidFill>
            </a:endParaRPr>
          </a:p>
          <a:p>
            <a:r>
              <a:rPr lang="sl-SI" sz="2400" b="1" dirty="0">
                <a:solidFill>
                  <a:srgbClr val="000066"/>
                </a:solidFill>
              </a:rPr>
              <a:t>Da bi bili Slovani v spopadih s sosednjimi ljudstvi močnejši, so se posamezna plemena med seboj povezala in ustvarila skupno državo KARANTANIJO</a:t>
            </a:r>
            <a:r>
              <a:rPr lang="sl-SI" sz="2400" b="1" dirty="0" smtClean="0">
                <a:solidFill>
                  <a:srgbClr val="000066"/>
                </a:solidFill>
              </a:rPr>
              <a:t>.  (</a:t>
            </a:r>
            <a:r>
              <a:rPr lang="sl-SI" sz="2400" b="1" dirty="0">
                <a:solidFill>
                  <a:srgbClr val="000066"/>
                </a:solidFill>
              </a:rPr>
              <a:t>630 – 820</a:t>
            </a:r>
            <a:r>
              <a:rPr lang="sl-SI" sz="2400" b="1" dirty="0" smtClean="0">
                <a:solidFill>
                  <a:srgbClr val="000066"/>
                </a:solidFill>
              </a:rPr>
              <a:t>)</a:t>
            </a:r>
          </a:p>
          <a:p>
            <a:endParaRPr lang="sl-SI" sz="2400" b="1" dirty="0">
              <a:solidFill>
                <a:srgbClr val="000066"/>
              </a:solidFill>
            </a:endParaRPr>
          </a:p>
          <a:p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51520" y="5733256"/>
            <a:ext cx="539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b="1" dirty="0">
                <a:solidFill>
                  <a:srgbClr val="000066"/>
                </a:solidFill>
              </a:rPr>
              <a:t>Njeno središče je bil Krnski grad na Gosposvetskem polju.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27584" y="188640"/>
            <a:ext cx="5914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 smtClean="0">
                <a:solidFill>
                  <a:srgbClr val="A50021"/>
                </a:solidFill>
                <a:latin typeface="Aharoni" pitchFamily="2" charset="-79"/>
                <a:cs typeface="Aharoni" pitchFamily="2" charset="-79"/>
              </a:rPr>
              <a:t>NASTANEK KARANTANIJE</a:t>
            </a:r>
            <a:endParaRPr lang="sl-SI" sz="3200" b="1" dirty="0">
              <a:solidFill>
                <a:srgbClr val="A5002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4" y="188913"/>
            <a:ext cx="83536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l-SI" sz="2400" b="1" dirty="0">
                <a:solidFill>
                  <a:srgbClr val="000066"/>
                </a:solidFill>
              </a:rPr>
              <a:t>Karantanija je bila plemenska kneževina – vodil jo je KNEZ. </a:t>
            </a:r>
          </a:p>
          <a:p>
            <a:pPr algn="just"/>
            <a:endParaRPr lang="sl-SI" sz="2400" b="1" dirty="0">
              <a:solidFill>
                <a:srgbClr val="000066"/>
              </a:solidFill>
            </a:endParaRPr>
          </a:p>
          <a:p>
            <a:pPr algn="just"/>
            <a:r>
              <a:rPr lang="sl-SI" sz="2400" b="1" dirty="0">
                <a:solidFill>
                  <a:srgbClr val="000066"/>
                </a:solidFill>
              </a:rPr>
              <a:t>Naslov knez je bil deden, vendar ga je na oblast postavilo ljudstvo. Obred, s katerim je kdo postal knez, se imenuje UMEŠČANJE, kasneje </a:t>
            </a:r>
            <a:r>
              <a:rPr lang="sl-SI" sz="2400" b="1" dirty="0" smtClean="0">
                <a:solidFill>
                  <a:srgbClr val="000066"/>
                </a:solidFill>
              </a:rPr>
              <a:t>USTOLIČEVANJE. </a:t>
            </a:r>
            <a:r>
              <a:rPr lang="sl-SI" sz="2400" b="1" dirty="0">
                <a:solidFill>
                  <a:srgbClr val="000066"/>
                </a:solidFill>
              </a:rPr>
              <a:t>Obred je potekal v slovenskem </a:t>
            </a:r>
            <a:r>
              <a:rPr lang="sl-SI" sz="2400" b="1" dirty="0" smtClean="0">
                <a:solidFill>
                  <a:srgbClr val="000066"/>
                </a:solidFill>
              </a:rPr>
              <a:t>jeziku.</a:t>
            </a:r>
            <a:endParaRPr lang="sl-SI" sz="2400" b="1" dirty="0">
              <a:solidFill>
                <a:srgbClr val="000066"/>
              </a:solidFill>
            </a:endParaRPr>
          </a:p>
          <a:p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63688" y="6021288"/>
            <a:ext cx="5339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/>
              <a:t>Knežji </a:t>
            </a:r>
            <a:r>
              <a:rPr lang="sl-SI" dirty="0" smtClean="0"/>
              <a:t>kamen danes shranjen v muzeju v Celovcu.</a:t>
            </a:r>
            <a:endParaRPr lang="en-US" dirty="0"/>
          </a:p>
        </p:txBody>
      </p:sp>
      <p:pic>
        <p:nvPicPr>
          <p:cNvPr id="10" name="Slika 9" descr="Aug11$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29000"/>
            <a:ext cx="2846832" cy="245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177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3213" y="207963"/>
            <a:ext cx="8661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Karantanijo </a:t>
            </a:r>
            <a:r>
              <a:rPr lang="sl-SI" b="1" dirty="0">
                <a:solidFill>
                  <a:srgbClr val="000066"/>
                </a:solidFill>
              </a:rPr>
              <a:t>so na vzhodu ogrožali </a:t>
            </a:r>
            <a:r>
              <a:rPr lang="sl-SI" b="1" dirty="0" err="1">
                <a:solidFill>
                  <a:srgbClr val="000066"/>
                </a:solidFill>
              </a:rPr>
              <a:t>Obri</a:t>
            </a:r>
            <a:r>
              <a:rPr lang="sl-SI" b="1" dirty="0">
                <a:solidFill>
                  <a:srgbClr val="000066"/>
                </a:solidFill>
              </a:rPr>
              <a:t>. Tedanji knez Borut je za </a:t>
            </a:r>
            <a:r>
              <a:rPr lang="sl-SI" b="1">
                <a:solidFill>
                  <a:srgbClr val="000066"/>
                </a:solidFill>
              </a:rPr>
              <a:t>pomoč </a:t>
            </a:r>
            <a:r>
              <a:rPr lang="sl-SI" b="1" smtClean="0">
                <a:solidFill>
                  <a:srgbClr val="000066"/>
                </a:solidFill>
              </a:rPr>
              <a:t>prosil </a:t>
            </a:r>
            <a:r>
              <a:rPr lang="sl-SI" b="1" dirty="0">
                <a:solidFill>
                  <a:srgbClr val="000066"/>
                </a:solidFill>
              </a:rPr>
              <a:t>Bavarce. Pomagali so jim premagati </a:t>
            </a:r>
            <a:r>
              <a:rPr lang="sl-SI" b="1" dirty="0" err="1">
                <a:solidFill>
                  <a:srgbClr val="000066"/>
                </a:solidFill>
              </a:rPr>
              <a:t>Obre</a:t>
            </a:r>
            <a:r>
              <a:rPr lang="sl-SI" b="1" dirty="0">
                <a:solidFill>
                  <a:srgbClr val="000066"/>
                </a:solidFill>
              </a:rPr>
              <a:t>, v zameno pa so zahtevali, da se Karantanci pokorijo frankovskemu kralju, ki je bil tudi kralj Bavarcev. </a:t>
            </a: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V </a:t>
            </a:r>
            <a:r>
              <a:rPr lang="sl-SI" b="1" dirty="0">
                <a:solidFill>
                  <a:srgbClr val="000066"/>
                </a:solidFill>
              </a:rPr>
              <a:t>dokaz pokornosti je moral knez Borut na bavarski dvor poslati svojega sina Gorazda in nečaka </a:t>
            </a:r>
            <a:r>
              <a:rPr lang="sl-SI" b="1" dirty="0" err="1">
                <a:solidFill>
                  <a:srgbClr val="000066"/>
                </a:solidFill>
              </a:rPr>
              <a:t>Hotimira</a:t>
            </a:r>
            <a:r>
              <a:rPr lang="sl-SI" b="1" dirty="0">
                <a:solidFill>
                  <a:srgbClr val="000066"/>
                </a:solidFill>
              </a:rPr>
              <a:t>. Tam sta bila krščena in poučena o krščanski veri. </a:t>
            </a: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Karantanci </a:t>
            </a:r>
            <a:r>
              <a:rPr lang="sl-SI" b="1" dirty="0">
                <a:solidFill>
                  <a:srgbClr val="000066"/>
                </a:solidFill>
              </a:rPr>
              <a:t>so še vedno imenovali svoje </a:t>
            </a:r>
            <a:r>
              <a:rPr lang="sl-SI" b="1" dirty="0" smtClean="0">
                <a:solidFill>
                  <a:srgbClr val="000066"/>
                </a:solidFill>
              </a:rPr>
              <a:t>kneze.</a:t>
            </a: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Po </a:t>
            </a:r>
            <a:r>
              <a:rPr lang="sl-SI" b="1" dirty="0">
                <a:solidFill>
                  <a:srgbClr val="000066"/>
                </a:solidFill>
              </a:rPr>
              <a:t>Borutovi smrti je knez postal Gorazd in kasneje Hotimir. </a:t>
            </a: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V </a:t>
            </a:r>
            <a:r>
              <a:rPr lang="sl-SI" b="1" dirty="0">
                <a:solidFill>
                  <a:srgbClr val="000066"/>
                </a:solidFill>
              </a:rPr>
              <a:t>času </a:t>
            </a:r>
            <a:r>
              <a:rPr lang="sl-SI" b="1" dirty="0" err="1">
                <a:solidFill>
                  <a:srgbClr val="000066"/>
                </a:solidFill>
              </a:rPr>
              <a:t>Hotimirovega</a:t>
            </a:r>
            <a:r>
              <a:rPr lang="sl-SI" b="1" dirty="0">
                <a:solidFill>
                  <a:srgbClr val="000066"/>
                </a:solidFill>
              </a:rPr>
              <a:t> vladanja se je med Karantanci pričelo </a:t>
            </a:r>
            <a:r>
              <a:rPr lang="sl-SI" b="1" dirty="0" smtClean="0">
                <a:solidFill>
                  <a:srgbClr val="000066"/>
                </a:solidFill>
              </a:rPr>
              <a:t>pokristjanjevanje (misijonarji).</a:t>
            </a:r>
            <a:endParaRPr lang="sl-SI" b="1" dirty="0">
              <a:solidFill>
                <a:srgbClr val="000066"/>
              </a:solidFill>
            </a:endParaRPr>
          </a:p>
          <a:p>
            <a:endParaRPr lang="sl-SI" sz="2400" b="1" dirty="0">
              <a:solidFill>
                <a:srgbClr val="000066"/>
              </a:solidFill>
            </a:endParaRPr>
          </a:p>
          <a:p>
            <a:endParaRPr lang="sl-SI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333375"/>
            <a:ext cx="8569325" cy="1079500"/>
          </a:xfrm>
        </p:spPr>
        <p:txBody>
          <a:bodyPr/>
          <a:lstStyle/>
          <a:p>
            <a:pPr>
              <a:buFontTx/>
              <a:buNone/>
            </a:pPr>
            <a:r>
              <a:rPr lang="sl-SI" sz="2000" b="1" dirty="0">
                <a:solidFill>
                  <a:srgbClr val="000066"/>
                </a:solidFill>
              </a:rPr>
              <a:t>V obdobju pokristjanjevanja so začela nastajati verska besedila v slovenskem jeziku, ki so zapisana v Brižinskih spomenikih</a:t>
            </a:r>
            <a:r>
              <a:rPr lang="sl-SI" sz="2000" b="1" dirty="0" smtClean="0">
                <a:solidFill>
                  <a:srgbClr val="000066"/>
                </a:solidFill>
              </a:rPr>
              <a:t>.</a:t>
            </a:r>
            <a:endParaRPr lang="sl-SI" sz="2000" b="1" dirty="0">
              <a:solidFill>
                <a:srgbClr val="000066"/>
              </a:solidFill>
            </a:endParaRPr>
          </a:p>
        </p:txBody>
      </p:sp>
      <p:pic>
        <p:nvPicPr>
          <p:cNvPr id="9220" name="Picture 4" descr="brizin_spo_pr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4814888" cy="5300662"/>
          </a:xfrm>
          <a:prstGeom prst="rect">
            <a:avLst/>
          </a:prstGeom>
          <a:noFill/>
        </p:spPr>
      </p:pic>
      <p:sp>
        <p:nvSpPr>
          <p:cNvPr id="8" name="Pravokotnik 7"/>
          <p:cNvSpPr/>
          <p:nvPr/>
        </p:nvSpPr>
        <p:spPr>
          <a:xfrm>
            <a:off x="6012160" y="515719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sl-SI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1000 let star slovenski zapis z versko vsebino</a:t>
            </a:r>
            <a:endParaRPr kumimoji="0" lang="sl-SI" sz="18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5288" y="476250"/>
            <a:ext cx="7129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>
                <a:solidFill>
                  <a:srgbClr val="000066"/>
                </a:solidFill>
              </a:rPr>
              <a:t>Leta 828 je Karantanija izgubila svojo samostojnost. Večji del ozemlja je pripadel Bavarcem – nemški državi.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3357563"/>
            <a:ext cx="52331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sl-SI" b="1" dirty="0">
                <a:solidFill>
                  <a:schemeClr val="accent2"/>
                </a:solidFill>
              </a:rPr>
              <a:t>IZVOR IMENA </a:t>
            </a:r>
            <a:r>
              <a:rPr lang="sl-SI" b="1" dirty="0">
                <a:solidFill>
                  <a:srgbClr val="A50021"/>
                </a:solidFill>
              </a:rPr>
              <a:t>KARANTANIJA</a:t>
            </a:r>
            <a:r>
              <a:rPr lang="sl-SI" b="1" dirty="0">
                <a:solidFill>
                  <a:schemeClr val="accent2"/>
                </a:solidFill>
              </a:rPr>
              <a:t>:</a:t>
            </a:r>
          </a:p>
          <a:p>
            <a:pPr marL="342900" indent="-342900"/>
            <a:endParaRPr lang="sl-SI" b="1" dirty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l-SI" b="1" dirty="0">
                <a:solidFill>
                  <a:schemeClr val="accent2"/>
                </a:solidFill>
              </a:rPr>
              <a:t>RAZLAGA: iz besede </a:t>
            </a:r>
            <a:r>
              <a:rPr lang="sl-SI" b="1" dirty="0">
                <a:solidFill>
                  <a:srgbClr val="A50021"/>
                </a:solidFill>
              </a:rPr>
              <a:t>KARRA – skala</a:t>
            </a:r>
          </a:p>
          <a:p>
            <a:pPr marL="342900" indent="-342900">
              <a:buFontTx/>
              <a:buAutoNum type="arabicPeriod"/>
            </a:pPr>
            <a:endParaRPr lang="sl-SI" b="1" dirty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l-SI" b="1" dirty="0">
                <a:solidFill>
                  <a:schemeClr val="accent2"/>
                </a:solidFill>
              </a:rPr>
              <a:t>RAZLAGA: iz besede </a:t>
            </a:r>
            <a:r>
              <a:rPr lang="sl-SI" b="1" dirty="0">
                <a:solidFill>
                  <a:srgbClr val="A50021"/>
                </a:solidFill>
              </a:rPr>
              <a:t>KARANTOS - prijatelj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461</Words>
  <Application>Microsoft Office PowerPoint</Application>
  <PresentationFormat>Diaprojekcija na zaslonu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Katja;Mateja</dc:creator>
  <cp:lastModifiedBy>ucitelj</cp:lastModifiedBy>
  <cp:revision>25</cp:revision>
  <cp:lastPrinted>2014-05-26T09:23:06Z</cp:lastPrinted>
  <dcterms:created xsi:type="dcterms:W3CDTF">2010-05-31T13:35:12Z</dcterms:created>
  <dcterms:modified xsi:type="dcterms:W3CDTF">2014-05-26T09:33:55Z</dcterms:modified>
</cp:coreProperties>
</file>