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1450"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sl-SI"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0" name="Google Shape;320;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l-SI"/>
              <a:t>34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Naslovni diapozitiv"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Clr>
                <a:schemeClr val="dk1"/>
              </a:buClr>
              <a:buSzPts val="2400"/>
              <a:buFont typeface="Arial"/>
              <a:buNone/>
              <a:defRPr sz="2400"/>
            </a:lvl1pPr>
            <a:lvl2pPr lvl="1" algn="ctr">
              <a:spcBef>
                <a:spcPts val="400"/>
              </a:spcBef>
              <a:spcAft>
                <a:spcPts val="0"/>
              </a:spcAft>
              <a:buClr>
                <a:schemeClr val="dk1"/>
              </a:buClr>
              <a:buSzPts val="2000"/>
              <a:buFont typeface="Arial"/>
              <a:buNone/>
              <a:defRPr sz="2000"/>
            </a:lvl2pPr>
            <a:lvl3pPr lvl="2" algn="ctr">
              <a:spcBef>
                <a:spcPts val="360"/>
              </a:spcBef>
              <a:spcAft>
                <a:spcPts val="0"/>
              </a:spcAft>
              <a:buClr>
                <a:schemeClr val="dk1"/>
              </a:buClr>
              <a:buSzPts val="1800"/>
              <a:buFont typeface="Arial"/>
              <a:buNone/>
              <a:defRPr sz="1800"/>
            </a:lvl3pPr>
            <a:lvl4pPr lvl="3" algn="ctr">
              <a:spcBef>
                <a:spcPts val="320"/>
              </a:spcBef>
              <a:spcAft>
                <a:spcPts val="0"/>
              </a:spcAft>
              <a:buClr>
                <a:schemeClr val="dk1"/>
              </a:buClr>
              <a:buSzPts val="1600"/>
              <a:buFont typeface="Arial"/>
              <a:buNone/>
              <a:defRPr sz="1600"/>
            </a:lvl4pPr>
            <a:lvl5pPr lvl="4" algn="ctr">
              <a:spcBef>
                <a:spcPts val="320"/>
              </a:spcBef>
              <a:spcAft>
                <a:spcPts val="0"/>
              </a:spcAft>
              <a:buClr>
                <a:schemeClr val="dk1"/>
              </a:buClr>
              <a:buSzPts val="1600"/>
              <a:buFont typeface="Arial"/>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aslov in navpično besedilo"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Navpični naslov in besedilo"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Naslov in vsebina"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Glava odseka"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623888" y="1709738"/>
            <a:ext cx="7886700" cy="2852737"/>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623888" y="4589463"/>
            <a:ext cx="7886700" cy="1500187"/>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Clr>
                <a:schemeClr val="dk1"/>
              </a:buClr>
              <a:buSzPts val="2400"/>
              <a:buFont typeface="Arial"/>
              <a:buNone/>
              <a:defRPr sz="2400"/>
            </a:lvl1pPr>
            <a:lvl2pPr marL="914400" lvl="1" indent="-228600" algn="l">
              <a:spcBef>
                <a:spcPts val="400"/>
              </a:spcBef>
              <a:spcAft>
                <a:spcPts val="0"/>
              </a:spcAft>
              <a:buClr>
                <a:schemeClr val="dk1"/>
              </a:buClr>
              <a:buSzPts val="2000"/>
              <a:buFont typeface="Arial"/>
              <a:buNone/>
              <a:defRPr sz="2000"/>
            </a:lvl2pPr>
            <a:lvl3pPr marL="1371600" lvl="2" indent="-228600" algn="l">
              <a:spcBef>
                <a:spcPts val="360"/>
              </a:spcBef>
              <a:spcAft>
                <a:spcPts val="0"/>
              </a:spcAft>
              <a:buClr>
                <a:schemeClr val="dk1"/>
              </a:buClr>
              <a:buSzPts val="1800"/>
              <a:buFont typeface="Arial"/>
              <a:buNone/>
              <a:defRPr sz="1800"/>
            </a:lvl3pPr>
            <a:lvl4pPr marL="1828800" lvl="3" indent="-228600" algn="l">
              <a:spcBef>
                <a:spcPts val="320"/>
              </a:spcBef>
              <a:spcAft>
                <a:spcPts val="0"/>
              </a:spcAft>
              <a:buClr>
                <a:schemeClr val="dk1"/>
              </a:buClr>
              <a:buSzPts val="1600"/>
              <a:buFont typeface="Arial"/>
              <a:buNone/>
              <a:defRPr sz="1600"/>
            </a:lvl4pPr>
            <a:lvl5pPr marL="2286000" lvl="4" indent="-228600" algn="l">
              <a:spcBef>
                <a:spcPts val="320"/>
              </a:spcBef>
              <a:spcAft>
                <a:spcPts val="0"/>
              </a:spcAft>
              <a:buClr>
                <a:schemeClr val="dk1"/>
              </a:buClr>
              <a:buSzPts val="1600"/>
              <a:buFont typeface="Arial"/>
              <a:buNone/>
              <a:defRPr sz="1600"/>
            </a:lvl5pPr>
            <a:lvl6pPr marL="2743200" lvl="5" indent="-228600" algn="l">
              <a:lnSpc>
                <a:spcPct val="90000"/>
              </a:lnSpc>
              <a:spcBef>
                <a:spcPts val="500"/>
              </a:spcBef>
              <a:spcAft>
                <a:spcPts val="0"/>
              </a:spcAft>
              <a:buClr>
                <a:schemeClr val="dk1"/>
              </a:buClr>
              <a:buSzPts val="1600"/>
              <a:buNone/>
              <a:defRPr sz="1600"/>
            </a:lvl6pPr>
            <a:lvl7pPr marL="3200400" lvl="6" indent="-228600" algn="l">
              <a:lnSpc>
                <a:spcPct val="90000"/>
              </a:lnSpc>
              <a:spcBef>
                <a:spcPts val="500"/>
              </a:spcBef>
              <a:spcAft>
                <a:spcPts val="0"/>
              </a:spcAft>
              <a:buClr>
                <a:schemeClr val="dk1"/>
              </a:buClr>
              <a:buSzPts val="1600"/>
              <a:buNone/>
              <a:defRPr sz="1600"/>
            </a:lvl7pPr>
            <a:lvl8pPr marL="3657600" lvl="7" indent="-228600" algn="l">
              <a:lnSpc>
                <a:spcPct val="90000"/>
              </a:lnSpc>
              <a:spcBef>
                <a:spcPts val="500"/>
              </a:spcBef>
              <a:spcAft>
                <a:spcPts val="0"/>
              </a:spcAft>
              <a:buClr>
                <a:schemeClr val="dk1"/>
              </a:buClr>
              <a:buSzPts val="1600"/>
              <a:buNone/>
              <a:defRPr sz="1600"/>
            </a:lvl8pPr>
            <a:lvl9pPr marL="4114800" lvl="8" indent="-228600" algn="l">
              <a:lnSpc>
                <a:spcPct val="90000"/>
              </a:lnSpc>
              <a:spcBef>
                <a:spcPts val="500"/>
              </a:spcBef>
              <a:spcAft>
                <a:spcPts val="0"/>
              </a:spcAft>
              <a:buClr>
                <a:schemeClr val="dk1"/>
              </a:buClr>
              <a:buSzPts val="1600"/>
              <a:buNone/>
              <a:defRPr sz="1600"/>
            </a:lvl9pPr>
          </a:lstStyle>
          <a:p>
            <a:endParaRPr/>
          </a:p>
        </p:txBody>
      </p:sp>
      <p:sp>
        <p:nvSpPr>
          <p:cNvPr id="30" name="Google Shape;30;p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ve vsebini"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rimerjava"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630238" y="365125"/>
            <a:ext cx="7886700" cy="1325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630238" y="1681163"/>
            <a:ext cx="3868737"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630238" y="2505075"/>
            <a:ext cx="3868737"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4629150" y="1681163"/>
            <a:ext cx="3887788"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4629150" y="2505075"/>
            <a:ext cx="3887788"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amo naslov"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razen"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sebina z naslovom"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887788" y="987425"/>
            <a:ext cx="4629150" cy="4873625"/>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630238" y="2057400"/>
            <a:ext cx="2949575"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Font typeface="Arial"/>
              <a:buNone/>
              <a:defRPr sz="1600"/>
            </a:lvl1pPr>
            <a:lvl2pPr marL="914400" lvl="1" indent="-228600" algn="l">
              <a:spcBef>
                <a:spcPts val="280"/>
              </a:spcBef>
              <a:spcAft>
                <a:spcPts val="0"/>
              </a:spcAft>
              <a:buClr>
                <a:schemeClr val="dk1"/>
              </a:buClr>
              <a:buSzPts val="1400"/>
              <a:buFont typeface="Arial"/>
              <a:buNone/>
              <a:defRPr sz="1400"/>
            </a:lvl2pPr>
            <a:lvl3pPr marL="1371600" lvl="2" indent="-228600" algn="l">
              <a:spcBef>
                <a:spcPts val="240"/>
              </a:spcBef>
              <a:spcAft>
                <a:spcPts val="0"/>
              </a:spcAft>
              <a:buClr>
                <a:schemeClr val="dk1"/>
              </a:buClr>
              <a:buSzPts val="1200"/>
              <a:buFont typeface="Arial"/>
              <a:buNone/>
              <a:defRPr sz="1200"/>
            </a:lvl3pPr>
            <a:lvl4pPr marL="1828800" lvl="3" indent="-228600" algn="l">
              <a:spcBef>
                <a:spcPts val="200"/>
              </a:spcBef>
              <a:spcAft>
                <a:spcPts val="0"/>
              </a:spcAft>
              <a:buClr>
                <a:schemeClr val="dk1"/>
              </a:buClr>
              <a:buSzPts val="1000"/>
              <a:buFont typeface="Arial"/>
              <a:buNone/>
              <a:defRPr sz="1000"/>
            </a:lvl4pPr>
            <a:lvl5pPr marL="2286000" lvl="4" indent="-228600" algn="l">
              <a:spcBef>
                <a:spcPts val="200"/>
              </a:spcBef>
              <a:spcAft>
                <a:spcPts val="0"/>
              </a:spcAft>
              <a:buClr>
                <a:schemeClr val="dk1"/>
              </a:buClr>
              <a:buSzPts val="1000"/>
              <a:buFont typeface="Arial"/>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aslov in slika"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0"/>
          <p:cNvSpPr>
            <a:spLocks noGrp="1"/>
          </p:cNvSpPr>
          <p:nvPr>
            <p:ph type="pic" idx="2"/>
          </p:nvPr>
        </p:nvSpPr>
        <p:spPr>
          <a:xfrm>
            <a:off x="3887788" y="987425"/>
            <a:ext cx="4629150" cy="4873625"/>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8" name="Google Shape;68;p10"/>
          <p:cNvSpPr txBox="1">
            <a:spLocks noGrp="1"/>
          </p:cNvSpPr>
          <p:nvPr>
            <p:ph type="body" idx="1"/>
          </p:nvPr>
        </p:nvSpPr>
        <p:spPr>
          <a:xfrm>
            <a:off x="630238" y="2057400"/>
            <a:ext cx="2949575"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Font typeface="Arial"/>
              <a:buNone/>
              <a:defRPr sz="1600"/>
            </a:lvl1pPr>
            <a:lvl2pPr marL="914400" lvl="1" indent="-228600" algn="l">
              <a:spcBef>
                <a:spcPts val="280"/>
              </a:spcBef>
              <a:spcAft>
                <a:spcPts val="0"/>
              </a:spcAft>
              <a:buClr>
                <a:schemeClr val="dk1"/>
              </a:buClr>
              <a:buSzPts val="1400"/>
              <a:buFont typeface="Arial"/>
              <a:buNone/>
              <a:defRPr sz="1400"/>
            </a:lvl2pPr>
            <a:lvl3pPr marL="1371600" lvl="2" indent="-228600" algn="l">
              <a:spcBef>
                <a:spcPts val="240"/>
              </a:spcBef>
              <a:spcAft>
                <a:spcPts val="0"/>
              </a:spcAft>
              <a:buClr>
                <a:schemeClr val="dk1"/>
              </a:buClr>
              <a:buSzPts val="1200"/>
              <a:buFont typeface="Arial"/>
              <a:buNone/>
              <a:defRPr sz="1200"/>
            </a:lvl3pPr>
            <a:lvl4pPr marL="1828800" lvl="3" indent="-228600" algn="l">
              <a:spcBef>
                <a:spcPts val="200"/>
              </a:spcBef>
              <a:spcAft>
                <a:spcPts val="0"/>
              </a:spcAft>
              <a:buClr>
                <a:schemeClr val="dk1"/>
              </a:buClr>
              <a:buSzPts val="1000"/>
              <a:buFont typeface="Arial"/>
              <a:buNone/>
              <a:defRPr sz="1000"/>
            </a:lvl4pPr>
            <a:lvl5pPr marL="2286000" lvl="4" indent="-228600" algn="l">
              <a:spcBef>
                <a:spcPts val="200"/>
              </a:spcBef>
              <a:spcAft>
                <a:spcPts val="0"/>
              </a:spcAft>
              <a:buClr>
                <a:schemeClr val="dk1"/>
              </a:buClr>
              <a:buSzPts val="1000"/>
              <a:buFont typeface="Arial"/>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l-SI"/>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slide" Target="slide5.xml"/></Relationships>
</file>

<file path=ppt/slides/_rels/slide1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 Target="slide5.xml"/><Relationship Id="rId7"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4.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slide" Target="slide5.xml"/></Relationships>
</file>

<file path=ppt/slides/_rels/slide2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g"/></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6.xml"/><Relationship Id="rId18" Type="http://schemas.openxmlformats.org/officeDocument/2006/relationships/slide" Target="slide21.xml"/><Relationship Id="rId3" Type="http://schemas.openxmlformats.org/officeDocument/2006/relationships/slide" Target="slide6.xml"/><Relationship Id="rId21" Type="http://schemas.openxmlformats.org/officeDocument/2006/relationships/slide" Target="slide24.xml"/><Relationship Id="rId7" Type="http://schemas.openxmlformats.org/officeDocument/2006/relationships/slide" Target="slide10.xml"/><Relationship Id="rId12" Type="http://schemas.openxmlformats.org/officeDocument/2006/relationships/slide" Target="slide15.xml"/><Relationship Id="rId17" Type="http://schemas.openxmlformats.org/officeDocument/2006/relationships/slide" Target="slide20.xml"/><Relationship Id="rId2" Type="http://schemas.openxmlformats.org/officeDocument/2006/relationships/notesSlide" Target="../notesSlides/notesSlide5.xml"/><Relationship Id="rId16" Type="http://schemas.openxmlformats.org/officeDocument/2006/relationships/slide" Target="slide19.xml"/><Relationship Id="rId20" Type="http://schemas.openxmlformats.org/officeDocument/2006/relationships/slide" Target="slide23.xml"/><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slide" Target="slide14.xml"/><Relationship Id="rId5" Type="http://schemas.openxmlformats.org/officeDocument/2006/relationships/slide" Target="slide8.xml"/><Relationship Id="rId15" Type="http://schemas.openxmlformats.org/officeDocument/2006/relationships/slide" Target="slide18.xml"/><Relationship Id="rId10" Type="http://schemas.openxmlformats.org/officeDocument/2006/relationships/slide" Target="slide13.xml"/><Relationship Id="rId19" Type="http://schemas.openxmlformats.org/officeDocument/2006/relationships/slide" Target="slide22.xml"/><Relationship Id="rId4" Type="http://schemas.openxmlformats.org/officeDocument/2006/relationships/slide" Target="slide7.xml"/><Relationship Id="rId9" Type="http://schemas.openxmlformats.org/officeDocument/2006/relationships/slide" Target="slide12.xml"/><Relationship Id="rId14" Type="http://schemas.openxmlformats.org/officeDocument/2006/relationships/slide" Target="slide17.xml"/><Relationship Id="rId22"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slide" Target="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slide" Target="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slide" Target="slide5.xml"/></Relationships>
</file>

<file path=ppt/slides/_rels/slide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ctrTitle"/>
          </p:nvPr>
        </p:nvSpPr>
        <p:spPr>
          <a:xfrm>
            <a:off x="492125" y="1125538"/>
            <a:ext cx="5688013" cy="647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sl-SI" sz="6600">
                <a:solidFill>
                  <a:schemeClr val="accent1"/>
                </a:solidFill>
                <a:latin typeface="Calibri"/>
                <a:ea typeface="Calibri"/>
                <a:cs typeface="Calibri"/>
                <a:sym typeface="Calibri"/>
              </a:rPr>
              <a:t>MALI ŠEF….</a:t>
            </a:r>
            <a:endParaRPr sz="6600">
              <a:solidFill>
                <a:schemeClr val="accent1"/>
              </a:solidFill>
              <a:latin typeface="Calibri"/>
              <a:ea typeface="Calibri"/>
              <a:cs typeface="Calibri"/>
              <a:sym typeface="Calibri"/>
            </a:endParaRPr>
          </a:p>
        </p:txBody>
      </p:sp>
      <p:sp>
        <p:nvSpPr>
          <p:cNvPr id="89" name="Google Shape;89;p13"/>
          <p:cNvSpPr txBox="1"/>
          <p:nvPr/>
        </p:nvSpPr>
        <p:spPr>
          <a:xfrm>
            <a:off x="4030663" y="3644900"/>
            <a:ext cx="5113337" cy="58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l-SI" sz="3200" b="0" i="0" u="none" strike="noStrike" cap="none">
                <a:solidFill>
                  <a:schemeClr val="accent1"/>
                </a:solidFill>
                <a:latin typeface="Calibri"/>
                <a:ea typeface="Calibri"/>
                <a:cs typeface="Calibri"/>
                <a:sym typeface="Calibri"/>
              </a:rPr>
              <a:t>LE KAJ VAS DANES ČAKA….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1822"/>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2"/>
          <p:cNvSpPr txBox="1">
            <a:spLocks noGrp="1"/>
          </p:cNvSpPr>
          <p:nvPr>
            <p:ph type="title"/>
          </p:nvPr>
        </p:nvSpPr>
        <p:spPr>
          <a:xfrm>
            <a:off x="457200" y="274638"/>
            <a:ext cx="6778625"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sl-SI" b="1">
                <a:solidFill>
                  <a:srgbClr val="A2A2E0"/>
                </a:solidFill>
                <a:latin typeface="Calibri"/>
                <a:ea typeface="Calibri"/>
                <a:cs typeface="Calibri"/>
                <a:sym typeface="Calibri"/>
              </a:rPr>
              <a:t/>
            </a:r>
            <a:br>
              <a:rPr lang="sl-SI" b="1">
                <a:solidFill>
                  <a:srgbClr val="A2A2E0"/>
                </a:solidFill>
                <a:latin typeface="Calibri"/>
                <a:ea typeface="Calibri"/>
                <a:cs typeface="Calibri"/>
                <a:sym typeface="Calibri"/>
              </a:rPr>
            </a:br>
            <a:r>
              <a:rPr lang="sl-SI" b="1">
                <a:solidFill>
                  <a:srgbClr val="A2A2E0"/>
                </a:solidFill>
                <a:latin typeface="Calibri"/>
                <a:ea typeface="Calibri"/>
                <a:cs typeface="Calibri"/>
                <a:sym typeface="Calibri"/>
              </a:rPr>
              <a:t>SENDVIČ RDEČA MUŠNICA</a:t>
            </a:r>
            <a:r>
              <a:rPr lang="sl-SI">
                <a:solidFill>
                  <a:srgbClr val="A2A2E0"/>
                </a:solidFill>
                <a:latin typeface="Calibri"/>
                <a:ea typeface="Calibri"/>
                <a:cs typeface="Calibri"/>
                <a:sym typeface="Calibri"/>
              </a:rPr>
              <a:t/>
            </a:r>
            <a:br>
              <a:rPr lang="sl-SI">
                <a:solidFill>
                  <a:srgbClr val="A2A2E0"/>
                </a:solidFill>
                <a:latin typeface="Calibri"/>
                <a:ea typeface="Calibri"/>
                <a:cs typeface="Calibri"/>
                <a:sym typeface="Calibri"/>
              </a:rPr>
            </a:br>
            <a:endParaRPr>
              <a:solidFill>
                <a:srgbClr val="A2A2E0"/>
              </a:solidFill>
              <a:latin typeface="Calibri"/>
              <a:ea typeface="Calibri"/>
              <a:cs typeface="Calibri"/>
              <a:sym typeface="Calibri"/>
            </a:endParaRPr>
          </a:p>
        </p:txBody>
      </p:sp>
      <p:sp>
        <p:nvSpPr>
          <p:cNvPr id="155" name="Google Shape;155;p2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200"/>
              <a:buFont typeface="Calibri"/>
              <a:buNone/>
            </a:pPr>
            <a:r>
              <a:rPr lang="sl-SI" u="sng">
                <a:solidFill>
                  <a:schemeClr val="accent1"/>
                </a:solidFill>
                <a:latin typeface="Calibri"/>
                <a:ea typeface="Calibri"/>
                <a:cs typeface="Calibri"/>
                <a:sym typeface="Calibri"/>
              </a:rPr>
              <a:t>SESTAVINE:</a:t>
            </a:r>
            <a:endParaRPr/>
          </a:p>
          <a:p>
            <a:pPr marL="342900" lvl="0" indent="-342900" algn="l" rtl="0">
              <a:spcBef>
                <a:spcPts val="640"/>
              </a:spcBef>
              <a:spcAft>
                <a:spcPts val="0"/>
              </a:spcAft>
              <a:buClr>
                <a:schemeClr val="accent1"/>
              </a:buClr>
              <a:buSzPts val="3200"/>
              <a:buFont typeface="Calibri"/>
              <a:buChar char="•"/>
            </a:pPr>
            <a:r>
              <a:rPr lang="sl-SI">
                <a:solidFill>
                  <a:schemeClr val="accent1"/>
                </a:solidFill>
                <a:latin typeface="Calibri"/>
                <a:ea typeface="Calibri"/>
                <a:cs typeface="Calibri"/>
                <a:sym typeface="Calibri"/>
              </a:rPr>
              <a:t>POLNOZRNAT KRUH, KREMNI SIRNI NAMAZ, KEČAP, MOCARELA, KUMARA, PARADIŽNIK, PETERŠILJ</a:t>
            </a:r>
            <a:endParaRPr/>
          </a:p>
          <a:p>
            <a:pPr marL="342900" lvl="0" indent="-139700" algn="l" rtl="0">
              <a:spcBef>
                <a:spcPts val="640"/>
              </a:spcBef>
              <a:spcAft>
                <a:spcPts val="0"/>
              </a:spcAft>
              <a:buClr>
                <a:schemeClr val="dk1"/>
              </a:buClr>
              <a:buSzPts val="3200"/>
              <a:buFont typeface="Arial"/>
              <a:buNone/>
            </a:pPr>
            <a:endParaRPr/>
          </a:p>
        </p:txBody>
      </p:sp>
      <p:pic>
        <p:nvPicPr>
          <p:cNvPr id="156" name="Google Shape;156;p22">
            <a:hlinkClick r:id="rId3" action="ppaction://hlinksldjump"/>
          </p:cNvPr>
          <p:cNvPicPr preferRelativeResize="0"/>
          <p:nvPr/>
        </p:nvPicPr>
        <p:blipFill rotWithShape="1">
          <a:blip r:embed="rId4">
            <a:alphaModFix/>
          </a:blip>
          <a:srcRect/>
          <a:stretch/>
        </p:blipFill>
        <p:spPr>
          <a:xfrm>
            <a:off x="7667625" y="133350"/>
            <a:ext cx="1285875" cy="1284288"/>
          </a:xfrm>
          <a:prstGeom prst="rect">
            <a:avLst/>
          </a:prstGeom>
          <a:noFill/>
          <a:ln>
            <a:noFill/>
          </a:ln>
        </p:spPr>
      </p:pic>
      <p:pic>
        <p:nvPicPr>
          <p:cNvPr id="157" name="Google Shape;157;p22" descr="http://www.thefoodie.si/wp-content/uploads/2018/02/musnica_sendvic.png"/>
          <p:cNvPicPr preferRelativeResize="0"/>
          <p:nvPr/>
        </p:nvPicPr>
        <p:blipFill rotWithShape="1">
          <a:blip r:embed="rId5">
            <a:alphaModFix/>
          </a:blip>
          <a:srcRect/>
          <a:stretch/>
        </p:blipFill>
        <p:spPr>
          <a:xfrm>
            <a:off x="5514975" y="3429000"/>
            <a:ext cx="3171825" cy="1828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sl-SI" b="1">
                <a:solidFill>
                  <a:srgbClr val="A2A2E0"/>
                </a:solidFill>
                <a:latin typeface="Calibri"/>
                <a:ea typeface="Calibri"/>
                <a:cs typeface="Calibri"/>
                <a:sym typeface="Calibri"/>
              </a:rPr>
              <a:t/>
            </a:r>
            <a:br>
              <a:rPr lang="sl-SI" b="1">
                <a:solidFill>
                  <a:srgbClr val="A2A2E0"/>
                </a:solidFill>
                <a:latin typeface="Calibri"/>
                <a:ea typeface="Calibri"/>
                <a:cs typeface="Calibri"/>
                <a:sym typeface="Calibri"/>
              </a:rPr>
            </a:br>
            <a:r>
              <a:rPr lang="sl-SI" b="1">
                <a:solidFill>
                  <a:srgbClr val="A2A2E0"/>
                </a:solidFill>
                <a:latin typeface="Calibri"/>
                <a:ea typeface="Calibri"/>
                <a:cs typeface="Calibri"/>
                <a:sym typeface="Calibri"/>
              </a:rPr>
              <a:t>KOALA SENDVIČ</a:t>
            </a:r>
            <a:r>
              <a:rPr lang="sl-SI">
                <a:solidFill>
                  <a:srgbClr val="A2A2E0"/>
                </a:solidFill>
                <a:latin typeface="Calibri"/>
                <a:ea typeface="Calibri"/>
                <a:cs typeface="Calibri"/>
                <a:sym typeface="Calibri"/>
              </a:rPr>
              <a:t/>
            </a:r>
            <a:br>
              <a:rPr lang="sl-SI">
                <a:solidFill>
                  <a:srgbClr val="A2A2E0"/>
                </a:solidFill>
                <a:latin typeface="Calibri"/>
                <a:ea typeface="Calibri"/>
                <a:cs typeface="Calibri"/>
                <a:sym typeface="Calibri"/>
              </a:rPr>
            </a:br>
            <a:endParaRPr>
              <a:solidFill>
                <a:srgbClr val="A2A2E0"/>
              </a:solidFill>
              <a:latin typeface="Calibri"/>
              <a:ea typeface="Calibri"/>
              <a:cs typeface="Calibri"/>
              <a:sym typeface="Calibri"/>
            </a:endParaRPr>
          </a:p>
        </p:txBody>
      </p:sp>
      <p:sp>
        <p:nvSpPr>
          <p:cNvPr id="163" name="Google Shape;163;p2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200"/>
              <a:buFont typeface="Calibri"/>
              <a:buNone/>
            </a:pPr>
            <a:r>
              <a:rPr lang="sl-SI" u="sng">
                <a:solidFill>
                  <a:schemeClr val="accent1"/>
                </a:solidFill>
                <a:latin typeface="Calibri"/>
                <a:ea typeface="Calibri"/>
                <a:cs typeface="Calibri"/>
                <a:sym typeface="Calibri"/>
              </a:rPr>
              <a:t>SESTAVINE:</a:t>
            </a:r>
            <a:endParaRPr/>
          </a:p>
          <a:p>
            <a:pPr marL="342900" lvl="0" indent="-342900" algn="l" rtl="0">
              <a:spcBef>
                <a:spcPts val="640"/>
              </a:spcBef>
              <a:spcAft>
                <a:spcPts val="0"/>
              </a:spcAft>
              <a:buClr>
                <a:schemeClr val="accent1"/>
              </a:buClr>
              <a:buSzPts val="3200"/>
              <a:buFont typeface="Calibri"/>
              <a:buChar char="•"/>
            </a:pPr>
            <a:r>
              <a:rPr lang="sl-SI">
                <a:solidFill>
                  <a:schemeClr val="accent1"/>
                </a:solidFill>
                <a:latin typeface="Calibri"/>
                <a:ea typeface="Calibri"/>
                <a:cs typeface="Calibri"/>
                <a:sym typeface="Calibri"/>
              </a:rPr>
              <a:t>POLNOZRNAT TOAST, SOLATA, REDKVICA, ČRNA OLIVA, DATELJ</a:t>
            </a:r>
            <a:endParaRPr/>
          </a:p>
          <a:p>
            <a:pPr marL="342900" lvl="0" indent="-139700" algn="l" rtl="0">
              <a:spcBef>
                <a:spcPts val="640"/>
              </a:spcBef>
              <a:spcAft>
                <a:spcPts val="0"/>
              </a:spcAft>
              <a:buClr>
                <a:schemeClr val="dk1"/>
              </a:buClr>
              <a:buSzPts val="3200"/>
              <a:buFont typeface="Arial"/>
              <a:buNone/>
            </a:pPr>
            <a:endParaRPr/>
          </a:p>
        </p:txBody>
      </p:sp>
      <p:pic>
        <p:nvPicPr>
          <p:cNvPr id="164" name="Google Shape;164;p23">
            <a:hlinkClick r:id="rId3" action="ppaction://hlinksldjump"/>
          </p:cNvPr>
          <p:cNvPicPr preferRelativeResize="0"/>
          <p:nvPr/>
        </p:nvPicPr>
        <p:blipFill rotWithShape="1">
          <a:blip r:embed="rId4">
            <a:alphaModFix/>
          </a:blip>
          <a:srcRect/>
          <a:stretch/>
        </p:blipFill>
        <p:spPr>
          <a:xfrm>
            <a:off x="7667625" y="133350"/>
            <a:ext cx="1285875" cy="1284288"/>
          </a:xfrm>
          <a:prstGeom prst="rect">
            <a:avLst/>
          </a:prstGeom>
          <a:noFill/>
          <a:ln>
            <a:noFill/>
          </a:ln>
        </p:spPr>
      </p:pic>
      <p:pic>
        <p:nvPicPr>
          <p:cNvPr id="165" name="Google Shape;165;p23" descr="http://www.thefoodie.si/wp-content/uploads/2018/02/koala_toast.png"/>
          <p:cNvPicPr preferRelativeResize="0"/>
          <p:nvPr/>
        </p:nvPicPr>
        <p:blipFill rotWithShape="1">
          <a:blip r:embed="rId5">
            <a:alphaModFix/>
          </a:blip>
          <a:srcRect/>
          <a:stretch/>
        </p:blipFill>
        <p:spPr>
          <a:xfrm>
            <a:off x="5580063" y="2924175"/>
            <a:ext cx="2879725" cy="216058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sl-SI" b="1">
                <a:solidFill>
                  <a:srgbClr val="A2A2E0"/>
                </a:solidFill>
                <a:latin typeface="Calibri"/>
                <a:ea typeface="Calibri"/>
                <a:cs typeface="Calibri"/>
                <a:sym typeface="Calibri"/>
              </a:rPr>
              <a:t/>
            </a:r>
            <a:br>
              <a:rPr lang="sl-SI" b="1">
                <a:solidFill>
                  <a:srgbClr val="A2A2E0"/>
                </a:solidFill>
                <a:latin typeface="Calibri"/>
                <a:ea typeface="Calibri"/>
                <a:cs typeface="Calibri"/>
                <a:sym typeface="Calibri"/>
              </a:rPr>
            </a:br>
            <a:r>
              <a:rPr lang="sl-SI" b="1">
                <a:solidFill>
                  <a:srgbClr val="A2A2E0"/>
                </a:solidFill>
                <a:latin typeface="Calibri"/>
                <a:ea typeface="Calibri"/>
                <a:cs typeface="Calibri"/>
                <a:sym typeface="Calibri"/>
              </a:rPr>
              <a:t>SENDVIČ V OBLIKI MUCE </a:t>
            </a:r>
            <a:r>
              <a:rPr lang="sl-SI">
                <a:solidFill>
                  <a:srgbClr val="A2A2E0"/>
                </a:solidFill>
                <a:latin typeface="Calibri"/>
                <a:ea typeface="Calibri"/>
                <a:cs typeface="Calibri"/>
                <a:sym typeface="Calibri"/>
              </a:rPr>
              <a:t/>
            </a:r>
            <a:br>
              <a:rPr lang="sl-SI">
                <a:solidFill>
                  <a:srgbClr val="A2A2E0"/>
                </a:solidFill>
                <a:latin typeface="Calibri"/>
                <a:ea typeface="Calibri"/>
                <a:cs typeface="Calibri"/>
                <a:sym typeface="Calibri"/>
              </a:rPr>
            </a:br>
            <a:endParaRPr>
              <a:solidFill>
                <a:srgbClr val="A2A2E0"/>
              </a:solidFill>
              <a:latin typeface="Calibri"/>
              <a:ea typeface="Calibri"/>
              <a:cs typeface="Calibri"/>
              <a:sym typeface="Calibri"/>
            </a:endParaRPr>
          </a:p>
        </p:txBody>
      </p:sp>
      <p:sp>
        <p:nvSpPr>
          <p:cNvPr id="171" name="Google Shape;171;p2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200"/>
              <a:buFont typeface="Calibri"/>
              <a:buNone/>
            </a:pPr>
            <a:r>
              <a:rPr lang="sl-SI" u="sng">
                <a:solidFill>
                  <a:schemeClr val="accent1"/>
                </a:solidFill>
                <a:latin typeface="Calibri"/>
                <a:ea typeface="Calibri"/>
                <a:cs typeface="Calibri"/>
                <a:sym typeface="Calibri"/>
              </a:rPr>
              <a:t>SESTAVINE:</a:t>
            </a:r>
            <a:endParaRPr/>
          </a:p>
          <a:p>
            <a:pPr marL="342900" lvl="0" indent="-342900" algn="l" rtl="0">
              <a:spcBef>
                <a:spcPts val="640"/>
              </a:spcBef>
              <a:spcAft>
                <a:spcPts val="0"/>
              </a:spcAft>
              <a:buClr>
                <a:schemeClr val="accent1"/>
              </a:buClr>
              <a:buSzPts val="3200"/>
              <a:buFont typeface="Calibri"/>
              <a:buChar char="•"/>
            </a:pPr>
            <a:r>
              <a:rPr lang="sl-SI">
                <a:solidFill>
                  <a:schemeClr val="accent1"/>
                </a:solidFill>
                <a:latin typeface="Calibri"/>
                <a:ea typeface="Calibri"/>
                <a:cs typeface="Calibri"/>
                <a:sym typeface="Calibri"/>
              </a:rPr>
              <a:t>TORTILLA, KUMARA, PARADIŽNIK, KORENJE, ČRNA OLIVA</a:t>
            </a:r>
            <a:endParaRPr/>
          </a:p>
          <a:p>
            <a:pPr marL="0" lvl="0" indent="0" algn="l" rtl="0">
              <a:spcBef>
                <a:spcPts val="640"/>
              </a:spcBef>
              <a:spcAft>
                <a:spcPts val="0"/>
              </a:spcAft>
              <a:buClr>
                <a:schemeClr val="dk1"/>
              </a:buClr>
              <a:buSzPts val="3200"/>
              <a:buFont typeface="Arial"/>
              <a:buNone/>
            </a:pPr>
            <a:endParaRPr/>
          </a:p>
        </p:txBody>
      </p:sp>
      <p:pic>
        <p:nvPicPr>
          <p:cNvPr id="172" name="Google Shape;172;p24">
            <a:hlinkClick r:id="rId3" action="ppaction://hlinksldjump"/>
          </p:cNvPr>
          <p:cNvPicPr preferRelativeResize="0"/>
          <p:nvPr/>
        </p:nvPicPr>
        <p:blipFill rotWithShape="1">
          <a:blip r:embed="rId4">
            <a:alphaModFix/>
          </a:blip>
          <a:srcRect/>
          <a:stretch/>
        </p:blipFill>
        <p:spPr>
          <a:xfrm>
            <a:off x="7667625" y="133350"/>
            <a:ext cx="1285875" cy="1284288"/>
          </a:xfrm>
          <a:prstGeom prst="rect">
            <a:avLst/>
          </a:prstGeom>
          <a:noFill/>
          <a:ln>
            <a:noFill/>
          </a:ln>
        </p:spPr>
      </p:pic>
      <p:pic>
        <p:nvPicPr>
          <p:cNvPr id="173" name="Google Shape;173;p24" descr="http://www.thefoodie.si/wp-content/uploads/2018/02/muca_sendvic.png"/>
          <p:cNvPicPr preferRelativeResize="0"/>
          <p:nvPr/>
        </p:nvPicPr>
        <p:blipFill rotWithShape="1">
          <a:blip r:embed="rId5">
            <a:alphaModFix/>
          </a:blip>
          <a:srcRect/>
          <a:stretch/>
        </p:blipFill>
        <p:spPr>
          <a:xfrm>
            <a:off x="5508625" y="3141663"/>
            <a:ext cx="3028950" cy="19716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sl-SI" b="1">
                <a:solidFill>
                  <a:srgbClr val="A2A2E0"/>
                </a:solidFill>
                <a:latin typeface="Calibri"/>
                <a:ea typeface="Calibri"/>
                <a:cs typeface="Calibri"/>
                <a:sym typeface="Calibri"/>
              </a:rPr>
              <a:t/>
            </a:r>
            <a:br>
              <a:rPr lang="sl-SI" b="1">
                <a:solidFill>
                  <a:srgbClr val="A2A2E0"/>
                </a:solidFill>
                <a:latin typeface="Calibri"/>
                <a:ea typeface="Calibri"/>
                <a:cs typeface="Calibri"/>
                <a:sym typeface="Calibri"/>
              </a:rPr>
            </a:br>
            <a:r>
              <a:rPr lang="sl-SI" b="1">
                <a:solidFill>
                  <a:srgbClr val="A2A2E0"/>
                </a:solidFill>
                <a:latin typeface="Calibri"/>
                <a:ea typeface="Calibri"/>
                <a:cs typeface="Calibri"/>
                <a:sym typeface="Calibri"/>
              </a:rPr>
              <a:t>SENDVIČ GUSAR</a:t>
            </a:r>
            <a:r>
              <a:rPr lang="sl-SI">
                <a:solidFill>
                  <a:srgbClr val="A2A2E0"/>
                </a:solidFill>
                <a:latin typeface="Calibri"/>
                <a:ea typeface="Calibri"/>
                <a:cs typeface="Calibri"/>
                <a:sym typeface="Calibri"/>
              </a:rPr>
              <a:t/>
            </a:r>
            <a:br>
              <a:rPr lang="sl-SI">
                <a:solidFill>
                  <a:srgbClr val="A2A2E0"/>
                </a:solidFill>
                <a:latin typeface="Calibri"/>
                <a:ea typeface="Calibri"/>
                <a:cs typeface="Calibri"/>
                <a:sym typeface="Calibri"/>
              </a:rPr>
            </a:br>
            <a:endParaRPr>
              <a:solidFill>
                <a:srgbClr val="A2A2E0"/>
              </a:solidFill>
              <a:latin typeface="Calibri"/>
              <a:ea typeface="Calibri"/>
              <a:cs typeface="Calibri"/>
              <a:sym typeface="Calibri"/>
            </a:endParaRPr>
          </a:p>
        </p:txBody>
      </p:sp>
      <p:sp>
        <p:nvSpPr>
          <p:cNvPr id="179" name="Google Shape;179;p2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200"/>
              <a:buFont typeface="Calibri"/>
              <a:buNone/>
            </a:pPr>
            <a:r>
              <a:rPr lang="sl-SI" u="sng">
                <a:solidFill>
                  <a:schemeClr val="accent1"/>
                </a:solidFill>
                <a:latin typeface="Calibri"/>
                <a:ea typeface="Calibri"/>
                <a:cs typeface="Calibri"/>
                <a:sym typeface="Calibri"/>
              </a:rPr>
              <a:t>SESTAVINE:</a:t>
            </a:r>
            <a:endParaRPr/>
          </a:p>
          <a:p>
            <a:pPr marL="342900" lvl="0" indent="-342900" algn="l" rtl="0">
              <a:spcBef>
                <a:spcPts val="640"/>
              </a:spcBef>
              <a:spcAft>
                <a:spcPts val="0"/>
              </a:spcAft>
              <a:buClr>
                <a:schemeClr val="accent1"/>
              </a:buClr>
              <a:buSzPts val="3200"/>
              <a:buFont typeface="Calibri"/>
              <a:buChar char="•"/>
            </a:pPr>
            <a:r>
              <a:rPr lang="sl-SI">
                <a:solidFill>
                  <a:schemeClr val="accent1"/>
                </a:solidFill>
                <a:latin typeface="Calibri"/>
                <a:ea typeface="Calibri"/>
                <a:cs typeface="Calibri"/>
                <a:sym typeface="Calibri"/>
              </a:rPr>
              <a:t>KRUH, KREMNI SIRNI NAMAZ, ŠUNKA, PAPRIKA, KUMARA</a:t>
            </a:r>
            <a:endParaRPr/>
          </a:p>
          <a:p>
            <a:pPr marL="342900" lvl="0" indent="-139700" algn="l" rtl="0">
              <a:spcBef>
                <a:spcPts val="640"/>
              </a:spcBef>
              <a:spcAft>
                <a:spcPts val="0"/>
              </a:spcAft>
              <a:buClr>
                <a:schemeClr val="dk1"/>
              </a:buClr>
              <a:buSzPts val="3200"/>
              <a:buFont typeface="Arial"/>
              <a:buNone/>
            </a:pPr>
            <a:endParaRPr/>
          </a:p>
        </p:txBody>
      </p:sp>
      <p:pic>
        <p:nvPicPr>
          <p:cNvPr id="180" name="Google Shape;180;p25">
            <a:hlinkClick r:id="rId3" action="ppaction://hlinksldjump"/>
          </p:cNvPr>
          <p:cNvPicPr preferRelativeResize="0"/>
          <p:nvPr/>
        </p:nvPicPr>
        <p:blipFill rotWithShape="1">
          <a:blip r:embed="rId4">
            <a:alphaModFix/>
          </a:blip>
          <a:srcRect/>
          <a:stretch/>
        </p:blipFill>
        <p:spPr>
          <a:xfrm>
            <a:off x="7667625" y="133350"/>
            <a:ext cx="1285875" cy="1284288"/>
          </a:xfrm>
          <a:prstGeom prst="rect">
            <a:avLst/>
          </a:prstGeom>
          <a:noFill/>
          <a:ln>
            <a:noFill/>
          </a:ln>
        </p:spPr>
      </p:pic>
      <p:pic>
        <p:nvPicPr>
          <p:cNvPr id="181" name="Google Shape;181;p25" descr="http://www.thefoodie.si/wp-content/uploads/2018/02/gusar_sendvic_za_otroke.png"/>
          <p:cNvPicPr preferRelativeResize="0"/>
          <p:nvPr/>
        </p:nvPicPr>
        <p:blipFill rotWithShape="1">
          <a:blip r:embed="rId5">
            <a:alphaModFix/>
          </a:blip>
          <a:srcRect/>
          <a:stretch/>
        </p:blipFill>
        <p:spPr>
          <a:xfrm>
            <a:off x="5435600" y="2997200"/>
            <a:ext cx="3095625" cy="2019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sl-SI" b="1">
                <a:solidFill>
                  <a:srgbClr val="A2A2E0"/>
                </a:solidFill>
                <a:latin typeface="Calibri"/>
                <a:ea typeface="Calibri"/>
                <a:cs typeface="Calibri"/>
                <a:sym typeface="Calibri"/>
              </a:rPr>
              <a:t/>
            </a:r>
            <a:br>
              <a:rPr lang="sl-SI" b="1">
                <a:solidFill>
                  <a:srgbClr val="A2A2E0"/>
                </a:solidFill>
                <a:latin typeface="Calibri"/>
                <a:ea typeface="Calibri"/>
                <a:cs typeface="Calibri"/>
                <a:sym typeface="Calibri"/>
              </a:rPr>
            </a:br>
            <a:r>
              <a:rPr lang="sl-SI" b="1">
                <a:solidFill>
                  <a:srgbClr val="A2A2E0"/>
                </a:solidFill>
                <a:latin typeface="Calibri"/>
                <a:ea typeface="Calibri"/>
                <a:cs typeface="Calibri"/>
                <a:sym typeface="Calibri"/>
              </a:rPr>
              <a:t>SENDVIČ PUJSEK</a:t>
            </a:r>
            <a:r>
              <a:rPr lang="sl-SI">
                <a:solidFill>
                  <a:srgbClr val="A2A2E0"/>
                </a:solidFill>
                <a:latin typeface="Calibri"/>
                <a:ea typeface="Calibri"/>
                <a:cs typeface="Calibri"/>
                <a:sym typeface="Calibri"/>
              </a:rPr>
              <a:t/>
            </a:r>
            <a:br>
              <a:rPr lang="sl-SI">
                <a:solidFill>
                  <a:srgbClr val="A2A2E0"/>
                </a:solidFill>
                <a:latin typeface="Calibri"/>
                <a:ea typeface="Calibri"/>
                <a:cs typeface="Calibri"/>
                <a:sym typeface="Calibri"/>
              </a:rPr>
            </a:br>
            <a:endParaRPr>
              <a:solidFill>
                <a:srgbClr val="A2A2E0"/>
              </a:solidFill>
              <a:latin typeface="Calibri"/>
              <a:ea typeface="Calibri"/>
              <a:cs typeface="Calibri"/>
              <a:sym typeface="Calibri"/>
            </a:endParaRPr>
          </a:p>
        </p:txBody>
      </p:sp>
      <p:sp>
        <p:nvSpPr>
          <p:cNvPr id="187" name="Google Shape;187;p2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200"/>
              <a:buFont typeface="Calibri"/>
              <a:buNone/>
            </a:pPr>
            <a:r>
              <a:rPr lang="sl-SI" u="sng">
                <a:solidFill>
                  <a:schemeClr val="accent1"/>
                </a:solidFill>
                <a:latin typeface="Calibri"/>
                <a:ea typeface="Calibri"/>
                <a:cs typeface="Calibri"/>
                <a:sym typeface="Calibri"/>
              </a:rPr>
              <a:t>SESTAVINE:</a:t>
            </a:r>
            <a:endParaRPr/>
          </a:p>
          <a:p>
            <a:pPr marL="342900" lvl="0" indent="-342900" algn="l" rtl="0">
              <a:spcBef>
                <a:spcPts val="640"/>
              </a:spcBef>
              <a:spcAft>
                <a:spcPts val="0"/>
              </a:spcAft>
              <a:buClr>
                <a:schemeClr val="accent1"/>
              </a:buClr>
              <a:buSzPts val="3200"/>
              <a:buFont typeface="Calibri"/>
              <a:buChar char="•"/>
            </a:pPr>
            <a:r>
              <a:rPr lang="sl-SI">
                <a:solidFill>
                  <a:schemeClr val="accent1"/>
                </a:solidFill>
                <a:latin typeface="Calibri"/>
                <a:ea typeface="Calibri"/>
                <a:cs typeface="Calibri"/>
                <a:sym typeface="Calibri"/>
              </a:rPr>
              <a:t>POLNOZRANT TOAST, REDKVICA, ČRNA OLIVA, ŠPINAČNI LISTI</a:t>
            </a:r>
            <a:endParaRPr/>
          </a:p>
          <a:p>
            <a:pPr marL="342900" lvl="0" indent="-139700" algn="l" rtl="0">
              <a:spcBef>
                <a:spcPts val="640"/>
              </a:spcBef>
              <a:spcAft>
                <a:spcPts val="0"/>
              </a:spcAft>
              <a:buClr>
                <a:schemeClr val="dk1"/>
              </a:buClr>
              <a:buSzPts val="3200"/>
              <a:buFont typeface="Arial"/>
              <a:buNone/>
            </a:pPr>
            <a:endParaRPr/>
          </a:p>
        </p:txBody>
      </p:sp>
      <p:pic>
        <p:nvPicPr>
          <p:cNvPr id="188" name="Google Shape;188;p26">
            <a:hlinkClick r:id="rId3" action="ppaction://hlinksldjump"/>
          </p:cNvPr>
          <p:cNvPicPr preferRelativeResize="0"/>
          <p:nvPr/>
        </p:nvPicPr>
        <p:blipFill rotWithShape="1">
          <a:blip r:embed="rId4">
            <a:alphaModFix/>
          </a:blip>
          <a:srcRect/>
          <a:stretch/>
        </p:blipFill>
        <p:spPr>
          <a:xfrm>
            <a:off x="7667625" y="133350"/>
            <a:ext cx="1285875" cy="1284288"/>
          </a:xfrm>
          <a:prstGeom prst="rect">
            <a:avLst/>
          </a:prstGeom>
          <a:noFill/>
          <a:ln>
            <a:noFill/>
          </a:ln>
        </p:spPr>
      </p:pic>
      <p:pic>
        <p:nvPicPr>
          <p:cNvPr id="189" name="Google Shape;189;p26" descr="http://www.thefoodie.si/wp-content/uploads/2018/02/sendvic_pujsek.png"/>
          <p:cNvPicPr preferRelativeResize="0"/>
          <p:nvPr/>
        </p:nvPicPr>
        <p:blipFill rotWithShape="1">
          <a:blip r:embed="rId5">
            <a:alphaModFix/>
          </a:blip>
          <a:srcRect/>
          <a:stretch/>
        </p:blipFill>
        <p:spPr>
          <a:xfrm>
            <a:off x="5148263" y="3068638"/>
            <a:ext cx="3384550" cy="20891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sl-SI" b="1">
                <a:solidFill>
                  <a:srgbClr val="A2A2E0"/>
                </a:solidFill>
                <a:latin typeface="Calibri"/>
                <a:ea typeface="Calibri"/>
                <a:cs typeface="Calibri"/>
                <a:sym typeface="Calibri"/>
              </a:rPr>
              <a:t/>
            </a:r>
            <a:br>
              <a:rPr lang="sl-SI" b="1">
                <a:solidFill>
                  <a:srgbClr val="A2A2E0"/>
                </a:solidFill>
                <a:latin typeface="Calibri"/>
                <a:ea typeface="Calibri"/>
                <a:cs typeface="Calibri"/>
                <a:sym typeface="Calibri"/>
              </a:rPr>
            </a:br>
            <a:r>
              <a:rPr lang="sl-SI" b="1">
                <a:solidFill>
                  <a:srgbClr val="A2A2E0"/>
                </a:solidFill>
                <a:latin typeface="Calibri"/>
                <a:ea typeface="Calibri"/>
                <a:cs typeface="Calibri"/>
                <a:sym typeface="Calibri"/>
              </a:rPr>
              <a:t>ŽABA SENDVIČ</a:t>
            </a:r>
            <a:r>
              <a:rPr lang="sl-SI">
                <a:solidFill>
                  <a:srgbClr val="A2A2E0"/>
                </a:solidFill>
                <a:latin typeface="Calibri"/>
                <a:ea typeface="Calibri"/>
                <a:cs typeface="Calibri"/>
                <a:sym typeface="Calibri"/>
              </a:rPr>
              <a:t/>
            </a:r>
            <a:br>
              <a:rPr lang="sl-SI">
                <a:solidFill>
                  <a:srgbClr val="A2A2E0"/>
                </a:solidFill>
                <a:latin typeface="Calibri"/>
                <a:ea typeface="Calibri"/>
                <a:cs typeface="Calibri"/>
                <a:sym typeface="Calibri"/>
              </a:rPr>
            </a:br>
            <a:endParaRPr>
              <a:solidFill>
                <a:srgbClr val="A2A2E0"/>
              </a:solidFill>
              <a:latin typeface="Calibri"/>
              <a:ea typeface="Calibri"/>
              <a:cs typeface="Calibri"/>
              <a:sym typeface="Calibri"/>
            </a:endParaRPr>
          </a:p>
        </p:txBody>
      </p:sp>
      <p:sp>
        <p:nvSpPr>
          <p:cNvPr id="195" name="Google Shape;195;p2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200"/>
              <a:buFont typeface="Calibri"/>
              <a:buNone/>
            </a:pPr>
            <a:r>
              <a:rPr lang="sl-SI" u="sng">
                <a:solidFill>
                  <a:schemeClr val="accent1"/>
                </a:solidFill>
                <a:latin typeface="Calibri"/>
                <a:ea typeface="Calibri"/>
                <a:cs typeface="Calibri"/>
                <a:sym typeface="Calibri"/>
              </a:rPr>
              <a:t>SESTAVINE:</a:t>
            </a:r>
            <a:endParaRPr/>
          </a:p>
          <a:p>
            <a:pPr marL="342900" lvl="0" indent="-342900" algn="l" rtl="0">
              <a:spcBef>
                <a:spcPts val="640"/>
              </a:spcBef>
              <a:spcAft>
                <a:spcPts val="0"/>
              </a:spcAft>
              <a:buClr>
                <a:schemeClr val="accent1"/>
              </a:buClr>
              <a:buSzPts val="3200"/>
              <a:buFont typeface="Calibri"/>
              <a:buChar char="•"/>
            </a:pPr>
            <a:r>
              <a:rPr lang="sl-SI">
                <a:solidFill>
                  <a:schemeClr val="accent1"/>
                </a:solidFill>
                <a:latin typeface="Calibri"/>
                <a:ea typeface="Calibri"/>
                <a:cs typeface="Calibri"/>
                <a:sym typeface="Calibri"/>
              </a:rPr>
              <a:t>KRUH, KREMNI ZELIŠČNI NAMAZ, KUMARA, BOROVNICE, MALINE</a:t>
            </a:r>
            <a:endParaRPr/>
          </a:p>
          <a:p>
            <a:pPr marL="342900" lvl="0" indent="-139700" algn="l" rtl="0">
              <a:spcBef>
                <a:spcPts val="640"/>
              </a:spcBef>
              <a:spcAft>
                <a:spcPts val="0"/>
              </a:spcAft>
              <a:buClr>
                <a:schemeClr val="dk1"/>
              </a:buClr>
              <a:buSzPts val="3200"/>
              <a:buFont typeface="Arial"/>
              <a:buNone/>
            </a:pPr>
            <a:endParaRPr/>
          </a:p>
        </p:txBody>
      </p:sp>
      <p:pic>
        <p:nvPicPr>
          <p:cNvPr id="196" name="Google Shape;196;p27">
            <a:hlinkClick r:id="rId3" action="ppaction://hlinksldjump"/>
          </p:cNvPr>
          <p:cNvPicPr preferRelativeResize="0"/>
          <p:nvPr/>
        </p:nvPicPr>
        <p:blipFill rotWithShape="1">
          <a:blip r:embed="rId4">
            <a:alphaModFix/>
          </a:blip>
          <a:srcRect/>
          <a:stretch/>
        </p:blipFill>
        <p:spPr>
          <a:xfrm>
            <a:off x="7667625" y="133350"/>
            <a:ext cx="1285875" cy="1284288"/>
          </a:xfrm>
          <a:prstGeom prst="rect">
            <a:avLst/>
          </a:prstGeom>
          <a:noFill/>
          <a:ln>
            <a:noFill/>
          </a:ln>
        </p:spPr>
      </p:pic>
      <p:pic>
        <p:nvPicPr>
          <p:cNvPr id="197" name="Google Shape;197;p27" descr="http://www.thefoodie.si/wp-content/uploads/2018/02/zaba_sendvic.png"/>
          <p:cNvPicPr preferRelativeResize="0"/>
          <p:nvPr/>
        </p:nvPicPr>
        <p:blipFill rotWithShape="1">
          <a:blip r:embed="rId5">
            <a:alphaModFix/>
          </a:blip>
          <a:srcRect/>
          <a:stretch/>
        </p:blipFill>
        <p:spPr>
          <a:xfrm>
            <a:off x="5435600" y="2852738"/>
            <a:ext cx="3082925" cy="240506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8"/>
          <p:cNvSpPr txBox="1">
            <a:spLocks noGrp="1"/>
          </p:cNvSpPr>
          <p:nvPr>
            <p:ph type="title"/>
          </p:nvPr>
        </p:nvSpPr>
        <p:spPr>
          <a:xfrm>
            <a:off x="457200" y="274638"/>
            <a:ext cx="8229600" cy="70643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sl-SI" b="1">
                <a:solidFill>
                  <a:srgbClr val="A2A2E0"/>
                </a:solidFill>
                <a:latin typeface="Calibri"/>
                <a:ea typeface="Calibri"/>
                <a:cs typeface="Calibri"/>
                <a:sym typeface="Calibri"/>
              </a:rPr>
              <a:t>PALAČINKE</a:t>
            </a:r>
            <a:endParaRPr/>
          </a:p>
        </p:txBody>
      </p:sp>
      <p:sp>
        <p:nvSpPr>
          <p:cNvPr id="203" name="Google Shape;203;p28"/>
          <p:cNvSpPr txBox="1">
            <a:spLocks noGrp="1"/>
          </p:cNvSpPr>
          <p:nvPr>
            <p:ph type="body" idx="1"/>
          </p:nvPr>
        </p:nvSpPr>
        <p:spPr>
          <a:xfrm>
            <a:off x="457200" y="981075"/>
            <a:ext cx="8229600" cy="51450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1200"/>
              <a:buFont typeface="Calibri"/>
              <a:buNone/>
            </a:pPr>
            <a:r>
              <a:rPr lang="sl-SI" sz="1200" b="1" dirty="0">
                <a:solidFill>
                  <a:schemeClr val="accent1"/>
                </a:solidFill>
                <a:latin typeface="Calibri"/>
                <a:ea typeface="Calibri"/>
                <a:cs typeface="Calibri"/>
                <a:sym typeface="Calibri"/>
              </a:rPr>
              <a:t>PRIPRAVA: 10 MIN</a:t>
            </a:r>
            <a:br>
              <a:rPr lang="sl-SI" sz="1200" b="1" dirty="0">
                <a:solidFill>
                  <a:schemeClr val="accent1"/>
                </a:solidFill>
                <a:latin typeface="Calibri"/>
                <a:ea typeface="Calibri"/>
                <a:cs typeface="Calibri"/>
                <a:sym typeface="Calibri"/>
              </a:rPr>
            </a:br>
            <a:r>
              <a:rPr lang="sl-SI" sz="1200" b="1" dirty="0">
                <a:solidFill>
                  <a:schemeClr val="accent1"/>
                </a:solidFill>
                <a:latin typeface="Calibri"/>
                <a:ea typeface="Calibri"/>
                <a:cs typeface="Calibri"/>
                <a:sym typeface="Calibri"/>
              </a:rPr>
              <a:t>PEKA: 15 MIN</a:t>
            </a:r>
            <a:br>
              <a:rPr lang="sl-SI" sz="1200" b="1" dirty="0">
                <a:solidFill>
                  <a:schemeClr val="accent1"/>
                </a:solidFill>
                <a:latin typeface="Calibri"/>
                <a:ea typeface="Calibri"/>
                <a:cs typeface="Calibri"/>
                <a:sym typeface="Calibri"/>
              </a:rPr>
            </a:br>
            <a:r>
              <a:rPr lang="sl-SI" sz="1200" b="1" dirty="0">
                <a:solidFill>
                  <a:schemeClr val="accent1"/>
                </a:solidFill>
                <a:latin typeface="Calibri"/>
                <a:ea typeface="Calibri"/>
                <a:cs typeface="Calibri"/>
                <a:sym typeface="Calibri"/>
              </a:rPr>
              <a:t>KOLIČINA: 8 SREDNJE VELIKIH PALAČINK</a:t>
            </a:r>
            <a:endParaRPr dirty="0"/>
          </a:p>
          <a:p>
            <a:pPr marL="0" lvl="0" indent="0" algn="l" rtl="0">
              <a:spcBef>
                <a:spcPts val="240"/>
              </a:spcBef>
              <a:spcAft>
                <a:spcPts val="0"/>
              </a:spcAft>
              <a:buClr>
                <a:schemeClr val="accent1"/>
              </a:buClr>
              <a:buSzPts val="1200"/>
              <a:buFont typeface="Calibri"/>
              <a:buNone/>
            </a:pPr>
            <a:r>
              <a:rPr lang="sl-SI" sz="1200" b="1" u="sng" dirty="0">
                <a:solidFill>
                  <a:schemeClr val="accent1"/>
                </a:solidFill>
                <a:latin typeface="Calibri"/>
                <a:ea typeface="Calibri"/>
                <a:cs typeface="Calibri"/>
                <a:sym typeface="Calibri"/>
              </a:rPr>
              <a:t>SESTAVINE:</a:t>
            </a:r>
            <a:endParaRPr dirty="0"/>
          </a:p>
          <a:p>
            <a:pPr marL="0" lvl="0" indent="-76200" algn="l" rtl="0">
              <a:spcBef>
                <a:spcPts val="240"/>
              </a:spcBef>
              <a:spcAft>
                <a:spcPts val="0"/>
              </a:spcAft>
              <a:buClr>
                <a:schemeClr val="accent1"/>
              </a:buClr>
              <a:buSzPts val="1200"/>
              <a:buFont typeface="Calibri"/>
              <a:buChar char="•"/>
            </a:pPr>
            <a:r>
              <a:rPr lang="sl-SI" sz="1200" b="1" dirty="0">
                <a:solidFill>
                  <a:schemeClr val="accent1"/>
                </a:solidFill>
                <a:latin typeface="Calibri"/>
                <a:ea typeface="Calibri"/>
                <a:cs typeface="Calibri"/>
                <a:sym typeface="Calibri"/>
              </a:rPr>
              <a:t>½ </a:t>
            </a:r>
            <a:r>
              <a:rPr lang="sl-SI" sz="1200" b="1" dirty="0" smtClean="0">
                <a:solidFill>
                  <a:schemeClr val="accent1"/>
                </a:solidFill>
                <a:latin typeface="Calibri"/>
                <a:ea typeface="Calibri"/>
                <a:cs typeface="Calibri"/>
                <a:sym typeface="Calibri"/>
              </a:rPr>
              <a:t>SKODELICE </a:t>
            </a:r>
            <a:r>
              <a:rPr lang="sl-SI" sz="1200" b="1" dirty="0">
                <a:solidFill>
                  <a:schemeClr val="accent1"/>
                </a:solidFill>
                <a:latin typeface="Calibri"/>
                <a:ea typeface="Calibri"/>
                <a:cs typeface="Calibri"/>
                <a:sym typeface="Calibri"/>
              </a:rPr>
              <a:t>MLEKA</a:t>
            </a:r>
            <a:endParaRPr dirty="0"/>
          </a:p>
          <a:p>
            <a:pPr marL="0" lvl="0" indent="-76200" algn="l" rtl="0">
              <a:spcBef>
                <a:spcPts val="240"/>
              </a:spcBef>
              <a:spcAft>
                <a:spcPts val="0"/>
              </a:spcAft>
              <a:buClr>
                <a:schemeClr val="accent1"/>
              </a:buClr>
              <a:buSzPts val="1200"/>
              <a:buFont typeface="Calibri"/>
              <a:buChar char="•"/>
            </a:pPr>
            <a:r>
              <a:rPr lang="sl-SI" sz="1200" b="1" dirty="0">
                <a:solidFill>
                  <a:schemeClr val="accent1"/>
                </a:solidFill>
                <a:latin typeface="Calibri"/>
                <a:ea typeface="Calibri"/>
                <a:cs typeface="Calibri"/>
                <a:sym typeface="Calibri"/>
              </a:rPr>
              <a:t>1 JAJCE</a:t>
            </a:r>
            <a:endParaRPr dirty="0"/>
          </a:p>
          <a:p>
            <a:pPr marL="0" lvl="0" indent="-76200" algn="l" rtl="0">
              <a:spcBef>
                <a:spcPts val="240"/>
              </a:spcBef>
              <a:spcAft>
                <a:spcPts val="0"/>
              </a:spcAft>
              <a:buClr>
                <a:schemeClr val="accent1"/>
              </a:buClr>
              <a:buSzPts val="1200"/>
              <a:buFont typeface="Calibri"/>
              <a:buChar char="•"/>
            </a:pPr>
            <a:r>
              <a:rPr lang="sl-SI" sz="1200" b="1" dirty="0">
                <a:solidFill>
                  <a:schemeClr val="accent1"/>
                </a:solidFill>
                <a:latin typeface="Calibri"/>
                <a:ea typeface="Calibri"/>
                <a:cs typeface="Calibri"/>
                <a:sym typeface="Calibri"/>
              </a:rPr>
              <a:t>1 SKODELICA MOKE (POLNOZRNATE)</a:t>
            </a:r>
            <a:endParaRPr dirty="0"/>
          </a:p>
          <a:p>
            <a:pPr marL="0" lvl="0" indent="-76200" algn="l" rtl="0">
              <a:spcBef>
                <a:spcPts val="240"/>
              </a:spcBef>
              <a:spcAft>
                <a:spcPts val="0"/>
              </a:spcAft>
              <a:buClr>
                <a:schemeClr val="accent1"/>
              </a:buClr>
              <a:buSzPts val="1200"/>
              <a:buFont typeface="Calibri"/>
              <a:buChar char="•"/>
            </a:pPr>
            <a:r>
              <a:rPr lang="sl-SI" sz="1200" b="1" dirty="0">
                <a:solidFill>
                  <a:schemeClr val="accent1"/>
                </a:solidFill>
                <a:latin typeface="Calibri"/>
                <a:ea typeface="Calibri"/>
                <a:cs typeface="Calibri"/>
                <a:sym typeface="Calibri"/>
              </a:rPr>
              <a:t>1 ČŽ PECILNEGA PRAŠKA</a:t>
            </a:r>
            <a:endParaRPr dirty="0"/>
          </a:p>
          <a:p>
            <a:pPr marL="0" lvl="0" indent="-76200" algn="l" rtl="0">
              <a:spcBef>
                <a:spcPts val="240"/>
              </a:spcBef>
              <a:spcAft>
                <a:spcPts val="0"/>
              </a:spcAft>
              <a:buClr>
                <a:schemeClr val="accent1"/>
              </a:buClr>
              <a:buSzPts val="1200"/>
              <a:buFont typeface="Calibri"/>
              <a:buChar char="•"/>
            </a:pPr>
            <a:r>
              <a:rPr lang="sl-SI" sz="1200" b="1" dirty="0">
                <a:solidFill>
                  <a:schemeClr val="accent1"/>
                </a:solidFill>
                <a:latin typeface="Calibri"/>
                <a:ea typeface="Calibri"/>
                <a:cs typeface="Calibri"/>
                <a:sym typeface="Calibri"/>
              </a:rPr>
              <a:t>1 JEDILNA ŽLICA MEDU</a:t>
            </a:r>
            <a:endParaRPr dirty="0"/>
          </a:p>
          <a:p>
            <a:pPr marL="0" lvl="0" indent="-76200" algn="l" rtl="0">
              <a:spcBef>
                <a:spcPts val="240"/>
              </a:spcBef>
              <a:spcAft>
                <a:spcPts val="0"/>
              </a:spcAft>
              <a:buClr>
                <a:schemeClr val="accent1"/>
              </a:buClr>
              <a:buSzPts val="1200"/>
              <a:buFont typeface="Calibri"/>
              <a:buChar char="•"/>
            </a:pPr>
            <a:r>
              <a:rPr lang="sl-SI" sz="1200" b="1" dirty="0">
                <a:solidFill>
                  <a:schemeClr val="accent1"/>
                </a:solidFill>
                <a:latin typeface="Calibri"/>
                <a:ea typeface="Calibri"/>
                <a:cs typeface="Calibri"/>
                <a:sym typeface="Calibri"/>
              </a:rPr>
              <a:t>VAŠE NAJLJUBŠE SESTAVINE ZA NADEV </a:t>
            </a:r>
            <a:endParaRPr dirty="0"/>
          </a:p>
          <a:p>
            <a:pPr marL="0" lvl="0" indent="0" algn="l" rtl="0">
              <a:spcBef>
                <a:spcPts val="240"/>
              </a:spcBef>
              <a:spcAft>
                <a:spcPts val="0"/>
              </a:spcAft>
              <a:buClr>
                <a:schemeClr val="accent1"/>
              </a:buClr>
              <a:buSzPts val="1200"/>
              <a:buFont typeface="Calibri"/>
              <a:buNone/>
            </a:pPr>
            <a:r>
              <a:rPr lang="sl-SI" sz="1200" b="1" dirty="0">
                <a:solidFill>
                  <a:schemeClr val="accent1"/>
                </a:solidFill>
                <a:latin typeface="Calibri"/>
                <a:ea typeface="Calibri"/>
                <a:cs typeface="Calibri"/>
                <a:sym typeface="Calibri"/>
              </a:rPr>
              <a:t>(PRIPOROČAMO BANANE, JAGODE IN GROZDJE)</a:t>
            </a:r>
            <a:endParaRPr dirty="0"/>
          </a:p>
          <a:p>
            <a:pPr marL="0" lvl="0" indent="0" algn="l" rtl="0">
              <a:spcBef>
                <a:spcPts val="240"/>
              </a:spcBef>
              <a:spcAft>
                <a:spcPts val="0"/>
              </a:spcAft>
              <a:buClr>
                <a:schemeClr val="dk1"/>
              </a:buClr>
              <a:buSzPts val="1200"/>
              <a:buFont typeface="Arial"/>
              <a:buNone/>
            </a:pPr>
            <a:endParaRPr sz="1200" b="1" dirty="0">
              <a:solidFill>
                <a:schemeClr val="accent1"/>
              </a:solidFill>
              <a:latin typeface="Calibri"/>
              <a:ea typeface="Calibri"/>
              <a:cs typeface="Calibri"/>
              <a:sym typeface="Calibri"/>
            </a:endParaRPr>
          </a:p>
          <a:p>
            <a:pPr marL="0" lvl="0" indent="0" algn="l" rtl="0">
              <a:spcBef>
                <a:spcPts val="240"/>
              </a:spcBef>
              <a:spcAft>
                <a:spcPts val="0"/>
              </a:spcAft>
              <a:buClr>
                <a:schemeClr val="accent1"/>
              </a:buClr>
              <a:buSzPts val="1200"/>
              <a:buFont typeface="Calibri"/>
              <a:buNone/>
            </a:pPr>
            <a:r>
              <a:rPr lang="sl-SI" sz="1200" b="1" u="sng" dirty="0">
                <a:solidFill>
                  <a:schemeClr val="accent1"/>
                </a:solidFill>
                <a:latin typeface="Calibri"/>
                <a:ea typeface="Calibri"/>
                <a:cs typeface="Calibri"/>
                <a:sym typeface="Calibri"/>
              </a:rPr>
              <a:t>POSTOPEK</a:t>
            </a:r>
            <a:endParaRPr dirty="0"/>
          </a:p>
          <a:p>
            <a:pPr marL="0" lvl="0" indent="-76200" algn="l" rtl="0">
              <a:spcBef>
                <a:spcPts val="240"/>
              </a:spcBef>
              <a:spcAft>
                <a:spcPts val="0"/>
              </a:spcAft>
              <a:buClr>
                <a:schemeClr val="accent1"/>
              </a:buClr>
              <a:buSzPts val="1200"/>
              <a:buFont typeface="Calibri"/>
              <a:buAutoNum type="arabicPeriod"/>
            </a:pPr>
            <a:r>
              <a:rPr lang="sl-SI" sz="1200" b="1" dirty="0">
                <a:solidFill>
                  <a:schemeClr val="accent1"/>
                </a:solidFill>
                <a:latin typeface="Calibri"/>
                <a:ea typeface="Calibri"/>
                <a:cs typeface="Calibri"/>
                <a:sym typeface="Calibri"/>
              </a:rPr>
              <a:t>V VELIKI MEŠALNI POSODI ZDRUŽITE SUHE SESTAVINE IN POSTAVITE NA STRAN. V DRUGI MEŠALNI POSODI ZMEŠAJTE VSE MOKRE SESTAVINE. POVEŽITE MOKRE IN SUHE SESTAVINE IN NENEHNO MEŠAJTE!</a:t>
            </a:r>
            <a:endParaRPr dirty="0"/>
          </a:p>
          <a:p>
            <a:pPr marL="0" lvl="0" indent="-76200" algn="l" rtl="0">
              <a:spcBef>
                <a:spcPts val="240"/>
              </a:spcBef>
              <a:spcAft>
                <a:spcPts val="0"/>
              </a:spcAft>
              <a:buClr>
                <a:schemeClr val="accent1"/>
              </a:buClr>
              <a:buSzPts val="1200"/>
              <a:buFont typeface="Calibri"/>
              <a:buAutoNum type="arabicPeriod"/>
            </a:pPr>
            <a:r>
              <a:rPr lang="sl-SI" sz="1200" b="1" dirty="0">
                <a:solidFill>
                  <a:schemeClr val="accent1"/>
                </a:solidFill>
                <a:latin typeface="Calibri"/>
                <a:ea typeface="Calibri"/>
                <a:cs typeface="Calibri"/>
                <a:sym typeface="Calibri"/>
              </a:rPr>
              <a:t>V PONEV VLIJTE MASO, VELIKOST SI IZBERITE SAMI, PALAČINKO OBRNITE, KO VIDITE, DA SE NA ZGORNJEM DELU NAREDI TANKA SKORJICA. ZA NAŠE MOTIVE SMO UPORABILI RAZLIČNO VELIKE PALAČINKE, NA PRIMER ZA GOSENICO SMO UPORABILI ZGOLJ MALE PALAČINKE...</a:t>
            </a:r>
            <a:endParaRPr dirty="0"/>
          </a:p>
          <a:p>
            <a:pPr marL="0" lvl="0" indent="-76200" algn="l" rtl="0">
              <a:spcBef>
                <a:spcPts val="240"/>
              </a:spcBef>
              <a:spcAft>
                <a:spcPts val="0"/>
              </a:spcAft>
              <a:buClr>
                <a:schemeClr val="accent1"/>
              </a:buClr>
              <a:buSzPts val="1200"/>
              <a:buFont typeface="Calibri"/>
              <a:buAutoNum type="arabicPeriod"/>
            </a:pPr>
            <a:r>
              <a:rPr lang="sl-SI" sz="1200" b="1" dirty="0">
                <a:solidFill>
                  <a:schemeClr val="accent1"/>
                </a:solidFill>
                <a:latin typeface="Calibri"/>
                <a:ea typeface="Calibri"/>
                <a:cs typeface="Calibri"/>
                <a:sym typeface="Calibri"/>
              </a:rPr>
              <a:t>OKRASITE PALAČINKE Z IZBRANIMI SESTAVINAMI. TUKAJ SE PRIČNE ZABAVA! PREDLAGAMO, DA NA MIZO POSTAVITE ZDRAVE SESTAVINE, DA SE VAŠ OTROK LAHKO LOTI DEKORIRANJA.</a:t>
            </a:r>
            <a:endParaRPr dirty="0"/>
          </a:p>
          <a:p>
            <a:pPr marL="0" lvl="0" indent="0" algn="l" rtl="0">
              <a:spcBef>
                <a:spcPts val="640"/>
              </a:spcBef>
              <a:spcAft>
                <a:spcPts val="0"/>
              </a:spcAft>
              <a:buClr>
                <a:schemeClr val="dk1"/>
              </a:buClr>
              <a:buSzPts val="3200"/>
              <a:buFont typeface="Arial"/>
              <a:buNone/>
            </a:pPr>
            <a:endParaRPr dirty="0"/>
          </a:p>
        </p:txBody>
      </p:sp>
      <p:pic>
        <p:nvPicPr>
          <p:cNvPr id="204" name="Google Shape;204;p28">
            <a:hlinkClick r:id="rId3" action="ppaction://hlinksldjump"/>
          </p:cNvPr>
          <p:cNvPicPr preferRelativeResize="0"/>
          <p:nvPr/>
        </p:nvPicPr>
        <p:blipFill rotWithShape="1">
          <a:blip r:embed="rId4">
            <a:alphaModFix/>
          </a:blip>
          <a:srcRect/>
          <a:stretch/>
        </p:blipFill>
        <p:spPr>
          <a:xfrm>
            <a:off x="7840663" y="88900"/>
            <a:ext cx="1284287" cy="1285875"/>
          </a:xfrm>
          <a:prstGeom prst="rect">
            <a:avLst/>
          </a:prstGeom>
          <a:noFill/>
          <a:ln>
            <a:noFill/>
          </a:ln>
        </p:spPr>
      </p:pic>
      <p:pic>
        <p:nvPicPr>
          <p:cNvPr id="205" name="Google Shape;205;p28" descr="Palačinke za otroke"/>
          <p:cNvPicPr preferRelativeResize="0"/>
          <p:nvPr/>
        </p:nvPicPr>
        <p:blipFill rotWithShape="1">
          <a:blip r:embed="rId5">
            <a:alphaModFix/>
          </a:blip>
          <a:srcRect/>
          <a:stretch/>
        </p:blipFill>
        <p:spPr>
          <a:xfrm>
            <a:off x="4899025" y="1190625"/>
            <a:ext cx="2686050" cy="237648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9"/>
          <p:cNvSpPr txBox="1">
            <a:spLocks noGrp="1"/>
          </p:cNvSpPr>
          <p:nvPr>
            <p:ph type="title"/>
          </p:nvPr>
        </p:nvSpPr>
        <p:spPr>
          <a:xfrm>
            <a:off x="457200" y="274638"/>
            <a:ext cx="8229600" cy="49053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sl-SI" b="1">
                <a:solidFill>
                  <a:srgbClr val="A2A2E0"/>
                </a:solidFill>
                <a:latin typeface="Calibri"/>
                <a:ea typeface="Calibri"/>
                <a:cs typeface="Calibri"/>
                <a:sym typeface="Calibri"/>
              </a:rPr>
              <a:t>BANANA PINGVINI</a:t>
            </a:r>
            <a:endParaRPr/>
          </a:p>
        </p:txBody>
      </p:sp>
      <p:sp>
        <p:nvSpPr>
          <p:cNvPr id="211" name="Google Shape;211;p29"/>
          <p:cNvSpPr txBox="1">
            <a:spLocks noGrp="1"/>
          </p:cNvSpPr>
          <p:nvPr>
            <p:ph type="body" idx="1"/>
          </p:nvPr>
        </p:nvSpPr>
        <p:spPr>
          <a:xfrm>
            <a:off x="457200" y="836613"/>
            <a:ext cx="8229600" cy="52895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1400"/>
              <a:buFont typeface="Calibri"/>
              <a:buNone/>
            </a:pPr>
            <a:r>
              <a:rPr lang="sl-SI" sz="1400" b="1" u="sng">
                <a:solidFill>
                  <a:schemeClr val="accent1"/>
                </a:solidFill>
                <a:latin typeface="Calibri"/>
                <a:ea typeface="Calibri"/>
                <a:cs typeface="Calibri"/>
                <a:sym typeface="Calibri"/>
              </a:rPr>
              <a:t>SESTAVINE:</a:t>
            </a:r>
            <a:endParaRPr sz="1400" u="sng">
              <a:solidFill>
                <a:schemeClr val="accent1"/>
              </a:solidFill>
              <a:latin typeface="Calibri"/>
              <a:ea typeface="Calibri"/>
              <a:cs typeface="Calibri"/>
              <a:sym typeface="Calibri"/>
            </a:endParaRPr>
          </a:p>
          <a:p>
            <a:pPr marL="0" lvl="0" indent="-88900" algn="l" rtl="0">
              <a:spcBef>
                <a:spcPts val="280"/>
              </a:spcBef>
              <a:spcAft>
                <a:spcPts val="0"/>
              </a:spcAft>
              <a:buClr>
                <a:schemeClr val="accent1"/>
              </a:buClr>
              <a:buSzPts val="1400"/>
              <a:buFont typeface="Calibri"/>
              <a:buChar char="•"/>
            </a:pPr>
            <a:r>
              <a:rPr lang="sl-SI" sz="1400" b="1">
                <a:solidFill>
                  <a:schemeClr val="accent1"/>
                </a:solidFill>
                <a:latin typeface="Calibri"/>
                <a:ea typeface="Calibri"/>
                <a:cs typeface="Calibri"/>
                <a:sym typeface="Calibri"/>
              </a:rPr>
              <a:t>6 BANAN</a:t>
            </a:r>
            <a:endParaRPr sz="1400">
              <a:solidFill>
                <a:schemeClr val="accent1"/>
              </a:solidFill>
              <a:latin typeface="Calibri"/>
              <a:ea typeface="Calibri"/>
              <a:cs typeface="Calibri"/>
              <a:sym typeface="Calibri"/>
            </a:endParaRPr>
          </a:p>
          <a:p>
            <a:pPr marL="0" lvl="0" indent="-88900" algn="l" rtl="0">
              <a:spcBef>
                <a:spcPts val="280"/>
              </a:spcBef>
              <a:spcAft>
                <a:spcPts val="0"/>
              </a:spcAft>
              <a:buClr>
                <a:schemeClr val="accent1"/>
              </a:buClr>
              <a:buSzPts val="1400"/>
              <a:buFont typeface="Calibri"/>
              <a:buChar char="•"/>
            </a:pPr>
            <a:r>
              <a:rPr lang="sl-SI" sz="1400" b="1">
                <a:solidFill>
                  <a:schemeClr val="accent1"/>
                </a:solidFill>
                <a:latin typeface="Calibri"/>
                <a:ea typeface="Calibri"/>
                <a:cs typeface="Calibri"/>
                <a:sym typeface="Calibri"/>
              </a:rPr>
              <a:t>1 SKODELICA STOPLJENE TEMNE ČOKOLADE </a:t>
            </a:r>
            <a:endParaRPr/>
          </a:p>
          <a:p>
            <a:pPr marL="0" lvl="0" indent="-88900" algn="l" rtl="0">
              <a:spcBef>
                <a:spcPts val="280"/>
              </a:spcBef>
              <a:spcAft>
                <a:spcPts val="0"/>
              </a:spcAft>
              <a:buClr>
                <a:schemeClr val="accent1"/>
              </a:buClr>
              <a:buSzPts val="1400"/>
              <a:buFont typeface="Calibri"/>
              <a:buChar char="•"/>
            </a:pPr>
            <a:r>
              <a:rPr lang="sl-SI" sz="1400" b="1">
                <a:solidFill>
                  <a:schemeClr val="accent1"/>
                </a:solidFill>
                <a:latin typeface="Calibri"/>
                <a:ea typeface="Calibri"/>
                <a:cs typeface="Calibri"/>
                <a:sym typeface="Calibri"/>
              </a:rPr>
              <a:t>1 ŽLICA STOPLJENJEGA KOKOSOVEGA OLJA </a:t>
            </a:r>
            <a:endParaRPr/>
          </a:p>
          <a:p>
            <a:pPr marL="0" lvl="0" indent="-88900" algn="l" rtl="0">
              <a:spcBef>
                <a:spcPts val="280"/>
              </a:spcBef>
              <a:spcAft>
                <a:spcPts val="0"/>
              </a:spcAft>
              <a:buClr>
                <a:schemeClr val="accent1"/>
              </a:buClr>
              <a:buSzPts val="1400"/>
              <a:buFont typeface="Calibri"/>
              <a:buChar char="•"/>
            </a:pPr>
            <a:r>
              <a:rPr lang="sl-SI" sz="1400" b="1">
                <a:solidFill>
                  <a:schemeClr val="accent1"/>
                </a:solidFill>
                <a:latin typeface="Calibri"/>
                <a:ea typeface="Calibri"/>
                <a:cs typeface="Calibri"/>
                <a:sym typeface="Calibri"/>
              </a:rPr>
              <a:t>24 BELIH ČOKOLADNIH KAPLJIC</a:t>
            </a:r>
            <a:endParaRPr sz="1400">
              <a:solidFill>
                <a:schemeClr val="accent1"/>
              </a:solidFill>
              <a:latin typeface="Calibri"/>
              <a:ea typeface="Calibri"/>
              <a:cs typeface="Calibri"/>
              <a:sym typeface="Calibri"/>
            </a:endParaRPr>
          </a:p>
          <a:p>
            <a:pPr marL="0" lvl="0" indent="-88900" algn="l" rtl="0">
              <a:spcBef>
                <a:spcPts val="280"/>
              </a:spcBef>
              <a:spcAft>
                <a:spcPts val="0"/>
              </a:spcAft>
              <a:buClr>
                <a:schemeClr val="accent1"/>
              </a:buClr>
              <a:buSzPts val="1400"/>
              <a:buFont typeface="Calibri"/>
              <a:buChar char="•"/>
            </a:pPr>
            <a:r>
              <a:rPr lang="sl-SI" sz="1400" b="1">
                <a:solidFill>
                  <a:schemeClr val="accent1"/>
                </a:solidFill>
                <a:latin typeface="Calibri"/>
                <a:ea typeface="Calibri"/>
                <a:cs typeface="Calibri"/>
                <a:sym typeface="Calibri"/>
              </a:rPr>
              <a:t>36 ORANŽNIH M &amp; M’S BONBONOV *</a:t>
            </a:r>
            <a:endParaRPr sz="1400">
              <a:solidFill>
                <a:schemeClr val="accent1"/>
              </a:solidFill>
              <a:latin typeface="Calibri"/>
              <a:ea typeface="Calibri"/>
              <a:cs typeface="Calibri"/>
              <a:sym typeface="Calibri"/>
            </a:endParaRPr>
          </a:p>
          <a:p>
            <a:pPr marL="0" lvl="0" indent="0" algn="l" rtl="0">
              <a:spcBef>
                <a:spcPts val="280"/>
              </a:spcBef>
              <a:spcAft>
                <a:spcPts val="0"/>
              </a:spcAft>
              <a:buClr>
                <a:schemeClr val="accent1"/>
              </a:buClr>
              <a:buSzPts val="1400"/>
              <a:buFont typeface="Calibri"/>
              <a:buNone/>
            </a:pPr>
            <a:r>
              <a:rPr lang="sl-SI" sz="1400" b="1" u="sng">
                <a:solidFill>
                  <a:schemeClr val="accent1"/>
                </a:solidFill>
                <a:latin typeface="Calibri"/>
                <a:ea typeface="Calibri"/>
                <a:cs typeface="Calibri"/>
                <a:sym typeface="Calibri"/>
              </a:rPr>
              <a:t>POSTOPEK:</a:t>
            </a:r>
            <a:endParaRPr sz="1400" u="sng">
              <a:solidFill>
                <a:schemeClr val="accent1"/>
              </a:solidFill>
              <a:latin typeface="Calibri"/>
              <a:ea typeface="Calibri"/>
              <a:cs typeface="Calibri"/>
              <a:sym typeface="Calibri"/>
            </a:endParaRPr>
          </a:p>
          <a:p>
            <a:pPr marL="0" lvl="0" indent="-88900" algn="l" rtl="0">
              <a:spcBef>
                <a:spcPts val="280"/>
              </a:spcBef>
              <a:spcAft>
                <a:spcPts val="0"/>
              </a:spcAft>
              <a:buClr>
                <a:schemeClr val="accent1"/>
              </a:buClr>
              <a:buSzPts val="1400"/>
              <a:buFont typeface="Calibri"/>
              <a:buAutoNum type="arabicPeriod"/>
            </a:pPr>
            <a:r>
              <a:rPr lang="sl-SI" sz="1400">
                <a:solidFill>
                  <a:schemeClr val="accent1"/>
                </a:solidFill>
                <a:latin typeface="Calibri"/>
                <a:ea typeface="Calibri"/>
                <a:cs typeface="Calibri"/>
                <a:sym typeface="Calibri"/>
              </a:rPr>
              <a:t>BANANE OLUPIMO IN JIH PREREŽEMO NA POL. V MAJHNI SKODELICI ZMEŠAMO STOPLJENO ČOKOLADO IN KOKOSOVO OLJE.</a:t>
            </a:r>
            <a:endParaRPr/>
          </a:p>
          <a:p>
            <a:pPr marL="0" lvl="0" indent="-88900" algn="l" rtl="0">
              <a:spcBef>
                <a:spcPts val="280"/>
              </a:spcBef>
              <a:spcAft>
                <a:spcPts val="0"/>
              </a:spcAft>
              <a:buClr>
                <a:schemeClr val="accent1"/>
              </a:buClr>
              <a:buSzPts val="1400"/>
              <a:buFont typeface="Calibri"/>
              <a:buAutoNum type="arabicPeriod"/>
            </a:pPr>
            <a:r>
              <a:rPr lang="sl-SI" sz="1400">
                <a:solidFill>
                  <a:schemeClr val="accent1"/>
                </a:solidFill>
                <a:latin typeface="Calibri"/>
                <a:ea typeface="Calibri"/>
                <a:cs typeface="Calibri"/>
                <a:sym typeface="Calibri"/>
              </a:rPr>
              <a:t>VRH BANANE POTOPIMO V STOPLJENO ČOKOLADO, BODIMO POZORNI, DA JE TUDI ZADNJA STRAN DO 3/4 BANANE NAMOČENA V ČOKOLADI. (PRI NANAŠANJU ČOKOLADE SI LAHKO POMAGAMO TUDI S ČOPIČEM.)</a:t>
            </a:r>
            <a:endParaRPr/>
          </a:p>
          <a:p>
            <a:pPr marL="0" lvl="0" indent="-88900" algn="l" rtl="0">
              <a:spcBef>
                <a:spcPts val="280"/>
              </a:spcBef>
              <a:spcAft>
                <a:spcPts val="0"/>
              </a:spcAft>
              <a:buClr>
                <a:schemeClr val="accent1"/>
              </a:buClr>
              <a:buSzPts val="1400"/>
              <a:buFont typeface="Calibri"/>
              <a:buAutoNum type="arabicPeriod"/>
            </a:pPr>
            <a:r>
              <a:rPr lang="sl-SI" sz="1400">
                <a:solidFill>
                  <a:schemeClr val="accent1"/>
                </a:solidFill>
                <a:latin typeface="Calibri"/>
                <a:ea typeface="Calibri"/>
                <a:cs typeface="Calibri"/>
                <a:sym typeface="Calibri"/>
              </a:rPr>
              <a:t>DODAMO BELE ČOKOLADNE KAPLJICE ZA OČI TER ORANŽNE M &amp; M’S BONBONE ZA  NOGE – KOT LEPILO UPORABIMO STOPLJENO ČOKOLADO.</a:t>
            </a:r>
            <a:endParaRPr/>
          </a:p>
          <a:p>
            <a:pPr marL="0" lvl="0" indent="-88900" algn="l" rtl="0">
              <a:spcBef>
                <a:spcPts val="280"/>
              </a:spcBef>
              <a:spcAft>
                <a:spcPts val="0"/>
              </a:spcAft>
              <a:buClr>
                <a:schemeClr val="accent1"/>
              </a:buClr>
              <a:buSzPts val="1400"/>
              <a:buFont typeface="Calibri"/>
              <a:buAutoNum type="arabicPeriod"/>
            </a:pPr>
            <a:r>
              <a:rPr lang="sl-SI" sz="1400">
                <a:solidFill>
                  <a:schemeClr val="accent1"/>
                </a:solidFill>
                <a:latin typeface="Calibri"/>
                <a:ea typeface="Calibri"/>
                <a:cs typeface="Calibri"/>
                <a:sym typeface="Calibri"/>
              </a:rPr>
              <a:t>POSTAVIMO V HALDILNIK ALI ZAMROVALNIK, DA SE ČOKOLADA STRDI.</a:t>
            </a:r>
            <a:endParaRPr/>
          </a:p>
          <a:p>
            <a:pPr marL="0" lvl="0" indent="-88900" algn="l" rtl="0">
              <a:spcBef>
                <a:spcPts val="280"/>
              </a:spcBef>
              <a:spcAft>
                <a:spcPts val="0"/>
              </a:spcAft>
              <a:buClr>
                <a:schemeClr val="accent1"/>
              </a:buClr>
              <a:buSzPts val="1400"/>
              <a:buFont typeface="Calibri"/>
              <a:buChar char="•"/>
            </a:pPr>
            <a:r>
              <a:rPr lang="sl-SI" sz="1400" i="1">
                <a:solidFill>
                  <a:schemeClr val="accent1"/>
                </a:solidFill>
                <a:latin typeface="Calibri"/>
                <a:ea typeface="Calibri"/>
                <a:cs typeface="Calibri"/>
                <a:sym typeface="Calibri"/>
              </a:rPr>
              <a:t>* ZA BOLJ ZDRAVO RAZLIČICO LAHKO NAMESTO ORANŽNIH M &amp; M’S BONBONOV UPORABIMO KOŠČKE SUHIN MARELIC.</a:t>
            </a:r>
            <a:endParaRPr sz="1400">
              <a:solidFill>
                <a:schemeClr val="accent1"/>
              </a:solidFill>
              <a:latin typeface="Calibri"/>
              <a:ea typeface="Calibri"/>
              <a:cs typeface="Calibri"/>
              <a:sym typeface="Calibri"/>
            </a:endParaRPr>
          </a:p>
        </p:txBody>
      </p:sp>
      <p:pic>
        <p:nvPicPr>
          <p:cNvPr id="212" name="Google Shape;212;p29" descr="Banana pingvini"/>
          <p:cNvPicPr preferRelativeResize="0"/>
          <p:nvPr/>
        </p:nvPicPr>
        <p:blipFill rotWithShape="1">
          <a:blip r:embed="rId3">
            <a:alphaModFix/>
          </a:blip>
          <a:srcRect/>
          <a:stretch/>
        </p:blipFill>
        <p:spPr>
          <a:xfrm>
            <a:off x="4859338" y="981075"/>
            <a:ext cx="2774950" cy="1649413"/>
          </a:xfrm>
          <a:prstGeom prst="rect">
            <a:avLst/>
          </a:prstGeom>
          <a:noFill/>
          <a:ln>
            <a:noFill/>
          </a:ln>
        </p:spPr>
      </p:pic>
      <p:pic>
        <p:nvPicPr>
          <p:cNvPr id="213" name="Google Shape;213;p29">
            <a:hlinkClick r:id="rId4" action="ppaction://hlinksldjump"/>
          </p:cNvPr>
          <p:cNvPicPr preferRelativeResize="0"/>
          <p:nvPr/>
        </p:nvPicPr>
        <p:blipFill rotWithShape="1">
          <a:blip r:embed="rId5">
            <a:alphaModFix/>
          </a:blip>
          <a:srcRect/>
          <a:stretch/>
        </p:blipFill>
        <p:spPr>
          <a:xfrm>
            <a:off x="7840663" y="88900"/>
            <a:ext cx="1284287" cy="12858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0"/>
          <p:cNvSpPr txBox="1">
            <a:spLocks noGrp="1"/>
          </p:cNvSpPr>
          <p:nvPr>
            <p:ph type="title"/>
          </p:nvPr>
        </p:nvSpPr>
        <p:spPr>
          <a:xfrm>
            <a:off x="457200" y="274638"/>
            <a:ext cx="8229600" cy="70643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sl-SI" b="1">
                <a:solidFill>
                  <a:srgbClr val="A2A2E0"/>
                </a:solidFill>
                <a:latin typeface="Calibri"/>
                <a:ea typeface="Calibri"/>
                <a:cs typeface="Calibri"/>
                <a:sym typeface="Calibri"/>
              </a:rPr>
              <a:t>ČOKOLADNI JEŽKI</a:t>
            </a:r>
            <a:endParaRPr/>
          </a:p>
        </p:txBody>
      </p:sp>
      <p:sp>
        <p:nvSpPr>
          <p:cNvPr id="219" name="Google Shape;219;p30"/>
          <p:cNvSpPr txBox="1">
            <a:spLocks noGrp="1"/>
          </p:cNvSpPr>
          <p:nvPr>
            <p:ph type="body" idx="1"/>
          </p:nvPr>
        </p:nvSpPr>
        <p:spPr>
          <a:xfrm>
            <a:off x="457200" y="981075"/>
            <a:ext cx="8229600" cy="51450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1100"/>
              <a:buFont typeface="Calibri"/>
              <a:buNone/>
            </a:pPr>
            <a:r>
              <a:rPr lang="sl-SI" sz="1100" b="1" u="sng">
                <a:solidFill>
                  <a:schemeClr val="accent1"/>
                </a:solidFill>
                <a:latin typeface="Calibri"/>
                <a:ea typeface="Calibri"/>
                <a:cs typeface="Calibri"/>
                <a:sym typeface="Calibri"/>
              </a:rPr>
              <a:t>SESTAVINE:</a:t>
            </a:r>
            <a:endParaRPr/>
          </a:p>
          <a:p>
            <a:pPr marL="0" lvl="0" indent="-69850" algn="l" rtl="0">
              <a:spcBef>
                <a:spcPts val="220"/>
              </a:spcBef>
              <a:spcAft>
                <a:spcPts val="0"/>
              </a:spcAft>
              <a:buClr>
                <a:schemeClr val="accent1"/>
              </a:buClr>
              <a:buSzPts val="1100"/>
              <a:buFont typeface="Calibri"/>
              <a:buChar char="•"/>
            </a:pPr>
            <a:r>
              <a:rPr lang="sl-SI" sz="1100" b="1">
                <a:solidFill>
                  <a:schemeClr val="accent1"/>
                </a:solidFill>
                <a:latin typeface="Calibri"/>
                <a:ea typeface="Calibri"/>
                <a:cs typeface="Calibri"/>
                <a:sym typeface="Calibri"/>
              </a:rPr>
              <a:t>150 G PIŠKOTOV BEBI ALI SAVOIARDI</a:t>
            </a:r>
            <a:endParaRPr/>
          </a:p>
          <a:p>
            <a:pPr marL="0" lvl="0" indent="-69850" algn="l" rtl="0">
              <a:spcBef>
                <a:spcPts val="220"/>
              </a:spcBef>
              <a:spcAft>
                <a:spcPts val="0"/>
              </a:spcAft>
              <a:buClr>
                <a:schemeClr val="accent1"/>
              </a:buClr>
              <a:buSzPts val="1100"/>
              <a:buFont typeface="Calibri"/>
              <a:buChar char="•"/>
            </a:pPr>
            <a:r>
              <a:rPr lang="sl-SI" sz="1100" b="1">
                <a:solidFill>
                  <a:schemeClr val="accent1"/>
                </a:solidFill>
                <a:latin typeface="Calibri"/>
                <a:ea typeface="Calibri"/>
                <a:cs typeface="Calibri"/>
                <a:sym typeface="Calibri"/>
              </a:rPr>
              <a:t>50 G MLETIH PIŠKOTOV (ALBERT)</a:t>
            </a:r>
            <a:endParaRPr/>
          </a:p>
          <a:p>
            <a:pPr marL="0" lvl="0" indent="-69850" algn="l" rtl="0">
              <a:spcBef>
                <a:spcPts val="220"/>
              </a:spcBef>
              <a:spcAft>
                <a:spcPts val="0"/>
              </a:spcAft>
              <a:buClr>
                <a:schemeClr val="accent1"/>
              </a:buClr>
              <a:buSzPts val="1100"/>
              <a:buFont typeface="Calibri"/>
              <a:buChar char="•"/>
            </a:pPr>
            <a:r>
              <a:rPr lang="sl-SI" sz="1100" b="1">
                <a:solidFill>
                  <a:schemeClr val="accent1"/>
                </a:solidFill>
                <a:latin typeface="Calibri"/>
                <a:ea typeface="Calibri"/>
                <a:cs typeface="Calibri"/>
                <a:sym typeface="Calibri"/>
              </a:rPr>
              <a:t>50 G MLETIH OREHOV ALI LEŠNIKOV</a:t>
            </a:r>
            <a:endParaRPr/>
          </a:p>
          <a:p>
            <a:pPr marL="0" lvl="0" indent="-69850" algn="l" rtl="0">
              <a:spcBef>
                <a:spcPts val="220"/>
              </a:spcBef>
              <a:spcAft>
                <a:spcPts val="0"/>
              </a:spcAft>
              <a:buClr>
                <a:schemeClr val="accent1"/>
              </a:buClr>
              <a:buSzPts val="1100"/>
              <a:buFont typeface="Calibri"/>
              <a:buChar char="•"/>
            </a:pPr>
            <a:r>
              <a:rPr lang="sl-SI" sz="1100" b="1">
                <a:solidFill>
                  <a:schemeClr val="accent1"/>
                </a:solidFill>
                <a:latin typeface="Calibri"/>
                <a:ea typeface="Calibri"/>
                <a:cs typeface="Calibri"/>
                <a:sym typeface="Calibri"/>
              </a:rPr>
              <a:t>100 G STOPLJENE JEDILNE ALI TEMNE ČOKOLADE</a:t>
            </a:r>
            <a:endParaRPr/>
          </a:p>
          <a:p>
            <a:pPr marL="0" lvl="0" indent="-69850" algn="l" rtl="0">
              <a:spcBef>
                <a:spcPts val="220"/>
              </a:spcBef>
              <a:spcAft>
                <a:spcPts val="0"/>
              </a:spcAft>
              <a:buClr>
                <a:schemeClr val="accent1"/>
              </a:buClr>
              <a:buSzPts val="1100"/>
              <a:buFont typeface="Calibri"/>
              <a:buChar char="•"/>
            </a:pPr>
            <a:r>
              <a:rPr lang="sl-SI" sz="1100" b="1">
                <a:solidFill>
                  <a:schemeClr val="accent1"/>
                </a:solidFill>
                <a:latin typeface="Calibri"/>
                <a:ea typeface="Calibri"/>
                <a:cs typeface="Calibri"/>
                <a:sym typeface="Calibri"/>
              </a:rPr>
              <a:t>1,5 DL POMARANČNEGA SOKA</a:t>
            </a:r>
            <a:endParaRPr/>
          </a:p>
          <a:p>
            <a:pPr marL="0" lvl="0" indent="-69850" algn="l" rtl="0">
              <a:spcBef>
                <a:spcPts val="220"/>
              </a:spcBef>
              <a:spcAft>
                <a:spcPts val="0"/>
              </a:spcAft>
              <a:buClr>
                <a:schemeClr val="accent1"/>
              </a:buClr>
              <a:buSzPts val="1100"/>
              <a:buFont typeface="Calibri"/>
              <a:buChar char="•"/>
            </a:pPr>
            <a:r>
              <a:rPr lang="sl-SI" sz="1100" b="1">
                <a:solidFill>
                  <a:schemeClr val="accent1"/>
                </a:solidFill>
                <a:latin typeface="Calibri"/>
                <a:ea typeface="Calibri"/>
                <a:cs typeface="Calibri"/>
                <a:sym typeface="Calibri"/>
              </a:rPr>
              <a:t>2 MALI ŽLICI MARELIČNE MARMELADE</a:t>
            </a:r>
            <a:endParaRPr/>
          </a:p>
          <a:p>
            <a:pPr marL="0" lvl="0" indent="-69850" algn="l" rtl="0">
              <a:spcBef>
                <a:spcPts val="220"/>
              </a:spcBef>
              <a:spcAft>
                <a:spcPts val="0"/>
              </a:spcAft>
              <a:buClr>
                <a:schemeClr val="accent1"/>
              </a:buClr>
              <a:buSzPts val="1100"/>
              <a:buFont typeface="Calibri"/>
              <a:buChar char="•"/>
            </a:pPr>
            <a:r>
              <a:rPr lang="sl-SI" sz="1100" b="1">
                <a:solidFill>
                  <a:schemeClr val="accent1"/>
                </a:solidFill>
                <a:latin typeface="Calibri"/>
                <a:ea typeface="Calibri"/>
                <a:cs typeface="Calibri"/>
                <a:sym typeface="Calibri"/>
              </a:rPr>
              <a:t>1 VELIKA ŽLICA KAKAVA V PRAHU</a:t>
            </a:r>
            <a:endParaRPr/>
          </a:p>
          <a:p>
            <a:pPr marL="0" lvl="0" indent="-69850" algn="l" rtl="0">
              <a:spcBef>
                <a:spcPts val="220"/>
              </a:spcBef>
              <a:spcAft>
                <a:spcPts val="0"/>
              </a:spcAft>
              <a:buClr>
                <a:schemeClr val="accent1"/>
              </a:buClr>
              <a:buSzPts val="1100"/>
              <a:buFont typeface="Calibri"/>
              <a:buChar char="•"/>
            </a:pPr>
            <a:r>
              <a:rPr lang="sl-SI" sz="1100" b="1">
                <a:solidFill>
                  <a:schemeClr val="accent1"/>
                </a:solidFill>
                <a:latin typeface="Calibri"/>
                <a:ea typeface="Calibri"/>
                <a:cs typeface="Calibri"/>
                <a:sym typeface="Calibri"/>
              </a:rPr>
              <a:t>½ MALE ŽLIČKE VANILIJE V PRAHU</a:t>
            </a:r>
            <a:endParaRPr/>
          </a:p>
          <a:p>
            <a:pPr marL="0" lvl="0" indent="-69850" algn="l" rtl="0">
              <a:spcBef>
                <a:spcPts val="220"/>
              </a:spcBef>
              <a:spcAft>
                <a:spcPts val="0"/>
              </a:spcAft>
              <a:buClr>
                <a:schemeClr val="accent1"/>
              </a:buClr>
              <a:buSzPts val="1100"/>
              <a:buFont typeface="Calibri"/>
              <a:buChar char="•"/>
            </a:pPr>
            <a:r>
              <a:rPr lang="sl-SI" sz="1100" b="1">
                <a:solidFill>
                  <a:schemeClr val="accent1"/>
                </a:solidFill>
                <a:latin typeface="Calibri"/>
                <a:ea typeface="Calibri"/>
                <a:cs typeface="Calibri"/>
                <a:sym typeface="Calibri"/>
              </a:rPr>
              <a:t>¼ MALE ŽLIČKE CIMETA</a:t>
            </a:r>
            <a:endParaRPr/>
          </a:p>
          <a:p>
            <a:pPr marL="0" lvl="0" indent="-69850" algn="l" rtl="0">
              <a:spcBef>
                <a:spcPts val="220"/>
              </a:spcBef>
              <a:spcAft>
                <a:spcPts val="0"/>
              </a:spcAft>
              <a:buClr>
                <a:schemeClr val="accent1"/>
              </a:buClr>
              <a:buSzPts val="1100"/>
              <a:buFont typeface="Calibri"/>
              <a:buChar char="•"/>
            </a:pPr>
            <a:r>
              <a:rPr lang="sl-SI" sz="1100" b="1">
                <a:solidFill>
                  <a:schemeClr val="accent1"/>
                </a:solidFill>
                <a:latin typeface="Calibri"/>
                <a:ea typeface="Calibri"/>
                <a:cs typeface="Calibri"/>
                <a:sym typeface="Calibri"/>
              </a:rPr>
              <a:t>ŠČEPEC SOLI</a:t>
            </a:r>
            <a:endParaRPr/>
          </a:p>
          <a:p>
            <a:pPr marL="0" lvl="0" indent="-69850" algn="l" rtl="0">
              <a:spcBef>
                <a:spcPts val="220"/>
              </a:spcBef>
              <a:spcAft>
                <a:spcPts val="0"/>
              </a:spcAft>
              <a:buClr>
                <a:schemeClr val="accent1"/>
              </a:buClr>
              <a:buSzPts val="1100"/>
              <a:buFont typeface="Calibri"/>
              <a:buChar char="•"/>
            </a:pPr>
            <a:r>
              <a:rPr lang="sl-SI" sz="1100" b="1">
                <a:solidFill>
                  <a:schemeClr val="accent1"/>
                </a:solidFill>
                <a:latin typeface="Calibri"/>
                <a:ea typeface="Calibri"/>
                <a:cs typeface="Calibri"/>
                <a:sym typeface="Calibri"/>
              </a:rPr>
              <a:t>DEKORACIJA: KOKOSOVA MOKA ALI ČOKOLADNE MRVICE ZA POSIP, BELA ČOKOLADA, BRUSNICE</a:t>
            </a:r>
            <a:endParaRPr/>
          </a:p>
          <a:p>
            <a:pPr marL="0" lvl="0" indent="0" algn="l" rtl="0">
              <a:spcBef>
                <a:spcPts val="220"/>
              </a:spcBef>
              <a:spcAft>
                <a:spcPts val="0"/>
              </a:spcAft>
              <a:buClr>
                <a:schemeClr val="accent1"/>
              </a:buClr>
              <a:buSzPts val="1100"/>
              <a:buFont typeface="Calibri"/>
              <a:buNone/>
            </a:pPr>
            <a:r>
              <a:rPr lang="sl-SI" sz="1100" b="1" u="sng">
                <a:solidFill>
                  <a:schemeClr val="accent1"/>
                </a:solidFill>
                <a:latin typeface="Calibri"/>
                <a:ea typeface="Calibri"/>
                <a:cs typeface="Calibri"/>
                <a:sym typeface="Calibri"/>
              </a:rPr>
              <a:t>POSTOPEK:</a:t>
            </a:r>
            <a:endParaRPr/>
          </a:p>
          <a:p>
            <a:pPr marL="0" lvl="0" indent="-69850" algn="l" rtl="0">
              <a:spcBef>
                <a:spcPts val="220"/>
              </a:spcBef>
              <a:spcAft>
                <a:spcPts val="0"/>
              </a:spcAft>
              <a:buClr>
                <a:schemeClr val="accent1"/>
              </a:buClr>
              <a:buSzPts val="1100"/>
              <a:buFont typeface="Calibri"/>
              <a:buAutoNum type="arabicPeriod"/>
            </a:pPr>
            <a:r>
              <a:rPr lang="sl-SI" sz="1100" b="1">
                <a:solidFill>
                  <a:schemeClr val="accent1"/>
                </a:solidFill>
                <a:latin typeface="Calibri"/>
                <a:ea typeface="Calibri"/>
                <a:cs typeface="Calibri"/>
                <a:sym typeface="Calibri"/>
              </a:rPr>
              <a:t>OBE VRSTI PIŠKOTOV ZDROBIMO. NAJLAŽJE JE, ČE JIH DAMO V PLASTIČNO VREČKO IN JIH NATO ZDROBIMO S POMOČJO VALJARJA.</a:t>
            </a:r>
            <a:endParaRPr/>
          </a:p>
          <a:p>
            <a:pPr marL="0" lvl="0" indent="-69850" algn="l" rtl="0">
              <a:spcBef>
                <a:spcPts val="220"/>
              </a:spcBef>
              <a:spcAft>
                <a:spcPts val="0"/>
              </a:spcAft>
              <a:buClr>
                <a:schemeClr val="accent1"/>
              </a:buClr>
              <a:buSzPts val="1100"/>
              <a:buFont typeface="Calibri"/>
              <a:buAutoNum type="arabicPeriod"/>
            </a:pPr>
            <a:r>
              <a:rPr lang="sl-SI" sz="1100" b="1">
                <a:solidFill>
                  <a:schemeClr val="accent1"/>
                </a:solidFill>
                <a:latin typeface="Calibri"/>
                <a:ea typeface="Calibri"/>
                <a:cs typeface="Calibri"/>
                <a:sym typeface="Calibri"/>
              </a:rPr>
              <a:t>VSE SESTAVINE DAMO V VELIKO POSODO IN JIH S KUHALNICO ZMEŠAMO, TAKO DA DOBIMO ENOTNO ZMES.</a:t>
            </a:r>
            <a:endParaRPr/>
          </a:p>
          <a:p>
            <a:pPr marL="0" lvl="0" indent="-69850" algn="l" rtl="0">
              <a:spcBef>
                <a:spcPts val="220"/>
              </a:spcBef>
              <a:spcAft>
                <a:spcPts val="0"/>
              </a:spcAft>
              <a:buClr>
                <a:schemeClr val="accent1"/>
              </a:buClr>
              <a:buSzPts val="1100"/>
              <a:buFont typeface="Calibri"/>
              <a:buAutoNum type="arabicPeriod"/>
            </a:pPr>
            <a:r>
              <a:rPr lang="sl-SI" sz="1100" b="1">
                <a:solidFill>
                  <a:schemeClr val="accent1"/>
                </a:solidFill>
                <a:latin typeface="Calibri"/>
                <a:ea typeface="Calibri"/>
                <a:cs typeface="Calibri"/>
                <a:sym typeface="Calibri"/>
              </a:rPr>
              <a:t>ČE SE NAM MASA ZDI PREVEČ MOKRA, DODAMO VEČ PIŠKOTOV, ČE PA PRESUHA, DODAMO ŠE MALO SOKA.</a:t>
            </a:r>
            <a:endParaRPr/>
          </a:p>
          <a:p>
            <a:pPr marL="0" lvl="0" indent="-69850" algn="l" rtl="0">
              <a:spcBef>
                <a:spcPts val="220"/>
              </a:spcBef>
              <a:spcAft>
                <a:spcPts val="0"/>
              </a:spcAft>
              <a:buClr>
                <a:schemeClr val="accent1"/>
              </a:buClr>
              <a:buSzPts val="1100"/>
              <a:buFont typeface="Calibri"/>
              <a:buAutoNum type="arabicPeriod"/>
            </a:pPr>
            <a:r>
              <a:rPr lang="sl-SI" sz="1100" b="1">
                <a:solidFill>
                  <a:schemeClr val="accent1"/>
                </a:solidFill>
                <a:latin typeface="Calibri"/>
                <a:ea typeface="Calibri"/>
                <a:cs typeface="Calibri"/>
                <a:sym typeface="Calibri"/>
              </a:rPr>
              <a:t>MASO MORAMO POSKUSITI IN PO ŽELJI LAHKO DODAMO ŠE KAKŠNE DRUGE SESTAVINE.</a:t>
            </a:r>
            <a:endParaRPr/>
          </a:p>
          <a:p>
            <a:pPr marL="0" lvl="0" indent="-69850" algn="l" rtl="0">
              <a:spcBef>
                <a:spcPts val="220"/>
              </a:spcBef>
              <a:spcAft>
                <a:spcPts val="0"/>
              </a:spcAft>
              <a:buClr>
                <a:schemeClr val="accent1"/>
              </a:buClr>
              <a:buSzPts val="1100"/>
              <a:buFont typeface="Calibri"/>
              <a:buAutoNum type="arabicPeriod"/>
            </a:pPr>
            <a:r>
              <a:rPr lang="sl-SI" sz="1100" b="1">
                <a:solidFill>
                  <a:schemeClr val="accent1"/>
                </a:solidFill>
                <a:latin typeface="Calibri"/>
                <a:ea typeface="Calibri"/>
                <a:cs typeface="Calibri"/>
                <a:sym typeface="Calibri"/>
              </a:rPr>
              <a:t>MASO ZA 1 URO POSTAVIMO V HLADILNIK, DA SE OHLADI, POTEM JO LAŽJE OBLIKUJEMO.</a:t>
            </a:r>
            <a:endParaRPr/>
          </a:p>
          <a:p>
            <a:pPr marL="0" lvl="0" indent="-69850" algn="l" rtl="0">
              <a:spcBef>
                <a:spcPts val="220"/>
              </a:spcBef>
              <a:spcAft>
                <a:spcPts val="0"/>
              </a:spcAft>
              <a:buClr>
                <a:schemeClr val="accent1"/>
              </a:buClr>
              <a:buSzPts val="1100"/>
              <a:buFont typeface="Calibri"/>
              <a:buAutoNum type="arabicPeriod"/>
            </a:pPr>
            <a:r>
              <a:rPr lang="sl-SI" sz="1100" b="1">
                <a:solidFill>
                  <a:schemeClr val="accent1"/>
                </a:solidFill>
                <a:latin typeface="Calibri"/>
                <a:ea typeface="Calibri"/>
                <a:cs typeface="Calibri"/>
                <a:sym typeface="Calibri"/>
              </a:rPr>
              <a:t>NATO OBLIKUJEMO KROGLICE. VSAKO KROGLICO NA ENI STRANI MALO STISNEMO, DA NASTANE »JEŽKOV GOBČEK«. POVALJAMO V KOKOSOVI MOKI ALI ČOKOLADNIH MRVICAH. JEŽKU DODAMO ŠE OČI IN SMRČEK IZ POLJUBNIH SESTAVIN (NPR. STOPLJENA BELA ČOKOLADA, BRUSNICE)</a:t>
            </a:r>
            <a:endParaRPr/>
          </a:p>
          <a:p>
            <a:pPr marL="0" lvl="0" indent="-69850" algn="l" rtl="0">
              <a:spcBef>
                <a:spcPts val="220"/>
              </a:spcBef>
              <a:spcAft>
                <a:spcPts val="0"/>
              </a:spcAft>
              <a:buClr>
                <a:schemeClr val="accent1"/>
              </a:buClr>
              <a:buSzPts val="1100"/>
              <a:buFont typeface="Calibri"/>
              <a:buAutoNum type="arabicPeriod"/>
            </a:pPr>
            <a:r>
              <a:rPr lang="sl-SI" sz="1100" b="1">
                <a:solidFill>
                  <a:schemeClr val="accent1"/>
                </a:solidFill>
                <a:latin typeface="Calibri"/>
                <a:ea typeface="Calibri"/>
                <a:cs typeface="Calibri"/>
                <a:sym typeface="Calibri"/>
              </a:rPr>
              <a:t>JEŽKE DOBRO OHLADIMO IN JIH ZLOŽIMO V PAPIRNATE POSODICE ZA MINJONE. NI NUJNO, JE PA LEPO.</a:t>
            </a:r>
            <a:endParaRPr/>
          </a:p>
          <a:p>
            <a:pPr marL="0" lvl="0" indent="0" algn="l" rtl="0">
              <a:spcBef>
                <a:spcPts val="220"/>
              </a:spcBef>
              <a:spcAft>
                <a:spcPts val="0"/>
              </a:spcAft>
              <a:buClr>
                <a:schemeClr val="dk1"/>
              </a:buClr>
              <a:buSzPts val="1100"/>
              <a:buFont typeface="Arial"/>
              <a:buNone/>
            </a:pPr>
            <a:endParaRPr sz="1100"/>
          </a:p>
        </p:txBody>
      </p:sp>
      <p:pic>
        <p:nvPicPr>
          <p:cNvPr id="220" name="Google Shape;220;p30">
            <a:hlinkClick r:id="rId3" action="ppaction://hlinksldjump"/>
          </p:cNvPr>
          <p:cNvPicPr preferRelativeResize="0"/>
          <p:nvPr/>
        </p:nvPicPr>
        <p:blipFill rotWithShape="1">
          <a:blip r:embed="rId4">
            <a:alphaModFix/>
          </a:blip>
          <a:srcRect/>
          <a:stretch/>
        </p:blipFill>
        <p:spPr>
          <a:xfrm>
            <a:off x="7840663" y="88900"/>
            <a:ext cx="1284287" cy="1285875"/>
          </a:xfrm>
          <a:prstGeom prst="rect">
            <a:avLst/>
          </a:prstGeom>
          <a:noFill/>
          <a:ln>
            <a:noFill/>
          </a:ln>
        </p:spPr>
      </p:pic>
      <p:pic>
        <p:nvPicPr>
          <p:cNvPr id="221" name="Google Shape;221;p30" descr="Čokoladni ježki"/>
          <p:cNvPicPr preferRelativeResize="0"/>
          <p:nvPr/>
        </p:nvPicPr>
        <p:blipFill rotWithShape="1">
          <a:blip r:embed="rId5">
            <a:alphaModFix/>
          </a:blip>
          <a:srcRect/>
          <a:stretch/>
        </p:blipFill>
        <p:spPr>
          <a:xfrm>
            <a:off x="4211638" y="1165225"/>
            <a:ext cx="3313112" cy="179546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1"/>
          <p:cNvSpPr txBox="1">
            <a:spLocks noGrp="1"/>
          </p:cNvSpPr>
          <p:nvPr>
            <p:ph type="title"/>
          </p:nvPr>
        </p:nvSpPr>
        <p:spPr>
          <a:xfrm>
            <a:off x="457200" y="188913"/>
            <a:ext cx="8229600" cy="63341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sl-SI" b="1">
                <a:solidFill>
                  <a:srgbClr val="A2A2E0"/>
                </a:solidFill>
                <a:latin typeface="Calibri"/>
                <a:ea typeface="Calibri"/>
                <a:cs typeface="Calibri"/>
                <a:sym typeface="Calibri"/>
              </a:rPr>
              <a:t>ČRNO BELI PIŠKOTI</a:t>
            </a:r>
            <a:endParaRPr/>
          </a:p>
        </p:txBody>
      </p:sp>
      <p:sp>
        <p:nvSpPr>
          <p:cNvPr id="227" name="Google Shape;227;p31"/>
          <p:cNvSpPr txBox="1">
            <a:spLocks noGrp="1"/>
          </p:cNvSpPr>
          <p:nvPr>
            <p:ph type="body" idx="1"/>
          </p:nvPr>
        </p:nvSpPr>
        <p:spPr>
          <a:xfrm>
            <a:off x="457200" y="822325"/>
            <a:ext cx="8229600" cy="53038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1000"/>
              <a:buFont typeface="Calibri"/>
              <a:buNone/>
            </a:pPr>
            <a:r>
              <a:rPr lang="sl-SI" sz="1000" b="1" u="sng">
                <a:solidFill>
                  <a:schemeClr val="accent1"/>
                </a:solidFill>
                <a:latin typeface="Calibri"/>
                <a:ea typeface="Calibri"/>
                <a:cs typeface="Calibri"/>
                <a:sym typeface="Calibri"/>
              </a:rPr>
              <a:t>SESTAVINE:</a:t>
            </a:r>
            <a:endParaRPr/>
          </a:p>
          <a:p>
            <a:pPr marL="0" lvl="0" indent="-63500" algn="l" rtl="0">
              <a:spcBef>
                <a:spcPts val="200"/>
              </a:spcBef>
              <a:spcAft>
                <a:spcPts val="0"/>
              </a:spcAft>
              <a:buClr>
                <a:schemeClr val="accent1"/>
              </a:buClr>
              <a:buSzPts val="1000"/>
              <a:buFont typeface="Calibri"/>
              <a:buChar char="•"/>
            </a:pPr>
            <a:r>
              <a:rPr lang="sl-SI" sz="1000" b="1">
                <a:solidFill>
                  <a:schemeClr val="accent1"/>
                </a:solidFill>
                <a:latin typeface="Calibri"/>
                <a:ea typeface="Calibri"/>
                <a:cs typeface="Calibri"/>
                <a:sym typeface="Calibri"/>
              </a:rPr>
              <a:t>260 G MOKE (170 G MEHKE MOKE, 90 G OSTRE MOKE)</a:t>
            </a:r>
            <a:endParaRPr/>
          </a:p>
          <a:p>
            <a:pPr marL="0" lvl="0" indent="-63500" algn="l" rtl="0">
              <a:spcBef>
                <a:spcPts val="200"/>
              </a:spcBef>
              <a:spcAft>
                <a:spcPts val="0"/>
              </a:spcAft>
              <a:buClr>
                <a:schemeClr val="accent1"/>
              </a:buClr>
              <a:buSzPts val="1000"/>
              <a:buFont typeface="Calibri"/>
              <a:buChar char="•"/>
            </a:pPr>
            <a:r>
              <a:rPr lang="sl-SI" sz="1000" b="1">
                <a:solidFill>
                  <a:schemeClr val="accent1"/>
                </a:solidFill>
                <a:latin typeface="Calibri"/>
                <a:ea typeface="Calibri"/>
                <a:cs typeface="Calibri"/>
                <a:sym typeface="Calibri"/>
              </a:rPr>
              <a:t>1 MALA ŽLICA PECILNEGA PRAŠKA</a:t>
            </a:r>
            <a:endParaRPr/>
          </a:p>
          <a:p>
            <a:pPr marL="0" lvl="0" indent="-63500" algn="l" rtl="0">
              <a:spcBef>
                <a:spcPts val="200"/>
              </a:spcBef>
              <a:spcAft>
                <a:spcPts val="0"/>
              </a:spcAft>
              <a:buClr>
                <a:schemeClr val="accent1"/>
              </a:buClr>
              <a:buSzPts val="1000"/>
              <a:buFont typeface="Calibri"/>
              <a:buChar char="•"/>
            </a:pPr>
            <a:r>
              <a:rPr lang="sl-SI" sz="1000" b="1">
                <a:solidFill>
                  <a:schemeClr val="accent1"/>
                </a:solidFill>
                <a:latin typeface="Calibri"/>
                <a:ea typeface="Calibri"/>
                <a:cs typeface="Calibri"/>
                <a:sym typeface="Calibri"/>
              </a:rPr>
              <a:t>ŠČEPEC SOLI</a:t>
            </a:r>
            <a:endParaRPr/>
          </a:p>
          <a:p>
            <a:pPr marL="0" lvl="0" indent="-63500" algn="l" rtl="0">
              <a:spcBef>
                <a:spcPts val="200"/>
              </a:spcBef>
              <a:spcAft>
                <a:spcPts val="0"/>
              </a:spcAft>
              <a:buClr>
                <a:schemeClr val="accent1"/>
              </a:buClr>
              <a:buSzPts val="1000"/>
              <a:buFont typeface="Calibri"/>
              <a:buChar char="•"/>
            </a:pPr>
            <a:r>
              <a:rPr lang="sl-SI" sz="1000" b="1">
                <a:solidFill>
                  <a:schemeClr val="accent1"/>
                </a:solidFill>
                <a:latin typeface="Calibri"/>
                <a:ea typeface="Calibri"/>
                <a:cs typeface="Calibri"/>
                <a:sym typeface="Calibri"/>
              </a:rPr>
              <a:t>125 G KOKOSOVE MAŠČOBE (ALI MASLA)</a:t>
            </a:r>
            <a:endParaRPr/>
          </a:p>
          <a:p>
            <a:pPr marL="0" lvl="0" indent="-63500" algn="l" rtl="0">
              <a:spcBef>
                <a:spcPts val="200"/>
              </a:spcBef>
              <a:spcAft>
                <a:spcPts val="0"/>
              </a:spcAft>
              <a:buClr>
                <a:schemeClr val="accent1"/>
              </a:buClr>
              <a:buSzPts val="1000"/>
              <a:buFont typeface="Calibri"/>
              <a:buChar char="•"/>
            </a:pPr>
            <a:r>
              <a:rPr lang="sl-SI" sz="1000" b="1">
                <a:solidFill>
                  <a:schemeClr val="accent1"/>
                </a:solidFill>
                <a:latin typeface="Calibri"/>
                <a:ea typeface="Calibri"/>
                <a:cs typeface="Calibri"/>
                <a:sym typeface="Calibri"/>
              </a:rPr>
              <a:t>100 G SLADKORJA V PRAHU</a:t>
            </a:r>
            <a:endParaRPr/>
          </a:p>
          <a:p>
            <a:pPr marL="0" lvl="0" indent="-63500" algn="l" rtl="0">
              <a:spcBef>
                <a:spcPts val="200"/>
              </a:spcBef>
              <a:spcAft>
                <a:spcPts val="0"/>
              </a:spcAft>
              <a:buClr>
                <a:schemeClr val="accent1"/>
              </a:buClr>
              <a:buSzPts val="1000"/>
              <a:buFont typeface="Calibri"/>
              <a:buChar char="•"/>
            </a:pPr>
            <a:r>
              <a:rPr lang="sl-SI" sz="1000" b="1">
                <a:solidFill>
                  <a:schemeClr val="accent1"/>
                </a:solidFill>
                <a:latin typeface="Calibri"/>
                <a:ea typeface="Calibri"/>
                <a:cs typeface="Calibri"/>
                <a:sym typeface="Calibri"/>
              </a:rPr>
              <a:t>2 VREČKI VANILJEVEGA SLADKORJA</a:t>
            </a:r>
            <a:endParaRPr/>
          </a:p>
          <a:p>
            <a:pPr marL="0" lvl="0" indent="-63500" algn="l" rtl="0">
              <a:spcBef>
                <a:spcPts val="200"/>
              </a:spcBef>
              <a:spcAft>
                <a:spcPts val="0"/>
              </a:spcAft>
              <a:buClr>
                <a:schemeClr val="accent1"/>
              </a:buClr>
              <a:buSzPts val="1000"/>
              <a:buFont typeface="Calibri"/>
              <a:buChar char="•"/>
            </a:pPr>
            <a:r>
              <a:rPr lang="sl-SI" sz="1000" b="1">
                <a:solidFill>
                  <a:schemeClr val="accent1"/>
                </a:solidFill>
                <a:latin typeface="Calibri"/>
                <a:ea typeface="Calibri"/>
                <a:cs typeface="Calibri"/>
                <a:sym typeface="Calibri"/>
              </a:rPr>
              <a:t>1 JAJCE (ALI ½ PRETLAČENE BANANE)</a:t>
            </a:r>
            <a:endParaRPr/>
          </a:p>
          <a:p>
            <a:pPr marL="0" lvl="0" indent="-63500" algn="l" rtl="0">
              <a:spcBef>
                <a:spcPts val="200"/>
              </a:spcBef>
              <a:spcAft>
                <a:spcPts val="0"/>
              </a:spcAft>
              <a:buClr>
                <a:schemeClr val="accent1"/>
              </a:buClr>
              <a:buSzPts val="1000"/>
              <a:buFont typeface="Calibri"/>
              <a:buChar char="•"/>
            </a:pPr>
            <a:r>
              <a:rPr lang="sl-SI" sz="1000" b="1">
                <a:solidFill>
                  <a:schemeClr val="accent1"/>
                </a:solidFill>
                <a:latin typeface="Calibri"/>
                <a:ea typeface="Calibri"/>
                <a:cs typeface="Calibri"/>
                <a:sym typeface="Calibri"/>
              </a:rPr>
              <a:t>TEMNO TESTO:</a:t>
            </a:r>
            <a:endParaRPr/>
          </a:p>
          <a:p>
            <a:pPr marL="0" lvl="0" indent="-63500" algn="l" rtl="0">
              <a:spcBef>
                <a:spcPts val="200"/>
              </a:spcBef>
              <a:spcAft>
                <a:spcPts val="0"/>
              </a:spcAft>
              <a:buClr>
                <a:schemeClr val="accent1"/>
              </a:buClr>
              <a:buSzPts val="1000"/>
              <a:buFont typeface="Calibri"/>
              <a:buChar char="•"/>
            </a:pPr>
            <a:r>
              <a:rPr lang="sl-SI" sz="1000" b="1">
                <a:solidFill>
                  <a:schemeClr val="accent1"/>
                </a:solidFill>
                <a:latin typeface="Calibri"/>
                <a:ea typeface="Calibri"/>
                <a:cs typeface="Calibri"/>
                <a:sym typeface="Calibri"/>
              </a:rPr>
              <a:t>1 ½ VELIKE ŽLICE KAKAVA V PRAHU</a:t>
            </a:r>
            <a:endParaRPr/>
          </a:p>
          <a:p>
            <a:pPr marL="0" lvl="0" indent="-63500" algn="l" rtl="0">
              <a:spcBef>
                <a:spcPts val="200"/>
              </a:spcBef>
              <a:spcAft>
                <a:spcPts val="0"/>
              </a:spcAft>
              <a:buClr>
                <a:schemeClr val="accent1"/>
              </a:buClr>
              <a:buSzPts val="1000"/>
              <a:buFont typeface="Calibri"/>
              <a:buChar char="•"/>
            </a:pPr>
            <a:r>
              <a:rPr lang="sl-SI" sz="1000" b="1">
                <a:solidFill>
                  <a:schemeClr val="accent1"/>
                </a:solidFill>
                <a:latin typeface="Calibri"/>
                <a:ea typeface="Calibri"/>
                <a:cs typeface="Calibri"/>
                <a:sym typeface="Calibri"/>
              </a:rPr>
              <a:t>1 VELIKA ŽLICA SLADKE SMETANE ALI MLEKA</a:t>
            </a:r>
            <a:endParaRPr/>
          </a:p>
          <a:p>
            <a:pPr marL="0" lvl="0" indent="0" algn="l" rtl="0">
              <a:spcBef>
                <a:spcPts val="200"/>
              </a:spcBef>
              <a:spcAft>
                <a:spcPts val="0"/>
              </a:spcAft>
              <a:buClr>
                <a:schemeClr val="accent1"/>
              </a:buClr>
              <a:buSzPts val="1000"/>
              <a:buFont typeface="Calibri"/>
              <a:buNone/>
            </a:pPr>
            <a:r>
              <a:rPr lang="sl-SI" sz="1000" b="1" u="sng">
                <a:solidFill>
                  <a:schemeClr val="accent1"/>
                </a:solidFill>
                <a:latin typeface="Calibri"/>
                <a:ea typeface="Calibri"/>
                <a:cs typeface="Calibri"/>
                <a:sym typeface="Calibri"/>
              </a:rPr>
              <a:t>POSTOPEK:</a:t>
            </a:r>
            <a:endParaRPr/>
          </a:p>
          <a:p>
            <a:pPr marL="0" lvl="0" indent="-63500" algn="l" rtl="0">
              <a:spcBef>
                <a:spcPts val="200"/>
              </a:spcBef>
              <a:spcAft>
                <a:spcPts val="0"/>
              </a:spcAft>
              <a:buClr>
                <a:schemeClr val="accent1"/>
              </a:buClr>
              <a:buSzPts val="1000"/>
              <a:buFont typeface="Calibri"/>
              <a:buAutoNum type="arabicPeriod"/>
            </a:pPr>
            <a:r>
              <a:rPr lang="sl-SI" sz="1000" b="1">
                <a:solidFill>
                  <a:schemeClr val="accent1"/>
                </a:solidFill>
                <a:latin typeface="Calibri"/>
                <a:ea typeface="Calibri"/>
                <a:cs typeface="Calibri"/>
                <a:sym typeface="Calibri"/>
              </a:rPr>
              <a:t>MOKO SKUPAJ S PECILNIM PRAŠKOM PRESEJEMO V SKLEDO ZA MEŠANJE. DODAMO ŠČEPEC SOLI IN KOKOSOVO MAŠČOBO V MAJHNIH KOŠČKIH. MOKO IN KOKOSOVO MAŠČOBO DROBIMO S PRSTI, DOKLER NI MEŠANICA PODOBNA VELIKIM DROBTINAM.</a:t>
            </a:r>
            <a:endParaRPr/>
          </a:p>
          <a:p>
            <a:pPr marL="0" lvl="0" indent="-63500" algn="l" rtl="0">
              <a:spcBef>
                <a:spcPts val="200"/>
              </a:spcBef>
              <a:spcAft>
                <a:spcPts val="0"/>
              </a:spcAft>
              <a:buClr>
                <a:schemeClr val="accent1"/>
              </a:buClr>
              <a:buSzPts val="1000"/>
              <a:buFont typeface="Calibri"/>
              <a:buAutoNum type="arabicPeriod"/>
            </a:pPr>
            <a:r>
              <a:rPr lang="sl-SI" sz="1000" b="1">
                <a:solidFill>
                  <a:schemeClr val="accent1"/>
                </a:solidFill>
                <a:latin typeface="Calibri"/>
                <a:ea typeface="Calibri"/>
                <a:cs typeface="Calibri"/>
                <a:sym typeface="Calibri"/>
              </a:rPr>
              <a:t>V SKLEDO DODAMO SLADKOR IN JAJCE, NATO MEŠANICO NEKOLIKO PREGNETEMO, DA DOBIMO VELIKO KROGLO.</a:t>
            </a:r>
            <a:endParaRPr/>
          </a:p>
          <a:p>
            <a:pPr marL="0" lvl="0" indent="-63500" algn="l" rtl="0">
              <a:spcBef>
                <a:spcPts val="200"/>
              </a:spcBef>
              <a:spcAft>
                <a:spcPts val="0"/>
              </a:spcAft>
              <a:buClr>
                <a:schemeClr val="accent1"/>
              </a:buClr>
              <a:buSzPts val="1000"/>
              <a:buFont typeface="Calibri"/>
              <a:buAutoNum type="arabicPeriod"/>
            </a:pPr>
            <a:r>
              <a:rPr lang="sl-SI" sz="1000" b="1">
                <a:solidFill>
                  <a:schemeClr val="accent1"/>
                </a:solidFill>
                <a:latin typeface="Calibri"/>
                <a:ea typeface="Calibri"/>
                <a:cs typeface="Calibri"/>
                <a:sym typeface="Calibri"/>
              </a:rPr>
              <a:t>TESTO RAZDELIMO NA DVA DELA. V EN DEL UMESIMO KAKAV V PRAHU IN SMETANO ALI MLEKO. OBE POLOVICI ZAVIJEMO V FOLIJO IN POSTAVIMO V HLADILNIK ZA ENO DO DVE URI.</a:t>
            </a:r>
            <a:endParaRPr/>
          </a:p>
          <a:p>
            <a:pPr marL="0" lvl="0" indent="-63500" algn="l" rtl="0">
              <a:spcBef>
                <a:spcPts val="200"/>
              </a:spcBef>
              <a:spcAft>
                <a:spcPts val="0"/>
              </a:spcAft>
              <a:buClr>
                <a:schemeClr val="accent1"/>
              </a:buClr>
              <a:buSzPts val="1000"/>
              <a:buFont typeface="Calibri"/>
              <a:buAutoNum type="arabicPeriod"/>
            </a:pPr>
            <a:r>
              <a:rPr lang="sl-SI" sz="1000" b="1">
                <a:solidFill>
                  <a:schemeClr val="accent1"/>
                </a:solidFill>
                <a:latin typeface="Calibri"/>
                <a:ea typeface="Calibri"/>
                <a:cs typeface="Calibri"/>
                <a:sym typeface="Calibri"/>
              </a:rPr>
              <a:t>NATO UPORABIMO VELIKO MERO DOMIŠLJIJE IN USTVARJAMO ČUDOVITE POLŽKE, ČEBELICE, ŠAHOVNICE IN PODOBNO …</a:t>
            </a:r>
            <a:endParaRPr/>
          </a:p>
          <a:p>
            <a:pPr marL="0" lvl="0" indent="-63500" algn="l" rtl="0">
              <a:spcBef>
                <a:spcPts val="200"/>
              </a:spcBef>
              <a:spcAft>
                <a:spcPts val="0"/>
              </a:spcAft>
              <a:buClr>
                <a:schemeClr val="accent1"/>
              </a:buClr>
              <a:buSzPts val="1000"/>
              <a:buFont typeface="Calibri"/>
              <a:buAutoNum type="arabicPeriod"/>
            </a:pPr>
            <a:r>
              <a:rPr lang="sl-SI" sz="1000" b="1">
                <a:solidFill>
                  <a:schemeClr val="accent1"/>
                </a:solidFill>
                <a:latin typeface="Calibri"/>
                <a:ea typeface="Calibri"/>
                <a:cs typeface="Calibri"/>
                <a:sym typeface="Calibri"/>
              </a:rPr>
              <a:t>PIŠKOTE ZLOŽIMO NA PEKAČ, OBLOŽEN S PAPIRJEM ZA PEKO. PEČEMO NA 180 °C PRIBLIŽNO 8–10 MINUT DO ZLATO RJAVE BARVE.</a:t>
            </a:r>
            <a:endParaRPr/>
          </a:p>
          <a:p>
            <a:pPr marL="0" lvl="0" indent="-63500" algn="l" rtl="0">
              <a:spcBef>
                <a:spcPts val="200"/>
              </a:spcBef>
              <a:spcAft>
                <a:spcPts val="0"/>
              </a:spcAft>
              <a:buClr>
                <a:schemeClr val="accent1"/>
              </a:buClr>
              <a:buSzPts val="1000"/>
              <a:buFont typeface="Calibri"/>
              <a:buAutoNum type="arabicPeriod"/>
            </a:pPr>
            <a:r>
              <a:rPr lang="sl-SI" sz="1000" b="1">
                <a:solidFill>
                  <a:schemeClr val="accent1"/>
                </a:solidFill>
                <a:latin typeface="Calibri"/>
                <a:ea typeface="Calibri"/>
                <a:cs typeface="Calibri"/>
                <a:sym typeface="Calibri"/>
              </a:rPr>
              <a:t>PRIMER POLŽKA: NA POMOKANI POVRŠINI ENAKOMERNO RAZVALJAMO PO ENO SVETLO IN TEMNO KEPO TESTA 3 MM (DO 0,5 CM) NA DEBELO. (NEKAJ SVETLEGA TESTA PRIHRANIMO ZA KASNEJE.) PLOŠČI TESTA DAMO ENO NA DRUGO IN JU Z VALJARJEM NEŽNO STISNEMO. TESTO (SVETLO IN TEMNO) ZVIJEMO PO DALJŠI STRANICI, STIKE STISNEMO SKUPAJ. ZAVIJEMO V PLASTIČNO FOLIJO IN POSTAVIMO ZA 30 MINUT V ZMRZOVALNIK. VALJ IZ DVOBARVNEGA TESTA NAREŽEMO NA 0,5 CM DEBELE REZINE. IZ PREOSTALEGA SVETLEGA TESTA POSEBEJ OBLIKUJEMO TRUPE POLŽKOV, JIH POLOŽIMO OB POLŽJE HIŠICE IN S PRSTI DOBRO STISNEMO SKUPAJ. (KOT LEPILO UPORABIMO MALO VODE TER S PRSTI NAVLAŽIMO ROB TESTA, DA SE BOLJE SPRIME.) Z ZOBOTREBCEM NARIŠEMO OČI IN USTA.</a:t>
            </a:r>
            <a:endParaRPr/>
          </a:p>
          <a:p>
            <a:pPr marL="0" lvl="0" indent="-63500" algn="l" rtl="0">
              <a:spcBef>
                <a:spcPts val="200"/>
              </a:spcBef>
              <a:spcAft>
                <a:spcPts val="0"/>
              </a:spcAft>
              <a:buClr>
                <a:schemeClr val="accent1"/>
              </a:buClr>
              <a:buSzPts val="1000"/>
              <a:buFont typeface="Calibri"/>
              <a:buChar char="•"/>
            </a:pPr>
            <a:r>
              <a:rPr lang="sl-SI" sz="1000" b="1" i="1">
                <a:solidFill>
                  <a:schemeClr val="accent1"/>
                </a:solidFill>
                <a:latin typeface="Calibri"/>
                <a:ea typeface="Calibri"/>
                <a:cs typeface="Calibri"/>
                <a:sym typeface="Calibri"/>
              </a:rPr>
              <a:t>IDEJE ZA RAZLIČNE OBLIKE PIŠKOTOV:</a:t>
            </a:r>
            <a:endParaRPr sz="1000" b="1">
              <a:solidFill>
                <a:schemeClr val="accent1"/>
              </a:solidFill>
              <a:latin typeface="Calibri"/>
              <a:ea typeface="Calibri"/>
              <a:cs typeface="Calibri"/>
              <a:sym typeface="Calibri"/>
            </a:endParaRPr>
          </a:p>
        </p:txBody>
      </p:sp>
      <p:pic>
        <p:nvPicPr>
          <p:cNvPr id="228" name="Google Shape;228;p31">
            <a:hlinkClick r:id="rId3" action="ppaction://hlinksldjump"/>
          </p:cNvPr>
          <p:cNvPicPr preferRelativeResize="0"/>
          <p:nvPr/>
        </p:nvPicPr>
        <p:blipFill rotWithShape="1">
          <a:blip r:embed="rId4">
            <a:alphaModFix/>
          </a:blip>
          <a:srcRect/>
          <a:stretch/>
        </p:blipFill>
        <p:spPr>
          <a:xfrm>
            <a:off x="7840663" y="88900"/>
            <a:ext cx="1284287" cy="1285875"/>
          </a:xfrm>
          <a:prstGeom prst="rect">
            <a:avLst/>
          </a:prstGeom>
          <a:noFill/>
          <a:ln>
            <a:noFill/>
          </a:ln>
        </p:spPr>
      </p:pic>
      <p:pic>
        <p:nvPicPr>
          <p:cNvPr id="229" name="Google Shape;229;p31" descr="Črno beli piškoti"/>
          <p:cNvPicPr preferRelativeResize="0"/>
          <p:nvPr/>
        </p:nvPicPr>
        <p:blipFill rotWithShape="1">
          <a:blip r:embed="rId5">
            <a:alphaModFix/>
          </a:blip>
          <a:srcRect/>
          <a:stretch/>
        </p:blipFill>
        <p:spPr>
          <a:xfrm>
            <a:off x="3808413" y="1052513"/>
            <a:ext cx="2628900" cy="1800225"/>
          </a:xfrm>
          <a:prstGeom prst="rect">
            <a:avLst/>
          </a:prstGeom>
          <a:noFill/>
          <a:ln>
            <a:noFill/>
          </a:ln>
        </p:spPr>
      </p:pic>
      <p:pic>
        <p:nvPicPr>
          <p:cNvPr id="230" name="Google Shape;230;p31" descr="http://www.thefoodie.si/wp-content/uploads/2017/12/cebelice2-300x300.png"/>
          <p:cNvPicPr preferRelativeResize="0"/>
          <p:nvPr/>
        </p:nvPicPr>
        <p:blipFill rotWithShape="1">
          <a:blip r:embed="rId6">
            <a:alphaModFix/>
          </a:blip>
          <a:srcRect/>
          <a:stretch/>
        </p:blipFill>
        <p:spPr>
          <a:xfrm>
            <a:off x="107950" y="5373688"/>
            <a:ext cx="1905000" cy="1147762"/>
          </a:xfrm>
          <a:prstGeom prst="rect">
            <a:avLst/>
          </a:prstGeom>
          <a:noFill/>
          <a:ln>
            <a:noFill/>
          </a:ln>
        </p:spPr>
      </p:pic>
      <p:pic>
        <p:nvPicPr>
          <p:cNvPr id="231" name="Google Shape;231;p31" descr="http://www.thefoodie.si/wp-content/uploads/2017/12/darilo-300x300.png"/>
          <p:cNvPicPr preferRelativeResize="0"/>
          <p:nvPr/>
        </p:nvPicPr>
        <p:blipFill rotWithShape="1">
          <a:blip r:embed="rId7">
            <a:alphaModFix/>
          </a:blip>
          <a:srcRect/>
          <a:stretch/>
        </p:blipFill>
        <p:spPr>
          <a:xfrm>
            <a:off x="2136775" y="5373688"/>
            <a:ext cx="2044700" cy="1147762"/>
          </a:xfrm>
          <a:prstGeom prst="rect">
            <a:avLst/>
          </a:prstGeom>
          <a:noFill/>
          <a:ln>
            <a:noFill/>
          </a:ln>
        </p:spPr>
      </p:pic>
      <p:pic>
        <p:nvPicPr>
          <p:cNvPr id="232" name="Google Shape;232;p31" descr="http://www.thefoodie.si/wp-content/uploads/2017/12/kuzki2-300x300.png"/>
          <p:cNvPicPr preferRelativeResize="0"/>
          <p:nvPr/>
        </p:nvPicPr>
        <p:blipFill rotWithShape="1">
          <a:blip r:embed="rId8">
            <a:alphaModFix/>
          </a:blip>
          <a:srcRect/>
          <a:stretch/>
        </p:blipFill>
        <p:spPr>
          <a:xfrm>
            <a:off x="4305300" y="5373688"/>
            <a:ext cx="1635125" cy="1147762"/>
          </a:xfrm>
          <a:prstGeom prst="rect">
            <a:avLst/>
          </a:prstGeom>
          <a:noFill/>
          <a:ln>
            <a:noFill/>
          </a:ln>
        </p:spPr>
      </p:pic>
      <p:pic>
        <p:nvPicPr>
          <p:cNvPr id="233" name="Google Shape;233;p31" descr="http://www.thefoodie.si/wp-content/uploads/2017/12/sovice-300x300.png"/>
          <p:cNvPicPr preferRelativeResize="0"/>
          <p:nvPr/>
        </p:nvPicPr>
        <p:blipFill rotWithShape="1">
          <a:blip r:embed="rId9">
            <a:alphaModFix/>
          </a:blip>
          <a:srcRect/>
          <a:stretch/>
        </p:blipFill>
        <p:spPr>
          <a:xfrm>
            <a:off x="6054725" y="5373688"/>
            <a:ext cx="2117725" cy="1147762"/>
          </a:xfrm>
          <a:prstGeom prst="rect">
            <a:avLst/>
          </a:prstGeom>
          <a:noFill/>
          <a:ln>
            <a:noFill/>
          </a:ln>
        </p:spPr>
      </p:pic>
      <p:pic>
        <p:nvPicPr>
          <p:cNvPr id="234" name="Google Shape;234;p31" descr="http://www.thefoodie.si/wp-content/uploads/2017/12/srce-300x300.png"/>
          <p:cNvPicPr preferRelativeResize="0"/>
          <p:nvPr/>
        </p:nvPicPr>
        <p:blipFill rotWithShape="1">
          <a:blip r:embed="rId10">
            <a:alphaModFix/>
          </a:blip>
          <a:srcRect/>
          <a:stretch/>
        </p:blipFill>
        <p:spPr>
          <a:xfrm>
            <a:off x="6859588" y="1522413"/>
            <a:ext cx="2046287" cy="13303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sl-SI" sz="6000" b="1">
                <a:solidFill>
                  <a:schemeClr val="accent1"/>
                </a:solidFill>
                <a:latin typeface="Calibri"/>
                <a:ea typeface="Calibri"/>
                <a:cs typeface="Calibri"/>
                <a:sym typeface="Calibri"/>
              </a:rPr>
              <a:t>DANAŠNJI BRALNI IZZIV: </a:t>
            </a:r>
            <a:endParaRPr/>
          </a:p>
        </p:txBody>
      </p:sp>
      <p:sp>
        <p:nvSpPr>
          <p:cNvPr id="95" name="Google Shape;95;p1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accent1"/>
              </a:buClr>
              <a:buSzPts val="3200"/>
              <a:buFont typeface="Calibri"/>
              <a:buChar char="•"/>
            </a:pPr>
            <a:r>
              <a:rPr lang="sl-SI" b="1">
                <a:solidFill>
                  <a:schemeClr val="accent1"/>
                </a:solidFill>
                <a:latin typeface="Calibri"/>
                <a:ea typeface="Calibri"/>
                <a:cs typeface="Calibri"/>
                <a:sym typeface="Calibri"/>
              </a:rPr>
              <a:t>POIŠČI PREDPASNIK IN SI GA NADENI. </a:t>
            </a:r>
            <a:endParaRPr/>
          </a:p>
          <a:p>
            <a:pPr marL="342900" lvl="0" indent="-342900" algn="l" rtl="0">
              <a:spcBef>
                <a:spcPts val="640"/>
              </a:spcBef>
              <a:spcAft>
                <a:spcPts val="0"/>
              </a:spcAft>
              <a:buClr>
                <a:schemeClr val="accent1"/>
              </a:buClr>
              <a:buSzPts val="3200"/>
              <a:buFont typeface="Calibri"/>
              <a:buChar char="•"/>
            </a:pPr>
            <a:r>
              <a:rPr lang="sl-SI" b="1">
                <a:solidFill>
                  <a:schemeClr val="accent1"/>
                </a:solidFill>
                <a:latin typeface="Calibri"/>
                <a:ea typeface="Calibri"/>
                <a:cs typeface="Calibri"/>
                <a:sym typeface="Calibri"/>
              </a:rPr>
              <a:t>ČE NIMAŠ SVOJEGA, SI GA IZPOSODI OD MAMICE. </a:t>
            </a:r>
            <a:endParaRPr/>
          </a:p>
          <a:p>
            <a:pPr marL="342900" lvl="0" indent="-342900" algn="l" rtl="0">
              <a:spcBef>
                <a:spcPts val="640"/>
              </a:spcBef>
              <a:spcAft>
                <a:spcPts val="0"/>
              </a:spcAft>
              <a:buClr>
                <a:schemeClr val="accent1"/>
              </a:buClr>
              <a:buSzPts val="3200"/>
              <a:buFont typeface="Calibri"/>
              <a:buChar char="•"/>
            </a:pPr>
            <a:r>
              <a:rPr lang="sl-SI" b="1">
                <a:solidFill>
                  <a:schemeClr val="accent1"/>
                </a:solidFill>
                <a:latin typeface="Calibri"/>
                <a:ea typeface="Calibri"/>
                <a:cs typeface="Calibri"/>
                <a:sym typeface="Calibri"/>
              </a:rPr>
              <a:t>LAHKO UPORABIŠ TUDI ZELO VELIKO OČETOVO MAJICO. </a:t>
            </a:r>
            <a:endParaRPr/>
          </a:p>
          <a:p>
            <a:pPr marL="342900" lvl="0" indent="-139700" algn="l" rtl="0">
              <a:spcBef>
                <a:spcPts val="640"/>
              </a:spcBef>
              <a:spcAft>
                <a:spcPts val="0"/>
              </a:spcAft>
              <a:buClr>
                <a:schemeClr val="dk1"/>
              </a:buClr>
              <a:buSzPts val="3200"/>
              <a:buFont typeface="Arial"/>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1000"/>
                                        <p:tgtEl>
                                          <p:spTgt spid="9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5">
                                            <p:txEl>
                                              <p:pRg st="0" end="0"/>
                                            </p:txEl>
                                          </p:spTgt>
                                        </p:tgtEl>
                                        <p:attrNameLst>
                                          <p:attrName>style.visibility</p:attrName>
                                        </p:attrNameLst>
                                      </p:cBhvr>
                                      <p:to>
                                        <p:strVal val="visible"/>
                                      </p:to>
                                    </p:set>
                                    <p:anim calcmode="lin" valueType="num">
                                      <p:cBhvr additive="base">
                                        <p:cTn id="12" dur="500"/>
                                        <p:tgtEl>
                                          <p:spTgt spid="9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5">
                                            <p:txEl>
                                              <p:pRg st="1" end="1"/>
                                            </p:txEl>
                                          </p:spTgt>
                                        </p:tgtEl>
                                        <p:attrNameLst>
                                          <p:attrName>style.visibility</p:attrName>
                                        </p:attrNameLst>
                                      </p:cBhvr>
                                      <p:to>
                                        <p:strVal val="visible"/>
                                      </p:to>
                                    </p:set>
                                    <p:anim calcmode="lin" valueType="num">
                                      <p:cBhvr additive="base">
                                        <p:cTn id="17" dur="500"/>
                                        <p:tgtEl>
                                          <p:spTgt spid="9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5">
                                            <p:txEl>
                                              <p:pRg st="2" end="2"/>
                                            </p:txEl>
                                          </p:spTgt>
                                        </p:tgtEl>
                                        <p:attrNameLst>
                                          <p:attrName>style.visibility</p:attrName>
                                        </p:attrNameLst>
                                      </p:cBhvr>
                                      <p:to>
                                        <p:strVal val="visible"/>
                                      </p:to>
                                    </p:set>
                                    <p:anim calcmode="lin" valueType="num">
                                      <p:cBhvr additive="base">
                                        <p:cTn id="22" dur="500"/>
                                        <p:tgtEl>
                                          <p:spTgt spid="9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5">
                                            <p:txEl>
                                              <p:pRg st="3" end="3"/>
                                            </p:txEl>
                                          </p:spTgt>
                                        </p:tgtEl>
                                        <p:attrNameLst>
                                          <p:attrName>style.visibility</p:attrName>
                                        </p:attrNameLst>
                                      </p:cBhvr>
                                      <p:to>
                                        <p:strVal val="visible"/>
                                      </p:to>
                                    </p:set>
                                    <p:anim calcmode="lin" valueType="num">
                                      <p:cBhvr additive="base">
                                        <p:cTn id="27" dur="500"/>
                                        <p:tgtEl>
                                          <p:spTgt spid="9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2"/>
          <p:cNvSpPr txBox="1">
            <a:spLocks noGrp="1"/>
          </p:cNvSpPr>
          <p:nvPr>
            <p:ph type="title"/>
          </p:nvPr>
        </p:nvSpPr>
        <p:spPr>
          <a:xfrm>
            <a:off x="107950" y="296863"/>
            <a:ext cx="7416800" cy="113823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sl-SI" b="1">
                <a:solidFill>
                  <a:srgbClr val="A2A2E0"/>
                </a:solidFill>
                <a:latin typeface="Calibri"/>
                <a:ea typeface="Calibri"/>
                <a:cs typeface="Calibri"/>
                <a:sym typeface="Calibri"/>
              </a:rPr>
              <a:t/>
            </a:r>
            <a:br>
              <a:rPr lang="sl-SI" b="1">
                <a:solidFill>
                  <a:srgbClr val="A2A2E0"/>
                </a:solidFill>
                <a:latin typeface="Calibri"/>
                <a:ea typeface="Calibri"/>
                <a:cs typeface="Calibri"/>
                <a:sym typeface="Calibri"/>
              </a:rPr>
            </a:br>
            <a:r>
              <a:rPr lang="sl-SI" b="1">
                <a:solidFill>
                  <a:srgbClr val="A2A2E0"/>
                </a:solidFill>
                <a:latin typeface="Calibri"/>
                <a:ea typeface="Calibri"/>
                <a:cs typeface="Calibri"/>
                <a:sym typeface="Calibri"/>
              </a:rPr>
              <a:t/>
            </a:r>
            <a:br>
              <a:rPr lang="sl-SI" b="1">
                <a:solidFill>
                  <a:srgbClr val="A2A2E0"/>
                </a:solidFill>
                <a:latin typeface="Calibri"/>
                <a:ea typeface="Calibri"/>
                <a:cs typeface="Calibri"/>
                <a:sym typeface="Calibri"/>
              </a:rPr>
            </a:br>
            <a:r>
              <a:rPr lang="sl-SI" b="1">
                <a:solidFill>
                  <a:srgbClr val="A2A2E0"/>
                </a:solidFill>
                <a:latin typeface="Calibri"/>
                <a:ea typeface="Calibri"/>
                <a:cs typeface="Calibri"/>
                <a:sym typeface="Calibri"/>
              </a:rPr>
              <a:t>ČAROBNI BANANIN SMOOTHIE</a:t>
            </a:r>
            <a:r>
              <a:rPr lang="sl-SI"/>
              <a:t/>
            </a:r>
            <a:br>
              <a:rPr lang="sl-SI"/>
            </a:br>
            <a:r>
              <a:rPr lang="sl-SI"/>
              <a:t/>
            </a:r>
            <a:br>
              <a:rPr lang="sl-SI"/>
            </a:br>
            <a:endParaRPr/>
          </a:p>
        </p:txBody>
      </p:sp>
      <p:sp>
        <p:nvSpPr>
          <p:cNvPr id="240" name="Google Shape;240;p32"/>
          <p:cNvSpPr txBox="1">
            <a:spLocks noGrp="1"/>
          </p:cNvSpPr>
          <p:nvPr>
            <p:ph type="body" idx="1"/>
          </p:nvPr>
        </p:nvSpPr>
        <p:spPr>
          <a:xfrm>
            <a:off x="457200" y="1484313"/>
            <a:ext cx="8229600" cy="46418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2800"/>
              <a:buFont typeface="Calibri"/>
              <a:buNone/>
            </a:pPr>
            <a:r>
              <a:rPr lang="sl-SI" sz="2800" b="1" u="sng">
                <a:solidFill>
                  <a:schemeClr val="accent1"/>
                </a:solidFill>
                <a:latin typeface="Calibri"/>
                <a:ea typeface="Calibri"/>
                <a:cs typeface="Calibri"/>
                <a:sym typeface="Calibri"/>
              </a:rPr>
              <a:t>POTREBUJEMO:</a:t>
            </a:r>
            <a:endParaRPr/>
          </a:p>
          <a:p>
            <a:pPr marL="342900" lvl="0" indent="-342900" algn="l" rtl="0">
              <a:spcBef>
                <a:spcPts val="560"/>
              </a:spcBef>
              <a:spcAft>
                <a:spcPts val="0"/>
              </a:spcAft>
              <a:buClr>
                <a:schemeClr val="accent1"/>
              </a:buClr>
              <a:buSzPts val="2800"/>
              <a:buFont typeface="Calibri"/>
              <a:buChar char="•"/>
            </a:pPr>
            <a:r>
              <a:rPr lang="sl-SI" sz="2800" i="1">
                <a:solidFill>
                  <a:schemeClr val="accent1"/>
                </a:solidFill>
                <a:latin typeface="Calibri"/>
                <a:ea typeface="Calibri"/>
                <a:cs typeface="Calibri"/>
                <a:sym typeface="Calibri"/>
              </a:rPr>
              <a:t>BANANO</a:t>
            </a:r>
            <a:endParaRPr/>
          </a:p>
          <a:p>
            <a:pPr marL="342900" lvl="0" indent="-342900" algn="l" rtl="0">
              <a:spcBef>
                <a:spcPts val="560"/>
              </a:spcBef>
              <a:spcAft>
                <a:spcPts val="0"/>
              </a:spcAft>
              <a:buClr>
                <a:schemeClr val="accent1"/>
              </a:buClr>
              <a:buSzPts val="2800"/>
              <a:buFont typeface="Calibri"/>
              <a:buChar char="•"/>
            </a:pPr>
            <a:r>
              <a:rPr lang="sl-SI" sz="2800" i="1">
                <a:solidFill>
                  <a:schemeClr val="accent1"/>
                </a:solidFill>
                <a:latin typeface="Calibri"/>
                <a:ea typeface="Calibri"/>
                <a:cs typeface="Calibri"/>
                <a:sym typeface="Calibri"/>
              </a:rPr>
              <a:t>DVE ŽLICI VANILIJEVEGA JOGURTA</a:t>
            </a:r>
            <a:endParaRPr/>
          </a:p>
          <a:p>
            <a:pPr marL="342900" lvl="0" indent="-342900" algn="l" rtl="0">
              <a:spcBef>
                <a:spcPts val="560"/>
              </a:spcBef>
              <a:spcAft>
                <a:spcPts val="0"/>
              </a:spcAft>
              <a:buClr>
                <a:schemeClr val="accent1"/>
              </a:buClr>
              <a:buSzPts val="2800"/>
              <a:buFont typeface="Calibri"/>
              <a:buChar char="•"/>
            </a:pPr>
            <a:r>
              <a:rPr lang="sl-SI" sz="2800" i="1">
                <a:solidFill>
                  <a:schemeClr val="accent1"/>
                </a:solidFill>
                <a:latin typeface="Calibri"/>
                <a:ea typeface="Calibri"/>
                <a:cs typeface="Calibri"/>
                <a:sym typeface="Calibri"/>
              </a:rPr>
              <a:t>ŠTIRI ŽLICE MLEKA</a:t>
            </a:r>
            <a:endParaRPr/>
          </a:p>
          <a:p>
            <a:pPr marL="0" lvl="0" indent="0" algn="l" rtl="0">
              <a:spcBef>
                <a:spcPts val="560"/>
              </a:spcBef>
              <a:spcAft>
                <a:spcPts val="0"/>
              </a:spcAft>
              <a:buClr>
                <a:schemeClr val="accent1"/>
              </a:buClr>
              <a:buSzPts val="2800"/>
              <a:buFont typeface="Calibri"/>
              <a:buNone/>
            </a:pPr>
            <a:r>
              <a:rPr lang="sl-SI" sz="2800" b="1" u="sng">
                <a:solidFill>
                  <a:schemeClr val="accent1"/>
                </a:solidFill>
                <a:latin typeface="Calibri"/>
                <a:ea typeface="Calibri"/>
                <a:cs typeface="Calibri"/>
                <a:sym typeface="Calibri"/>
              </a:rPr>
              <a:t>POSTOPEK</a:t>
            </a:r>
            <a:endParaRPr/>
          </a:p>
          <a:p>
            <a:pPr marL="342900" lvl="0" indent="-342900" algn="l" rtl="0">
              <a:spcBef>
                <a:spcPts val="560"/>
              </a:spcBef>
              <a:spcAft>
                <a:spcPts val="0"/>
              </a:spcAft>
              <a:buClr>
                <a:schemeClr val="accent1"/>
              </a:buClr>
              <a:buSzPts val="2800"/>
              <a:buFont typeface="Calibri"/>
              <a:buChar char="•"/>
            </a:pPr>
            <a:r>
              <a:rPr lang="sl-SI" sz="2800">
                <a:solidFill>
                  <a:schemeClr val="accent1"/>
                </a:solidFill>
                <a:latin typeface="Calibri"/>
                <a:ea typeface="Calibri"/>
                <a:cs typeface="Calibri"/>
                <a:sym typeface="Calibri"/>
              </a:rPr>
              <a:t>VSE SKUPAJ ZMEŠAMO, PRELIJEMO V KOZAREC IN OKRASIMO Z NASTRGANO MLEČNO ČOKOLADO.</a:t>
            </a:r>
            <a:endParaRPr/>
          </a:p>
        </p:txBody>
      </p:sp>
      <p:pic>
        <p:nvPicPr>
          <p:cNvPr id="241" name="Google Shape;241;p32" descr="Sladke banane in jogurt"/>
          <p:cNvPicPr preferRelativeResize="0"/>
          <p:nvPr/>
        </p:nvPicPr>
        <p:blipFill rotWithShape="1">
          <a:blip r:embed="rId3">
            <a:alphaModFix/>
          </a:blip>
          <a:srcRect/>
          <a:stretch/>
        </p:blipFill>
        <p:spPr>
          <a:xfrm>
            <a:off x="5940425" y="1384300"/>
            <a:ext cx="1944688" cy="2663825"/>
          </a:xfrm>
          <a:prstGeom prst="rect">
            <a:avLst/>
          </a:prstGeom>
          <a:noFill/>
          <a:ln>
            <a:noFill/>
          </a:ln>
        </p:spPr>
      </p:pic>
      <p:pic>
        <p:nvPicPr>
          <p:cNvPr id="242" name="Google Shape;242;p32">
            <a:hlinkClick r:id="rId4" action="ppaction://hlinksldjump"/>
          </p:cNvPr>
          <p:cNvPicPr preferRelativeResize="0"/>
          <p:nvPr/>
        </p:nvPicPr>
        <p:blipFill rotWithShape="1">
          <a:blip r:embed="rId5">
            <a:alphaModFix/>
          </a:blip>
          <a:srcRect/>
          <a:stretch/>
        </p:blipFill>
        <p:spPr>
          <a:xfrm>
            <a:off x="7840663" y="88900"/>
            <a:ext cx="1284287" cy="12858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sl-SI" b="1">
                <a:solidFill>
                  <a:srgbClr val="A2A2E0"/>
                </a:solidFill>
                <a:latin typeface="Calibri"/>
                <a:ea typeface="Calibri"/>
                <a:cs typeface="Calibri"/>
                <a:sym typeface="Calibri"/>
              </a:rPr>
              <a:t/>
            </a:r>
            <a:br>
              <a:rPr lang="sl-SI" b="1">
                <a:solidFill>
                  <a:srgbClr val="A2A2E0"/>
                </a:solidFill>
                <a:latin typeface="Calibri"/>
                <a:ea typeface="Calibri"/>
                <a:cs typeface="Calibri"/>
                <a:sym typeface="Calibri"/>
              </a:rPr>
            </a:br>
            <a:r>
              <a:rPr lang="sl-SI" b="1">
                <a:solidFill>
                  <a:srgbClr val="A2A2E0"/>
                </a:solidFill>
                <a:latin typeface="Calibri"/>
                <a:ea typeface="Calibri"/>
                <a:cs typeface="Calibri"/>
                <a:sym typeface="Calibri"/>
              </a:rPr>
              <a:t>BABIČIN SMOOTHIE</a:t>
            </a:r>
            <a:r>
              <a:rPr lang="sl-SI"/>
              <a:t/>
            </a:r>
            <a:br>
              <a:rPr lang="sl-SI"/>
            </a:br>
            <a:endParaRPr/>
          </a:p>
        </p:txBody>
      </p:sp>
      <p:sp>
        <p:nvSpPr>
          <p:cNvPr id="248" name="Google Shape;248;p33"/>
          <p:cNvSpPr txBox="1">
            <a:spLocks noGrp="1"/>
          </p:cNvSpPr>
          <p:nvPr>
            <p:ph type="body" idx="1"/>
          </p:nvPr>
        </p:nvSpPr>
        <p:spPr>
          <a:xfrm>
            <a:off x="457200" y="1268413"/>
            <a:ext cx="8229600" cy="48577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2400"/>
              <a:buFont typeface="Calibri"/>
              <a:buNone/>
            </a:pPr>
            <a:r>
              <a:rPr lang="sl-SI" sz="2400" b="1" u="sng">
                <a:solidFill>
                  <a:schemeClr val="accent1"/>
                </a:solidFill>
                <a:latin typeface="Calibri"/>
                <a:ea typeface="Calibri"/>
                <a:cs typeface="Calibri"/>
                <a:sym typeface="Calibri"/>
              </a:rPr>
              <a:t>POTREBUJEMO:</a:t>
            </a:r>
            <a:endParaRPr/>
          </a:p>
          <a:p>
            <a:pPr marL="342900" lvl="0" indent="-342900" algn="l" rtl="0">
              <a:spcBef>
                <a:spcPts val="480"/>
              </a:spcBef>
              <a:spcAft>
                <a:spcPts val="0"/>
              </a:spcAft>
              <a:buClr>
                <a:schemeClr val="accent1"/>
              </a:buClr>
              <a:buSzPts val="2400"/>
              <a:buFont typeface="Calibri"/>
              <a:buChar char="•"/>
            </a:pPr>
            <a:r>
              <a:rPr lang="sl-SI" sz="2400" i="1">
                <a:solidFill>
                  <a:schemeClr val="accent1"/>
                </a:solidFill>
                <a:latin typeface="Calibri"/>
                <a:ea typeface="Calibri"/>
                <a:cs typeface="Calibri"/>
                <a:sym typeface="Calibri"/>
              </a:rPr>
              <a:t>JABOLKO</a:t>
            </a:r>
            <a:endParaRPr/>
          </a:p>
          <a:p>
            <a:pPr marL="342900" lvl="0" indent="-342900" algn="l" rtl="0">
              <a:spcBef>
                <a:spcPts val="480"/>
              </a:spcBef>
              <a:spcAft>
                <a:spcPts val="0"/>
              </a:spcAft>
              <a:buClr>
                <a:schemeClr val="accent1"/>
              </a:buClr>
              <a:buSzPts val="2400"/>
              <a:buFont typeface="Calibri"/>
              <a:buChar char="•"/>
            </a:pPr>
            <a:r>
              <a:rPr lang="sl-SI" sz="2400" i="1">
                <a:solidFill>
                  <a:schemeClr val="accent1"/>
                </a:solidFill>
                <a:latin typeface="Calibri"/>
                <a:ea typeface="Calibri"/>
                <a:cs typeface="Calibri"/>
                <a:sym typeface="Calibri"/>
              </a:rPr>
              <a:t>MANJŠO BANANO ALI POLOVICO BANANE</a:t>
            </a:r>
            <a:endParaRPr/>
          </a:p>
          <a:p>
            <a:pPr marL="342900" lvl="0" indent="-342900" algn="l" rtl="0">
              <a:spcBef>
                <a:spcPts val="480"/>
              </a:spcBef>
              <a:spcAft>
                <a:spcPts val="0"/>
              </a:spcAft>
              <a:buClr>
                <a:schemeClr val="accent1"/>
              </a:buClr>
              <a:buSzPts val="2400"/>
              <a:buFont typeface="Calibri"/>
              <a:buChar char="•"/>
            </a:pPr>
            <a:r>
              <a:rPr lang="sl-SI" sz="2400" i="1">
                <a:solidFill>
                  <a:schemeClr val="accent1"/>
                </a:solidFill>
                <a:latin typeface="Calibri"/>
                <a:ea typeface="Calibri"/>
                <a:cs typeface="Calibri"/>
                <a:sym typeface="Calibri"/>
              </a:rPr>
              <a:t>DVE ŽLICI NAVADNEGA JOGURTA</a:t>
            </a:r>
            <a:endParaRPr/>
          </a:p>
          <a:p>
            <a:pPr marL="342900" lvl="0" indent="-342900" algn="l" rtl="0">
              <a:spcBef>
                <a:spcPts val="480"/>
              </a:spcBef>
              <a:spcAft>
                <a:spcPts val="0"/>
              </a:spcAft>
              <a:buClr>
                <a:schemeClr val="accent1"/>
              </a:buClr>
              <a:buSzPts val="2400"/>
              <a:buFont typeface="Calibri"/>
              <a:buChar char="•"/>
            </a:pPr>
            <a:r>
              <a:rPr lang="sl-SI" sz="2400" i="1">
                <a:solidFill>
                  <a:schemeClr val="accent1"/>
                </a:solidFill>
                <a:latin typeface="Calibri"/>
                <a:ea typeface="Calibri"/>
                <a:cs typeface="Calibri"/>
                <a:sym typeface="Calibri"/>
              </a:rPr>
              <a:t>ŠČEPEC CIMETA</a:t>
            </a:r>
            <a:endParaRPr sz="2400">
              <a:solidFill>
                <a:schemeClr val="accent1"/>
              </a:solidFill>
              <a:latin typeface="Calibri"/>
              <a:ea typeface="Calibri"/>
              <a:cs typeface="Calibri"/>
              <a:sym typeface="Calibri"/>
            </a:endParaRPr>
          </a:p>
          <a:p>
            <a:pPr marL="0" lvl="0" indent="0" algn="l" rtl="0">
              <a:spcBef>
                <a:spcPts val="480"/>
              </a:spcBef>
              <a:spcAft>
                <a:spcPts val="0"/>
              </a:spcAft>
              <a:buClr>
                <a:schemeClr val="accent1"/>
              </a:buClr>
              <a:buSzPts val="2400"/>
              <a:buFont typeface="Calibri"/>
              <a:buNone/>
            </a:pPr>
            <a:r>
              <a:rPr lang="sl-SI" sz="2400" b="1" u="sng">
                <a:solidFill>
                  <a:schemeClr val="accent1"/>
                </a:solidFill>
                <a:latin typeface="Calibri"/>
                <a:ea typeface="Calibri"/>
                <a:cs typeface="Calibri"/>
                <a:sym typeface="Calibri"/>
              </a:rPr>
              <a:t>POSTOPEK: </a:t>
            </a:r>
            <a:endParaRPr/>
          </a:p>
          <a:p>
            <a:pPr marL="342900" lvl="0" indent="-342900" algn="l" rtl="0">
              <a:spcBef>
                <a:spcPts val="640"/>
              </a:spcBef>
              <a:spcAft>
                <a:spcPts val="0"/>
              </a:spcAft>
              <a:buClr>
                <a:schemeClr val="accent1"/>
              </a:buClr>
              <a:buSzPts val="2400"/>
              <a:buFont typeface="Calibri"/>
              <a:buChar char="•"/>
            </a:pPr>
            <a:r>
              <a:rPr lang="sl-SI" sz="2400">
                <a:solidFill>
                  <a:schemeClr val="accent1"/>
                </a:solidFill>
                <a:latin typeface="Calibri"/>
                <a:ea typeface="Calibri"/>
                <a:cs typeface="Calibri"/>
                <a:sym typeface="Calibri"/>
              </a:rPr>
              <a:t>JABOLKO OLUPIMO, DODAMO BANANO, JOGURT IN NA KONCU ŠE ŠČEPEC CIMETA. ČE JE OKUS PREKISEL, GA POSLADKAMO S ČAJNO ŽLIČKO MEDU.</a:t>
            </a:r>
            <a:r>
              <a:rPr lang="sl-SI"/>
              <a:t/>
            </a:r>
            <a:br>
              <a:rPr lang="sl-SI"/>
            </a:br>
            <a:endParaRPr/>
          </a:p>
        </p:txBody>
      </p:sp>
      <p:pic>
        <p:nvPicPr>
          <p:cNvPr id="249" name="Google Shape;249;p33">
            <a:hlinkClick r:id="rId3" action="ppaction://hlinksldjump"/>
          </p:cNvPr>
          <p:cNvPicPr preferRelativeResize="0"/>
          <p:nvPr/>
        </p:nvPicPr>
        <p:blipFill rotWithShape="1">
          <a:blip r:embed="rId4">
            <a:alphaModFix/>
          </a:blip>
          <a:srcRect/>
          <a:stretch/>
        </p:blipFill>
        <p:spPr>
          <a:xfrm>
            <a:off x="7840663" y="88900"/>
            <a:ext cx="1284287" cy="12858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4"/>
          <p:cNvSpPr txBox="1">
            <a:spLocks noGrp="1"/>
          </p:cNvSpPr>
          <p:nvPr>
            <p:ph type="title"/>
          </p:nvPr>
        </p:nvSpPr>
        <p:spPr>
          <a:xfrm>
            <a:off x="457200" y="274638"/>
            <a:ext cx="8229600" cy="92233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sl-SI" b="1">
                <a:solidFill>
                  <a:srgbClr val="A2A2E0"/>
                </a:solidFill>
                <a:latin typeface="Calibri"/>
                <a:ea typeface="Calibri"/>
                <a:cs typeface="Calibri"/>
                <a:sym typeface="Calibri"/>
              </a:rPr>
              <a:t/>
            </a:r>
            <a:br>
              <a:rPr lang="sl-SI" b="1">
                <a:solidFill>
                  <a:srgbClr val="A2A2E0"/>
                </a:solidFill>
                <a:latin typeface="Calibri"/>
                <a:ea typeface="Calibri"/>
                <a:cs typeface="Calibri"/>
                <a:sym typeface="Calibri"/>
              </a:rPr>
            </a:br>
            <a:r>
              <a:rPr lang="sl-SI" b="1">
                <a:solidFill>
                  <a:srgbClr val="A2A2E0"/>
                </a:solidFill>
                <a:latin typeface="Calibri"/>
                <a:ea typeface="Calibri"/>
                <a:cs typeface="Calibri"/>
                <a:sym typeface="Calibri"/>
              </a:rPr>
              <a:t>GREMO NA MORJE</a:t>
            </a:r>
            <a:r>
              <a:rPr lang="sl-SI"/>
              <a:t/>
            </a:r>
            <a:br>
              <a:rPr lang="sl-SI"/>
            </a:br>
            <a:endParaRPr/>
          </a:p>
        </p:txBody>
      </p:sp>
      <p:sp>
        <p:nvSpPr>
          <p:cNvPr id="255" name="Google Shape;255;p34"/>
          <p:cNvSpPr txBox="1">
            <a:spLocks noGrp="1"/>
          </p:cNvSpPr>
          <p:nvPr>
            <p:ph type="body" idx="1"/>
          </p:nvPr>
        </p:nvSpPr>
        <p:spPr>
          <a:xfrm>
            <a:off x="457200" y="1268413"/>
            <a:ext cx="8229600" cy="48577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2800"/>
              <a:buFont typeface="Calibri"/>
              <a:buNone/>
            </a:pPr>
            <a:r>
              <a:rPr lang="sl-SI" sz="2800" b="1" u="sng">
                <a:solidFill>
                  <a:schemeClr val="accent1"/>
                </a:solidFill>
                <a:latin typeface="Calibri"/>
                <a:ea typeface="Calibri"/>
                <a:cs typeface="Calibri"/>
                <a:sym typeface="Calibri"/>
              </a:rPr>
              <a:t>POTREBUJEMO:</a:t>
            </a:r>
            <a:endParaRPr/>
          </a:p>
          <a:p>
            <a:pPr marL="342900" lvl="0" indent="-342900" algn="l" rtl="0">
              <a:spcBef>
                <a:spcPts val="560"/>
              </a:spcBef>
              <a:spcAft>
                <a:spcPts val="0"/>
              </a:spcAft>
              <a:buClr>
                <a:schemeClr val="accent1"/>
              </a:buClr>
              <a:buSzPts val="2800"/>
              <a:buFont typeface="Calibri"/>
              <a:buChar char="•"/>
            </a:pPr>
            <a:r>
              <a:rPr lang="sl-SI" sz="2800" i="1">
                <a:solidFill>
                  <a:schemeClr val="accent1"/>
                </a:solidFill>
                <a:latin typeface="Calibri"/>
                <a:ea typeface="Calibri"/>
                <a:cs typeface="Calibri"/>
                <a:sym typeface="Calibri"/>
              </a:rPr>
              <a:t>MANJŠO SKODELICO VLOŽENEGA ANANASA</a:t>
            </a:r>
            <a:endParaRPr/>
          </a:p>
          <a:p>
            <a:pPr marL="342900" lvl="0" indent="-342900" algn="l" rtl="0">
              <a:spcBef>
                <a:spcPts val="560"/>
              </a:spcBef>
              <a:spcAft>
                <a:spcPts val="0"/>
              </a:spcAft>
              <a:buClr>
                <a:schemeClr val="accent1"/>
              </a:buClr>
              <a:buSzPts val="2800"/>
              <a:buFont typeface="Calibri"/>
              <a:buChar char="•"/>
            </a:pPr>
            <a:r>
              <a:rPr lang="sl-SI" sz="2800" i="1">
                <a:solidFill>
                  <a:schemeClr val="accent1"/>
                </a:solidFill>
                <a:latin typeface="Calibri"/>
                <a:ea typeface="Calibri"/>
                <a:cs typeface="Calibri"/>
                <a:sym typeface="Calibri"/>
              </a:rPr>
              <a:t>MANJŠO BANANO</a:t>
            </a:r>
            <a:endParaRPr/>
          </a:p>
          <a:p>
            <a:pPr marL="342900" lvl="0" indent="-342900" algn="l" rtl="0">
              <a:spcBef>
                <a:spcPts val="560"/>
              </a:spcBef>
              <a:spcAft>
                <a:spcPts val="0"/>
              </a:spcAft>
              <a:buClr>
                <a:schemeClr val="accent1"/>
              </a:buClr>
              <a:buSzPts val="2800"/>
              <a:buFont typeface="Calibri"/>
              <a:buChar char="•"/>
            </a:pPr>
            <a:r>
              <a:rPr lang="sl-SI" sz="2800" i="1">
                <a:solidFill>
                  <a:schemeClr val="accent1"/>
                </a:solidFill>
                <a:latin typeface="Calibri"/>
                <a:ea typeface="Calibri"/>
                <a:cs typeface="Calibri"/>
                <a:sym typeface="Calibri"/>
              </a:rPr>
              <a:t>DVE ŽLICI MLEKA</a:t>
            </a:r>
            <a:endParaRPr sz="2800">
              <a:solidFill>
                <a:schemeClr val="accent1"/>
              </a:solidFill>
              <a:latin typeface="Calibri"/>
              <a:ea typeface="Calibri"/>
              <a:cs typeface="Calibri"/>
              <a:sym typeface="Calibri"/>
            </a:endParaRPr>
          </a:p>
          <a:p>
            <a:pPr marL="0" lvl="0" indent="0" algn="l" rtl="0">
              <a:spcBef>
                <a:spcPts val="560"/>
              </a:spcBef>
              <a:spcAft>
                <a:spcPts val="0"/>
              </a:spcAft>
              <a:buClr>
                <a:schemeClr val="accent1"/>
              </a:buClr>
              <a:buSzPts val="2800"/>
              <a:buFont typeface="Calibri"/>
              <a:buNone/>
            </a:pPr>
            <a:r>
              <a:rPr lang="sl-SI" sz="2800" b="1" u="sng">
                <a:solidFill>
                  <a:schemeClr val="accent1"/>
                </a:solidFill>
                <a:latin typeface="Calibri"/>
                <a:ea typeface="Calibri"/>
                <a:cs typeface="Calibri"/>
                <a:sym typeface="Calibri"/>
              </a:rPr>
              <a:t>POSTOPEK:</a:t>
            </a:r>
            <a:endParaRPr/>
          </a:p>
          <a:p>
            <a:pPr marL="342900" lvl="0" indent="-342900" algn="l" rtl="0">
              <a:spcBef>
                <a:spcPts val="560"/>
              </a:spcBef>
              <a:spcAft>
                <a:spcPts val="0"/>
              </a:spcAft>
              <a:buClr>
                <a:schemeClr val="accent1"/>
              </a:buClr>
              <a:buSzPts val="2800"/>
              <a:buFont typeface="Calibri"/>
              <a:buChar char="•"/>
            </a:pPr>
            <a:r>
              <a:rPr lang="sl-SI" sz="2800">
                <a:solidFill>
                  <a:schemeClr val="accent1"/>
                </a:solidFill>
                <a:latin typeface="Calibri"/>
                <a:ea typeface="Calibri"/>
                <a:cs typeface="Calibri"/>
                <a:sym typeface="Calibri"/>
              </a:rPr>
              <a:t>VSE SKUPAJ ZMEŠAMO IN PRELIJEMO V KOZAREC, KI GA OKRASIMO S KOŠČKOM ANANASA. PO VRHU POSUJEMO NEKAJ MAVRIČNIH MRVIC.</a:t>
            </a:r>
            <a:endParaRPr/>
          </a:p>
          <a:p>
            <a:pPr marL="342900" lvl="0" indent="-139700" algn="l" rtl="0">
              <a:spcBef>
                <a:spcPts val="640"/>
              </a:spcBef>
              <a:spcAft>
                <a:spcPts val="0"/>
              </a:spcAft>
              <a:buClr>
                <a:schemeClr val="dk1"/>
              </a:buClr>
              <a:buSzPts val="3200"/>
              <a:buFont typeface="Arial"/>
              <a:buNone/>
            </a:pPr>
            <a:endParaRPr/>
          </a:p>
        </p:txBody>
      </p:sp>
      <p:pic>
        <p:nvPicPr>
          <p:cNvPr id="256" name="Google Shape;256;p34">
            <a:hlinkClick r:id="rId3" action="ppaction://hlinksldjump"/>
          </p:cNvPr>
          <p:cNvPicPr preferRelativeResize="0"/>
          <p:nvPr/>
        </p:nvPicPr>
        <p:blipFill rotWithShape="1">
          <a:blip r:embed="rId4">
            <a:alphaModFix/>
          </a:blip>
          <a:srcRect/>
          <a:stretch/>
        </p:blipFill>
        <p:spPr>
          <a:xfrm>
            <a:off x="7840663" y="88900"/>
            <a:ext cx="1284287" cy="12858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5"/>
          <p:cNvSpPr txBox="1">
            <a:spLocks noGrp="1"/>
          </p:cNvSpPr>
          <p:nvPr>
            <p:ph type="title"/>
          </p:nvPr>
        </p:nvSpPr>
        <p:spPr>
          <a:xfrm>
            <a:off x="457200" y="274638"/>
            <a:ext cx="8229600" cy="92233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sl-SI" b="1">
                <a:solidFill>
                  <a:srgbClr val="A2A2E0"/>
                </a:solidFill>
                <a:latin typeface="Calibri"/>
                <a:ea typeface="Calibri"/>
                <a:cs typeface="Calibri"/>
                <a:sym typeface="Calibri"/>
              </a:rPr>
              <a:t/>
            </a:r>
            <a:br>
              <a:rPr lang="sl-SI" b="1">
                <a:solidFill>
                  <a:srgbClr val="A2A2E0"/>
                </a:solidFill>
                <a:latin typeface="Calibri"/>
                <a:ea typeface="Calibri"/>
                <a:cs typeface="Calibri"/>
                <a:sym typeface="Calibri"/>
              </a:rPr>
            </a:br>
            <a:r>
              <a:rPr lang="sl-SI" b="1">
                <a:solidFill>
                  <a:srgbClr val="A2A2E0"/>
                </a:solidFill>
                <a:latin typeface="Calibri"/>
                <a:ea typeface="Calibri"/>
                <a:cs typeface="Calibri"/>
                <a:sym typeface="Calibri"/>
              </a:rPr>
              <a:t>PISANČEK</a:t>
            </a:r>
            <a:r>
              <a:rPr lang="sl-SI"/>
              <a:t/>
            </a:r>
            <a:br>
              <a:rPr lang="sl-SI"/>
            </a:br>
            <a:endParaRPr/>
          </a:p>
        </p:txBody>
      </p:sp>
      <p:sp>
        <p:nvSpPr>
          <p:cNvPr id="262" name="Google Shape;262;p35"/>
          <p:cNvSpPr txBox="1">
            <a:spLocks noGrp="1"/>
          </p:cNvSpPr>
          <p:nvPr>
            <p:ph type="body" idx="1"/>
          </p:nvPr>
        </p:nvSpPr>
        <p:spPr>
          <a:xfrm>
            <a:off x="457200" y="1196975"/>
            <a:ext cx="8229600" cy="49291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2000"/>
              <a:buFont typeface="Calibri"/>
              <a:buNone/>
            </a:pPr>
            <a:r>
              <a:rPr lang="sl-SI" sz="2000" b="1">
                <a:solidFill>
                  <a:schemeClr val="accent1"/>
                </a:solidFill>
                <a:latin typeface="Calibri"/>
                <a:ea typeface="Calibri"/>
                <a:cs typeface="Calibri"/>
                <a:sym typeface="Calibri"/>
              </a:rPr>
              <a:t>POTREBUJEMO:</a:t>
            </a:r>
            <a:endParaRPr/>
          </a:p>
          <a:p>
            <a:pPr marL="342900" lvl="0" indent="-342900" algn="l" rtl="0">
              <a:spcBef>
                <a:spcPts val="400"/>
              </a:spcBef>
              <a:spcAft>
                <a:spcPts val="0"/>
              </a:spcAft>
              <a:buClr>
                <a:schemeClr val="accent1"/>
              </a:buClr>
              <a:buSzPts val="2000"/>
              <a:buFont typeface="Calibri"/>
              <a:buChar char="•"/>
            </a:pPr>
            <a:r>
              <a:rPr lang="sl-SI" sz="2000" i="1">
                <a:solidFill>
                  <a:schemeClr val="accent1"/>
                </a:solidFill>
                <a:latin typeface="Calibri"/>
                <a:ea typeface="Calibri"/>
                <a:cs typeface="Calibri"/>
                <a:sym typeface="Calibri"/>
              </a:rPr>
              <a:t>KAVNO SKODELICO BOROVNIC</a:t>
            </a:r>
            <a:endParaRPr/>
          </a:p>
          <a:p>
            <a:pPr marL="342900" lvl="0" indent="-342900" algn="l" rtl="0">
              <a:spcBef>
                <a:spcPts val="400"/>
              </a:spcBef>
              <a:spcAft>
                <a:spcPts val="0"/>
              </a:spcAft>
              <a:buClr>
                <a:schemeClr val="accent1"/>
              </a:buClr>
              <a:buSzPts val="2000"/>
              <a:buFont typeface="Calibri"/>
              <a:buChar char="•"/>
            </a:pPr>
            <a:r>
              <a:rPr lang="sl-SI" sz="2000" i="1">
                <a:solidFill>
                  <a:schemeClr val="accent1"/>
                </a:solidFill>
                <a:latin typeface="Calibri"/>
                <a:ea typeface="Calibri"/>
                <a:cs typeface="Calibri"/>
                <a:sym typeface="Calibri"/>
              </a:rPr>
              <a:t>POLOVICO BANANE</a:t>
            </a:r>
            <a:endParaRPr/>
          </a:p>
          <a:p>
            <a:pPr marL="342900" lvl="0" indent="-342900" algn="l" rtl="0">
              <a:spcBef>
                <a:spcPts val="400"/>
              </a:spcBef>
              <a:spcAft>
                <a:spcPts val="0"/>
              </a:spcAft>
              <a:buClr>
                <a:schemeClr val="accent1"/>
              </a:buClr>
              <a:buSzPts val="2000"/>
              <a:buFont typeface="Calibri"/>
              <a:buChar char="•"/>
            </a:pPr>
            <a:r>
              <a:rPr lang="sl-SI" sz="2000" i="1">
                <a:solidFill>
                  <a:schemeClr val="accent1"/>
                </a:solidFill>
                <a:latin typeface="Calibri"/>
                <a:ea typeface="Calibri"/>
                <a:cs typeface="Calibri"/>
                <a:sym typeface="Calibri"/>
              </a:rPr>
              <a:t>DVE ŽLICI NAVADNEGA JOGURTA</a:t>
            </a:r>
            <a:endParaRPr sz="2000">
              <a:solidFill>
                <a:schemeClr val="accent1"/>
              </a:solidFill>
              <a:latin typeface="Calibri"/>
              <a:ea typeface="Calibri"/>
              <a:cs typeface="Calibri"/>
              <a:sym typeface="Calibri"/>
            </a:endParaRPr>
          </a:p>
          <a:p>
            <a:pPr marL="0" lvl="0" indent="0" algn="l" rtl="0">
              <a:spcBef>
                <a:spcPts val="400"/>
              </a:spcBef>
              <a:spcAft>
                <a:spcPts val="0"/>
              </a:spcAft>
              <a:buClr>
                <a:schemeClr val="dk1"/>
              </a:buClr>
              <a:buSzPts val="2000"/>
              <a:buFont typeface="Arial"/>
              <a:buNone/>
            </a:pPr>
            <a:endParaRPr sz="2000" b="1" u="sng">
              <a:solidFill>
                <a:schemeClr val="accent1"/>
              </a:solidFill>
              <a:latin typeface="Calibri"/>
              <a:ea typeface="Calibri"/>
              <a:cs typeface="Calibri"/>
              <a:sym typeface="Calibri"/>
            </a:endParaRPr>
          </a:p>
          <a:p>
            <a:pPr marL="0" lvl="0" indent="0" algn="l" rtl="0">
              <a:spcBef>
                <a:spcPts val="400"/>
              </a:spcBef>
              <a:spcAft>
                <a:spcPts val="0"/>
              </a:spcAft>
              <a:buClr>
                <a:schemeClr val="accent1"/>
              </a:buClr>
              <a:buSzPts val="2000"/>
              <a:buFont typeface="Calibri"/>
              <a:buNone/>
            </a:pPr>
            <a:r>
              <a:rPr lang="sl-SI" sz="2000" b="1" u="sng">
                <a:solidFill>
                  <a:schemeClr val="accent1"/>
                </a:solidFill>
                <a:latin typeface="Calibri"/>
                <a:ea typeface="Calibri"/>
                <a:cs typeface="Calibri"/>
                <a:sym typeface="Calibri"/>
              </a:rPr>
              <a:t>POSTOPEK: </a:t>
            </a:r>
            <a:endParaRPr/>
          </a:p>
          <a:p>
            <a:pPr marL="342900" lvl="0" indent="-342900" algn="l" rtl="0">
              <a:spcBef>
                <a:spcPts val="400"/>
              </a:spcBef>
              <a:spcAft>
                <a:spcPts val="0"/>
              </a:spcAft>
              <a:buClr>
                <a:schemeClr val="accent1"/>
              </a:buClr>
              <a:buSzPts val="2000"/>
              <a:buFont typeface="Calibri"/>
              <a:buChar char="•"/>
            </a:pPr>
            <a:r>
              <a:rPr lang="sl-SI" sz="2000">
                <a:solidFill>
                  <a:schemeClr val="accent1"/>
                </a:solidFill>
                <a:latin typeface="Calibri"/>
                <a:ea typeface="Calibri"/>
                <a:cs typeface="Calibri"/>
                <a:sym typeface="Calibri"/>
              </a:rPr>
              <a:t>NAJPREJ PRIPRAVIMO SMOOTHIE IZ BANANE IN ŽLICE JOGURTA. VSE SKUPAJ PRELIJEMO V STEKLEN KOZAREC, NATO SE LOTIMO BOROVNIC, KI JIH ZMEŠAMO S PREOSTALO ŽLICO JOGURTA. ČE JE OKUS PREKISEL, DODAMO ČAJNO ŽLIČKO MEDU. NAPITEK NATO PREVIDNO PRELIJEMO V KOZAREC, TAKO DA USTVARIMO DVE PLASTI.</a:t>
            </a:r>
            <a:endParaRPr/>
          </a:p>
          <a:p>
            <a:pPr marL="342900" lvl="0" indent="-139700" algn="l" rtl="0">
              <a:spcBef>
                <a:spcPts val="640"/>
              </a:spcBef>
              <a:spcAft>
                <a:spcPts val="0"/>
              </a:spcAft>
              <a:buClr>
                <a:schemeClr val="dk1"/>
              </a:buClr>
              <a:buSzPts val="3200"/>
              <a:buFont typeface="Arial"/>
              <a:buNone/>
            </a:pPr>
            <a:endParaRPr/>
          </a:p>
        </p:txBody>
      </p:sp>
      <p:pic>
        <p:nvPicPr>
          <p:cNvPr id="263" name="Google Shape;263;p35">
            <a:hlinkClick r:id="rId3" action="ppaction://hlinksldjump"/>
          </p:cNvPr>
          <p:cNvPicPr preferRelativeResize="0"/>
          <p:nvPr/>
        </p:nvPicPr>
        <p:blipFill rotWithShape="1">
          <a:blip r:embed="rId4">
            <a:alphaModFix/>
          </a:blip>
          <a:srcRect/>
          <a:stretch/>
        </p:blipFill>
        <p:spPr>
          <a:xfrm>
            <a:off x="7840663" y="88900"/>
            <a:ext cx="1284287" cy="12858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6"/>
          <p:cNvSpPr txBox="1">
            <a:spLocks noGrp="1"/>
          </p:cNvSpPr>
          <p:nvPr>
            <p:ph type="body" idx="1"/>
          </p:nvPr>
        </p:nvSpPr>
        <p:spPr>
          <a:xfrm>
            <a:off x="250825" y="260350"/>
            <a:ext cx="8229600" cy="496887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accent1"/>
              </a:buClr>
              <a:buSzPts val="2400"/>
              <a:buFont typeface="Calibri"/>
              <a:buChar char="•"/>
            </a:pPr>
            <a:r>
              <a:rPr lang="sl-SI" sz="2400" dirty="0">
                <a:solidFill>
                  <a:schemeClr val="accent1"/>
                </a:solidFill>
                <a:latin typeface="Calibri"/>
                <a:ea typeface="Calibri"/>
                <a:cs typeface="Calibri"/>
                <a:sym typeface="Calibri"/>
              </a:rPr>
              <a:t>SEDAJ SI </a:t>
            </a:r>
            <a:r>
              <a:rPr lang="sl-SI" sz="2400" dirty="0" smtClean="0">
                <a:solidFill>
                  <a:schemeClr val="accent1"/>
                </a:solidFill>
                <a:latin typeface="Calibri"/>
                <a:ea typeface="Calibri"/>
                <a:cs typeface="Calibri"/>
                <a:sym typeface="Calibri"/>
              </a:rPr>
              <a:t>IZVEDEL, </a:t>
            </a:r>
            <a:r>
              <a:rPr lang="sl-SI" sz="2400" dirty="0">
                <a:solidFill>
                  <a:schemeClr val="accent1"/>
                </a:solidFill>
                <a:latin typeface="Calibri"/>
                <a:ea typeface="Calibri"/>
                <a:cs typeface="Calibri"/>
                <a:sym typeface="Calibri"/>
              </a:rPr>
              <a:t>KAJ VSE LAHKO PRIPRAVIŠ. </a:t>
            </a:r>
            <a:endParaRPr dirty="0"/>
          </a:p>
          <a:p>
            <a:pPr marL="342900" lvl="0" indent="-342900" algn="l" rtl="0">
              <a:spcBef>
                <a:spcPts val="480"/>
              </a:spcBef>
              <a:spcAft>
                <a:spcPts val="0"/>
              </a:spcAft>
              <a:buClr>
                <a:schemeClr val="accent1"/>
              </a:buClr>
              <a:buSzPts val="2400"/>
              <a:buFont typeface="Calibri"/>
              <a:buChar char="•"/>
            </a:pPr>
            <a:r>
              <a:rPr lang="sl-SI" sz="2400" dirty="0">
                <a:solidFill>
                  <a:schemeClr val="accent1"/>
                </a:solidFill>
                <a:latin typeface="Calibri"/>
                <a:ea typeface="Calibri"/>
                <a:cs typeface="Calibri"/>
                <a:sym typeface="Calibri"/>
              </a:rPr>
              <a:t>PREDPASNIK BOŠ DANES POTREBOVAL KAR ČEZ CELO </a:t>
            </a:r>
            <a:r>
              <a:rPr lang="sl-SI" sz="2400" dirty="0" smtClean="0">
                <a:solidFill>
                  <a:schemeClr val="accent1"/>
                </a:solidFill>
                <a:latin typeface="Calibri"/>
                <a:ea typeface="Calibri"/>
                <a:cs typeface="Calibri"/>
                <a:sym typeface="Calibri"/>
              </a:rPr>
              <a:t>NALOGO, </a:t>
            </a:r>
            <a:r>
              <a:rPr lang="sl-SI" sz="2400" dirty="0">
                <a:solidFill>
                  <a:schemeClr val="accent1"/>
                </a:solidFill>
                <a:latin typeface="Calibri"/>
                <a:ea typeface="Calibri"/>
                <a:cs typeface="Calibri"/>
                <a:sym typeface="Calibri"/>
              </a:rPr>
              <a:t>ZATO GA KAR OBDRŽI. </a:t>
            </a:r>
            <a:endParaRPr dirty="0"/>
          </a:p>
          <a:p>
            <a:pPr marL="342900" lvl="0" indent="-342900" algn="l" rtl="0">
              <a:spcBef>
                <a:spcPts val="480"/>
              </a:spcBef>
              <a:spcAft>
                <a:spcPts val="0"/>
              </a:spcAft>
              <a:buClr>
                <a:schemeClr val="accent1"/>
              </a:buClr>
              <a:buSzPts val="2400"/>
              <a:buFont typeface="Calibri"/>
              <a:buChar char="•"/>
            </a:pPr>
            <a:r>
              <a:rPr lang="sl-SI" sz="2400" dirty="0">
                <a:solidFill>
                  <a:schemeClr val="accent1"/>
                </a:solidFill>
                <a:latin typeface="Calibri"/>
                <a:ea typeface="Calibri"/>
                <a:cs typeface="Calibri"/>
                <a:sym typeface="Calibri"/>
              </a:rPr>
              <a:t>PREVERI IN REŠI NASLEDNJO UGANKO. </a:t>
            </a:r>
            <a:endParaRPr dirty="0"/>
          </a:p>
          <a:p>
            <a:pPr marL="0" lvl="0" indent="0" algn="l" rtl="0">
              <a:spcBef>
                <a:spcPts val="480"/>
              </a:spcBef>
              <a:spcAft>
                <a:spcPts val="0"/>
              </a:spcAft>
              <a:buClr>
                <a:schemeClr val="dk1"/>
              </a:buClr>
              <a:buSzPts val="2400"/>
              <a:buFont typeface="Arial"/>
              <a:buNone/>
            </a:pPr>
            <a:endParaRPr sz="2400" b="1" dirty="0">
              <a:solidFill>
                <a:schemeClr val="accent2"/>
              </a:solidFill>
              <a:latin typeface="Calibri"/>
              <a:ea typeface="Calibri"/>
              <a:cs typeface="Calibri"/>
              <a:sym typeface="Calibri"/>
            </a:endParaRPr>
          </a:p>
          <a:p>
            <a:pPr marL="0" lvl="0" indent="0" algn="l" rtl="0">
              <a:spcBef>
                <a:spcPts val="480"/>
              </a:spcBef>
              <a:spcAft>
                <a:spcPts val="0"/>
              </a:spcAft>
              <a:buClr>
                <a:schemeClr val="accent2"/>
              </a:buClr>
              <a:buSzPts val="2400"/>
              <a:buFont typeface="Calibri"/>
              <a:buNone/>
            </a:pPr>
            <a:r>
              <a:rPr lang="sl-SI" sz="2400" b="1" dirty="0">
                <a:solidFill>
                  <a:schemeClr val="accent2"/>
                </a:solidFill>
                <a:latin typeface="Calibri"/>
                <a:ea typeface="Calibri"/>
                <a:cs typeface="Calibri"/>
                <a:sym typeface="Calibri"/>
              </a:rPr>
              <a:t>KDO JE TA, KI V KROP </a:t>
            </a:r>
            <a:endParaRPr dirty="0"/>
          </a:p>
          <a:p>
            <a:pPr marL="0" lvl="0" indent="0" algn="l" rtl="0">
              <a:spcBef>
                <a:spcPts val="480"/>
              </a:spcBef>
              <a:spcAft>
                <a:spcPts val="0"/>
              </a:spcAft>
              <a:buClr>
                <a:schemeClr val="accent2"/>
              </a:buClr>
              <a:buSzPts val="2400"/>
              <a:buFont typeface="Calibri"/>
              <a:buNone/>
            </a:pPr>
            <a:r>
              <a:rPr lang="sl-SI" sz="2400" b="1" dirty="0">
                <a:solidFill>
                  <a:schemeClr val="accent2"/>
                </a:solidFill>
                <a:latin typeface="Calibri"/>
                <a:ea typeface="Calibri"/>
                <a:cs typeface="Calibri"/>
                <a:sym typeface="Calibri"/>
              </a:rPr>
              <a:t>ZELENJAVO ZMEČE,</a:t>
            </a:r>
            <a:br>
              <a:rPr lang="sl-SI" sz="2400" b="1" dirty="0">
                <a:solidFill>
                  <a:schemeClr val="accent2"/>
                </a:solidFill>
                <a:latin typeface="Calibri"/>
                <a:ea typeface="Calibri"/>
                <a:cs typeface="Calibri"/>
                <a:sym typeface="Calibri"/>
              </a:rPr>
            </a:br>
            <a:r>
              <a:rPr lang="sl-SI" sz="2400" b="1" dirty="0">
                <a:solidFill>
                  <a:schemeClr val="accent2"/>
                </a:solidFill>
                <a:latin typeface="Calibri"/>
                <a:ea typeface="Calibri"/>
                <a:cs typeface="Calibri"/>
                <a:sym typeface="Calibri"/>
              </a:rPr>
              <a:t>NATO PA Z ZAJEMALKO </a:t>
            </a:r>
            <a:endParaRPr dirty="0"/>
          </a:p>
          <a:p>
            <a:pPr marL="0" lvl="0" indent="0" algn="l" rtl="0">
              <a:spcBef>
                <a:spcPts val="480"/>
              </a:spcBef>
              <a:spcAft>
                <a:spcPts val="0"/>
              </a:spcAft>
              <a:buClr>
                <a:schemeClr val="accent2"/>
              </a:buClr>
              <a:buSzPts val="2400"/>
              <a:buFont typeface="Calibri"/>
              <a:buNone/>
            </a:pPr>
            <a:r>
              <a:rPr lang="sl-SI" sz="2400" b="1" dirty="0">
                <a:solidFill>
                  <a:schemeClr val="accent2"/>
                </a:solidFill>
                <a:latin typeface="Calibri"/>
                <a:ea typeface="Calibri"/>
                <a:cs typeface="Calibri"/>
                <a:sym typeface="Calibri"/>
              </a:rPr>
              <a:t>JUHO VEN PRIVLEČE.</a:t>
            </a:r>
            <a:endParaRPr sz="2400" dirty="0">
              <a:solidFill>
                <a:schemeClr val="accent2"/>
              </a:solidFill>
              <a:latin typeface="Calibri"/>
              <a:ea typeface="Calibri"/>
              <a:cs typeface="Calibri"/>
              <a:sym typeface="Calibri"/>
            </a:endParaRPr>
          </a:p>
          <a:p>
            <a:pPr marL="0" lvl="0" indent="0" algn="l" rtl="0">
              <a:spcBef>
                <a:spcPts val="480"/>
              </a:spcBef>
              <a:spcAft>
                <a:spcPts val="0"/>
              </a:spcAft>
              <a:buClr>
                <a:schemeClr val="dk1"/>
              </a:buClr>
              <a:buSzPts val="2400"/>
              <a:buFont typeface="Arial"/>
              <a:buNone/>
            </a:pPr>
            <a:endParaRPr sz="2400" b="1" dirty="0">
              <a:solidFill>
                <a:schemeClr val="accent2"/>
              </a:solidFill>
              <a:latin typeface="Calibri"/>
              <a:ea typeface="Calibri"/>
              <a:cs typeface="Calibri"/>
              <a:sym typeface="Calibri"/>
            </a:endParaRPr>
          </a:p>
          <a:p>
            <a:pPr marL="0" lvl="0" indent="0" algn="l" rtl="0">
              <a:spcBef>
                <a:spcPts val="480"/>
              </a:spcBef>
              <a:spcAft>
                <a:spcPts val="0"/>
              </a:spcAft>
              <a:buClr>
                <a:schemeClr val="accent2"/>
              </a:buClr>
              <a:buSzPts val="2400"/>
              <a:buFont typeface="Calibri"/>
              <a:buNone/>
            </a:pPr>
            <a:r>
              <a:rPr lang="sl-SI" sz="2400" b="1" dirty="0">
                <a:solidFill>
                  <a:schemeClr val="accent2"/>
                </a:solidFill>
                <a:latin typeface="Calibri"/>
                <a:ea typeface="Calibri"/>
                <a:cs typeface="Calibri"/>
                <a:sym typeface="Calibri"/>
              </a:rPr>
              <a:t>TO JE: _ _ _ _ _. </a:t>
            </a:r>
            <a:endParaRPr sz="2400" dirty="0">
              <a:solidFill>
                <a:schemeClr val="accent2"/>
              </a:solidFill>
              <a:latin typeface="Calibri"/>
              <a:ea typeface="Calibri"/>
              <a:cs typeface="Calibri"/>
              <a:sym typeface="Calibri"/>
            </a:endParaRPr>
          </a:p>
        </p:txBody>
      </p:sp>
      <p:pic>
        <p:nvPicPr>
          <p:cNvPr id="269" name="Google Shape;269;p36"/>
          <p:cNvPicPr preferRelativeResize="0"/>
          <p:nvPr/>
        </p:nvPicPr>
        <p:blipFill rotWithShape="1">
          <a:blip r:embed="rId3">
            <a:alphaModFix/>
          </a:blip>
          <a:srcRect/>
          <a:stretch/>
        </p:blipFill>
        <p:spPr>
          <a:xfrm>
            <a:off x="3419475" y="2276475"/>
            <a:ext cx="2081213" cy="2592388"/>
          </a:xfrm>
          <a:prstGeom prst="rect">
            <a:avLst/>
          </a:prstGeom>
          <a:noFill/>
          <a:ln>
            <a:noFill/>
          </a:ln>
        </p:spPr>
      </p:pic>
      <p:sp>
        <p:nvSpPr>
          <p:cNvPr id="270" name="Google Shape;270;p36"/>
          <p:cNvSpPr txBox="1"/>
          <p:nvPr/>
        </p:nvSpPr>
        <p:spPr>
          <a:xfrm>
            <a:off x="5795963" y="4221163"/>
            <a:ext cx="3240087" cy="8302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l-SI" sz="2400" b="1" i="0" u="none" strike="noStrike" cap="none">
                <a:solidFill>
                  <a:schemeClr val="accent2"/>
                </a:solidFill>
                <a:latin typeface="Calibri"/>
                <a:ea typeface="Calibri"/>
                <a:cs typeface="Calibri"/>
                <a:sym typeface="Calibri"/>
              </a:rPr>
              <a:t>PRAVILNO SI UGANIL, TO JE KUHAR.</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8">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69"/>
                                        </p:tgtEl>
                                        <p:attrNameLst>
                                          <p:attrName>style.visibility</p:attrName>
                                        </p:attrNameLst>
                                      </p:cBhvr>
                                      <p:to>
                                        <p:strVal val="visible"/>
                                      </p:to>
                                    </p:set>
                                    <p:animEffect transition="in" filter="fade">
                                      <p:cBhvr>
                                        <p:cTn id="35" dur="1000"/>
                                        <p:tgtEl>
                                          <p:spTgt spid="26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70">
                                            <p:txEl>
                                              <p:pRg st="0" end="0"/>
                                            </p:txEl>
                                          </p:spTgt>
                                        </p:tgtEl>
                                        <p:attrNameLst>
                                          <p:attrName>style.visibility</p:attrName>
                                        </p:attrNameLst>
                                      </p:cBhvr>
                                      <p:to>
                                        <p:strVal val="visible"/>
                                      </p:to>
                                    </p:set>
                                    <p:animEffect transition="in" filter="fade">
                                      <p:cBhvr>
                                        <p:cTn id="40" dur="2000"/>
                                        <p:tgtEl>
                                          <p:spTgt spid="2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sl-SI" sz="6000">
                <a:solidFill>
                  <a:schemeClr val="accent1"/>
                </a:solidFill>
                <a:latin typeface="Calibri"/>
                <a:ea typeface="Calibri"/>
                <a:cs typeface="Calibri"/>
                <a:sym typeface="Calibri"/>
              </a:rPr>
              <a:t>VESELO NA DELO…</a:t>
            </a:r>
            <a:endParaRPr/>
          </a:p>
        </p:txBody>
      </p:sp>
      <p:sp>
        <p:nvSpPr>
          <p:cNvPr id="276" name="Google Shape;276;p3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accent1"/>
              </a:buClr>
              <a:buSzPts val="1800"/>
              <a:buFont typeface="Calibri"/>
              <a:buChar char="•"/>
            </a:pPr>
            <a:r>
              <a:rPr lang="sl-SI" sz="1800">
                <a:solidFill>
                  <a:schemeClr val="accent1"/>
                </a:solidFill>
                <a:latin typeface="Calibri"/>
                <a:ea typeface="Calibri"/>
                <a:cs typeface="Calibri"/>
                <a:sym typeface="Calibri"/>
              </a:rPr>
              <a:t>DANES SI TI GLAVNI KUHAR ZATO POSKUŠAJ DELATI ČIMBOLJ SAM, POTREBUJEŠ PA KUHARSKEGA POMOČNIKA. PROSI ZA POMOČ MAMICO, BABICO, ATIJA, SESTRICO…</a:t>
            </a:r>
            <a:endParaRPr/>
          </a:p>
          <a:p>
            <a:pPr marL="342900" lvl="0" indent="-342900" algn="l" rtl="0">
              <a:spcBef>
                <a:spcPts val="360"/>
              </a:spcBef>
              <a:spcAft>
                <a:spcPts val="0"/>
              </a:spcAft>
              <a:buClr>
                <a:schemeClr val="accent1"/>
              </a:buClr>
              <a:buSzPts val="1800"/>
              <a:buFont typeface="Calibri"/>
              <a:buChar char="•"/>
            </a:pPr>
            <a:r>
              <a:rPr lang="sl-SI" sz="1800">
                <a:solidFill>
                  <a:schemeClr val="accent1"/>
                </a:solidFill>
                <a:latin typeface="Calibri"/>
                <a:ea typeface="Calibri"/>
                <a:cs typeface="Calibri"/>
                <a:sym typeface="Calibri"/>
              </a:rPr>
              <a:t>KAJ VSE LAHKO PRIPRAVIŠ SI VIDEL IN PREBRAL ŽE V KUHARSKI KNJIGI. IZ NJE IZBERI IN PRIPRAVI ENO OD JEDI ALI PIJAČ. ČE TI NOBENA NI ZANIMIVA LAHKO PRIPRAVIŠ TUDI NEKAJ ČISTO PO SVOJE. </a:t>
            </a:r>
            <a:endParaRPr/>
          </a:p>
          <a:p>
            <a:pPr marL="342900" lvl="0" indent="-228600" algn="l" rtl="0">
              <a:spcBef>
                <a:spcPts val="360"/>
              </a:spcBef>
              <a:spcAft>
                <a:spcPts val="0"/>
              </a:spcAft>
              <a:buClr>
                <a:schemeClr val="dk1"/>
              </a:buClr>
              <a:buSzPts val="1800"/>
              <a:buFont typeface="Arial"/>
              <a:buNone/>
            </a:pPr>
            <a:endParaRPr sz="1800">
              <a:solidFill>
                <a:schemeClr val="accent1"/>
              </a:solidFill>
              <a:latin typeface="Calibri"/>
              <a:ea typeface="Calibri"/>
              <a:cs typeface="Calibri"/>
              <a:sym typeface="Calibri"/>
            </a:endParaRPr>
          </a:p>
          <a:p>
            <a:pPr marL="342900" lvl="0" indent="-342900" algn="l" rtl="0">
              <a:spcBef>
                <a:spcPts val="360"/>
              </a:spcBef>
              <a:spcAft>
                <a:spcPts val="0"/>
              </a:spcAft>
              <a:buClr>
                <a:schemeClr val="accent1"/>
              </a:buClr>
              <a:buSzPts val="1800"/>
              <a:buFont typeface="Calibri"/>
              <a:buChar char="•"/>
            </a:pPr>
            <a:r>
              <a:rPr lang="sl-SI" sz="1800">
                <a:solidFill>
                  <a:schemeClr val="accent1"/>
                </a:solidFill>
                <a:latin typeface="Calibri"/>
                <a:ea typeface="Calibri"/>
                <a:cs typeface="Calibri"/>
                <a:sym typeface="Calibri"/>
              </a:rPr>
              <a:t>HITRO PRIPRAVI SESTAVINE IN VESELO NA DELO. </a:t>
            </a:r>
            <a:endParaRPr/>
          </a:p>
          <a:p>
            <a:pPr marL="342900" lvl="0" indent="-228600" algn="l" rtl="0">
              <a:spcBef>
                <a:spcPts val="360"/>
              </a:spcBef>
              <a:spcAft>
                <a:spcPts val="0"/>
              </a:spcAft>
              <a:buClr>
                <a:schemeClr val="dk1"/>
              </a:buClr>
              <a:buSzPts val="1800"/>
              <a:buFont typeface="Arial"/>
              <a:buNone/>
            </a:pPr>
            <a:endParaRPr sz="1800">
              <a:solidFill>
                <a:schemeClr val="accent1"/>
              </a:solidFill>
              <a:latin typeface="Calibri"/>
              <a:ea typeface="Calibri"/>
              <a:cs typeface="Calibri"/>
              <a:sym typeface="Calibri"/>
            </a:endParaRPr>
          </a:p>
          <a:p>
            <a:pPr marL="342900" lvl="0" indent="-342900" algn="l" rtl="0">
              <a:spcBef>
                <a:spcPts val="360"/>
              </a:spcBef>
              <a:spcAft>
                <a:spcPts val="0"/>
              </a:spcAft>
              <a:buClr>
                <a:schemeClr val="accent1"/>
              </a:buClr>
              <a:buSzPts val="1800"/>
              <a:buFont typeface="Calibri"/>
              <a:buChar char="•"/>
            </a:pPr>
            <a:r>
              <a:rPr lang="sl-SI" sz="1800">
                <a:solidFill>
                  <a:schemeClr val="accent1"/>
                </a:solidFill>
                <a:latin typeface="Calibri"/>
                <a:ea typeface="Calibri"/>
                <a:cs typeface="Calibri"/>
                <a:sym typeface="Calibri"/>
              </a:rPr>
              <a:t>ZA SEBOJ ČISTO SAM TUDI POSPRAVI. </a:t>
            </a:r>
            <a:endParaRPr/>
          </a:p>
          <a:p>
            <a:pPr marL="342900" lvl="0" indent="-342900" algn="l" rtl="0">
              <a:spcBef>
                <a:spcPts val="360"/>
              </a:spcBef>
              <a:spcAft>
                <a:spcPts val="0"/>
              </a:spcAft>
              <a:buClr>
                <a:schemeClr val="accent1"/>
              </a:buClr>
              <a:buSzPts val="1800"/>
              <a:buFont typeface="Calibri"/>
              <a:buChar char="•"/>
            </a:pPr>
            <a:r>
              <a:rPr lang="sl-SI" sz="1800">
                <a:solidFill>
                  <a:schemeClr val="accent1"/>
                </a:solidFill>
                <a:latin typeface="Calibri"/>
                <a:ea typeface="Calibri"/>
                <a:cs typeface="Calibri"/>
                <a:sym typeface="Calibri"/>
              </a:rPr>
              <a:t>POMIJ POSODO, KI SI JO UMAZAL ALI JO ZLOŽI V POMIVALNI STROJ.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75"/>
                                        </p:tgtEl>
                                        <p:attrNameLst>
                                          <p:attrName>style.visibility</p:attrName>
                                        </p:attrNameLst>
                                      </p:cBhvr>
                                      <p:to>
                                        <p:strVal val="visible"/>
                                      </p:to>
                                    </p:set>
                                    <p:anim calcmode="lin" valueType="num">
                                      <p:cBhvr additive="base">
                                        <p:cTn id="7" dur="500"/>
                                        <p:tgtEl>
                                          <p:spTgt spid="275"/>
                                        </p:tgtEl>
                                        <p:attrNameLst>
                                          <p:attrName>ppt_w</p:attrName>
                                        </p:attrNameLst>
                                      </p:cBhvr>
                                      <p:tavLst>
                                        <p:tav tm="0">
                                          <p:val>
                                            <p:strVal val="0"/>
                                          </p:val>
                                        </p:tav>
                                        <p:tav tm="100000">
                                          <p:val>
                                            <p:strVal val="#ppt_w"/>
                                          </p:val>
                                        </p:tav>
                                      </p:tavLst>
                                    </p:anim>
                                    <p:anim calcmode="lin" valueType="num">
                                      <p:cBhvr additive="base">
                                        <p:cTn id="8" dur="500"/>
                                        <p:tgtEl>
                                          <p:spTgt spid="275"/>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6">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6">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6">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76">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7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sl-SI" sz="5400" b="1">
                <a:solidFill>
                  <a:schemeClr val="accent1"/>
                </a:solidFill>
                <a:latin typeface="Calibri"/>
                <a:ea typeface="Calibri"/>
                <a:cs typeface="Calibri"/>
                <a:sym typeface="Calibri"/>
              </a:rPr>
              <a:t>KUHARSKA MATEMATIKA</a:t>
            </a:r>
            <a:endParaRPr/>
          </a:p>
        </p:txBody>
      </p:sp>
      <p:sp>
        <p:nvSpPr>
          <p:cNvPr id="282" name="Google Shape;282;p3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1600"/>
              <a:buFont typeface="Calibri"/>
              <a:buNone/>
            </a:pPr>
            <a:r>
              <a:rPr lang="sl-SI" sz="1600" b="1">
                <a:solidFill>
                  <a:schemeClr val="accent1"/>
                </a:solidFill>
                <a:latin typeface="Calibri"/>
                <a:ea typeface="Calibri"/>
                <a:cs typeface="Calibri"/>
                <a:sym typeface="Calibri"/>
              </a:rPr>
              <a:t>V KUHINJI LAHKO NAJDEŠ TUDI MATEMATIKO. KER ŽE ZNAŠ ŠTETI DO 20, LAHKO ŠTEJEŠ:</a:t>
            </a:r>
            <a:endParaRPr/>
          </a:p>
          <a:p>
            <a:pPr marL="742950" lvl="1" indent="-285750" algn="l" rtl="0">
              <a:spcBef>
                <a:spcPts val="320"/>
              </a:spcBef>
              <a:spcAft>
                <a:spcPts val="0"/>
              </a:spcAft>
              <a:buClr>
                <a:schemeClr val="accent1"/>
              </a:buClr>
              <a:buSzPts val="1600"/>
              <a:buFont typeface="Calibri"/>
              <a:buChar char="–"/>
            </a:pPr>
            <a:r>
              <a:rPr lang="sl-SI" sz="1600" b="1">
                <a:solidFill>
                  <a:schemeClr val="accent1"/>
                </a:solidFill>
                <a:latin typeface="Calibri"/>
                <a:ea typeface="Calibri"/>
                <a:cs typeface="Calibri"/>
                <a:sym typeface="Calibri"/>
              </a:rPr>
              <a:t>BOROVNICE, KI JIH BOŠ UPORABIL ZA NAPITEK</a:t>
            </a:r>
            <a:endParaRPr/>
          </a:p>
          <a:p>
            <a:pPr marL="742950" lvl="1" indent="-285750" algn="l" rtl="0">
              <a:spcBef>
                <a:spcPts val="320"/>
              </a:spcBef>
              <a:spcAft>
                <a:spcPts val="0"/>
              </a:spcAft>
              <a:buClr>
                <a:schemeClr val="accent1"/>
              </a:buClr>
              <a:buSzPts val="1600"/>
              <a:buFont typeface="Calibri"/>
              <a:buChar char="–"/>
            </a:pPr>
            <a:r>
              <a:rPr lang="sl-SI" sz="1600" b="1">
                <a:solidFill>
                  <a:schemeClr val="accent1"/>
                </a:solidFill>
                <a:latin typeface="Calibri"/>
                <a:ea typeface="Calibri"/>
                <a:cs typeface="Calibri"/>
                <a:sym typeface="Calibri"/>
              </a:rPr>
              <a:t>ČE BOŠ REZAL BANANO – KOLIKO REZOV BOŠ NAREDIL</a:t>
            </a:r>
            <a:endParaRPr/>
          </a:p>
          <a:p>
            <a:pPr marL="742950" lvl="1" indent="-285750" algn="l" rtl="0">
              <a:spcBef>
                <a:spcPts val="320"/>
              </a:spcBef>
              <a:spcAft>
                <a:spcPts val="0"/>
              </a:spcAft>
              <a:buClr>
                <a:schemeClr val="accent1"/>
              </a:buClr>
              <a:buSzPts val="1600"/>
              <a:buFont typeface="Calibri"/>
              <a:buChar char="–"/>
            </a:pPr>
            <a:r>
              <a:rPr lang="sl-SI" sz="1600" b="1">
                <a:solidFill>
                  <a:schemeClr val="accent1"/>
                </a:solidFill>
                <a:latin typeface="Calibri"/>
                <a:ea typeface="Calibri"/>
                <a:cs typeface="Calibri"/>
                <a:sym typeface="Calibri"/>
              </a:rPr>
              <a:t>KOLIKO KRUHKOV BOSTE NAREDILI</a:t>
            </a:r>
            <a:endParaRPr/>
          </a:p>
          <a:p>
            <a:pPr marL="742950" lvl="1" indent="-285750" algn="l" rtl="0">
              <a:spcBef>
                <a:spcPts val="320"/>
              </a:spcBef>
              <a:spcAft>
                <a:spcPts val="0"/>
              </a:spcAft>
              <a:buClr>
                <a:schemeClr val="accent1"/>
              </a:buClr>
              <a:buSzPts val="1600"/>
              <a:buFont typeface="Calibri"/>
              <a:buChar char="–"/>
            </a:pPr>
            <a:r>
              <a:rPr lang="sl-SI" sz="1600" b="1">
                <a:solidFill>
                  <a:schemeClr val="accent1"/>
                </a:solidFill>
                <a:latin typeface="Calibri"/>
                <a:ea typeface="Calibri"/>
                <a:cs typeface="Calibri"/>
                <a:sym typeface="Calibri"/>
              </a:rPr>
              <a:t>KOLIKO PALAČINK BO NASTALO IZ TESTA</a:t>
            </a:r>
            <a:endParaRPr/>
          </a:p>
          <a:p>
            <a:pPr marL="742950" lvl="1" indent="-285750" algn="l" rtl="0">
              <a:spcBef>
                <a:spcPts val="320"/>
              </a:spcBef>
              <a:spcAft>
                <a:spcPts val="0"/>
              </a:spcAft>
              <a:buClr>
                <a:schemeClr val="accent1"/>
              </a:buClr>
              <a:buSzPts val="1600"/>
              <a:buFont typeface="Calibri"/>
              <a:buChar char="–"/>
            </a:pPr>
            <a:r>
              <a:rPr lang="sl-SI" sz="1600" b="1">
                <a:solidFill>
                  <a:schemeClr val="accent1"/>
                </a:solidFill>
                <a:latin typeface="Calibri"/>
                <a:ea typeface="Calibri"/>
                <a:cs typeface="Calibri"/>
                <a:sym typeface="Calibri"/>
              </a:rPr>
              <a:t>KOLIKO KROŽNIKOV BOŠ PRIPRAVIL</a:t>
            </a:r>
            <a:endParaRPr/>
          </a:p>
          <a:p>
            <a:pPr marL="742950" lvl="1" indent="-285750" algn="l" rtl="0">
              <a:spcBef>
                <a:spcPts val="320"/>
              </a:spcBef>
              <a:spcAft>
                <a:spcPts val="0"/>
              </a:spcAft>
              <a:buClr>
                <a:schemeClr val="accent1"/>
              </a:buClr>
              <a:buSzPts val="1600"/>
              <a:buFont typeface="Calibri"/>
              <a:buChar char="–"/>
            </a:pPr>
            <a:r>
              <a:rPr lang="sl-SI" sz="1600" b="1">
                <a:solidFill>
                  <a:schemeClr val="accent1"/>
                </a:solidFill>
                <a:latin typeface="Calibri"/>
                <a:ea typeface="Calibri"/>
                <a:cs typeface="Calibri"/>
                <a:sym typeface="Calibri"/>
              </a:rPr>
              <a:t>KOLIKO KOSOV PRIBORA BOŠ UPORABIL</a:t>
            </a:r>
            <a:endParaRPr/>
          </a:p>
          <a:p>
            <a:pPr marL="742950" lvl="1" indent="-285750" algn="l" rtl="0">
              <a:spcBef>
                <a:spcPts val="320"/>
              </a:spcBef>
              <a:spcAft>
                <a:spcPts val="0"/>
              </a:spcAft>
              <a:buClr>
                <a:schemeClr val="accent1"/>
              </a:buClr>
              <a:buSzPts val="1600"/>
              <a:buFont typeface="Calibri"/>
              <a:buChar char="–"/>
            </a:pPr>
            <a:r>
              <a:rPr lang="sl-SI" sz="1600" b="1">
                <a:solidFill>
                  <a:schemeClr val="accent1"/>
                </a:solidFill>
                <a:latin typeface="Calibri"/>
                <a:ea typeface="Calibri"/>
                <a:cs typeface="Calibri"/>
                <a:sym typeface="Calibri"/>
              </a:rPr>
              <a:t>KOLIKO GRIŽLJAJEV NAREDIŠ, DA POJEŠ SVOJ KRUHEK</a:t>
            </a:r>
            <a:endParaRPr/>
          </a:p>
          <a:p>
            <a:pPr marL="742950" lvl="1" indent="-285750" algn="l" rtl="0">
              <a:spcBef>
                <a:spcPts val="320"/>
              </a:spcBef>
              <a:spcAft>
                <a:spcPts val="0"/>
              </a:spcAft>
              <a:buClr>
                <a:schemeClr val="accent1"/>
              </a:buClr>
              <a:buSzPts val="1600"/>
              <a:buFont typeface="Calibri"/>
              <a:buChar char="–"/>
            </a:pPr>
            <a:r>
              <a:rPr lang="sl-SI" sz="1600" b="1">
                <a:solidFill>
                  <a:schemeClr val="accent1"/>
                </a:solidFill>
                <a:latin typeface="Calibri"/>
                <a:ea typeface="Calibri"/>
                <a:cs typeface="Calibri"/>
                <a:sym typeface="Calibri"/>
              </a:rPr>
              <a:t>KOLIKO POŽIRKOV NAREDIŠ, KO POPIJEŠ NAPITEK</a:t>
            </a:r>
            <a:endParaRPr/>
          </a:p>
          <a:p>
            <a:pPr marL="342900" lvl="0" indent="-241300" algn="l" rtl="0">
              <a:spcBef>
                <a:spcPts val="320"/>
              </a:spcBef>
              <a:spcAft>
                <a:spcPts val="0"/>
              </a:spcAft>
              <a:buClr>
                <a:schemeClr val="dk1"/>
              </a:buClr>
              <a:buSzPts val="1600"/>
              <a:buFont typeface="Arial"/>
              <a:buNone/>
            </a:pPr>
            <a:endParaRPr sz="1600" b="1">
              <a:solidFill>
                <a:schemeClr val="accent1"/>
              </a:solidFill>
              <a:latin typeface="Calibri"/>
              <a:ea typeface="Calibri"/>
              <a:cs typeface="Calibri"/>
              <a:sym typeface="Calibri"/>
            </a:endParaRPr>
          </a:p>
          <a:p>
            <a:pPr marL="342900" lvl="0" indent="-342900" algn="l" rtl="0">
              <a:spcBef>
                <a:spcPts val="320"/>
              </a:spcBef>
              <a:spcAft>
                <a:spcPts val="0"/>
              </a:spcAft>
              <a:buClr>
                <a:schemeClr val="accent1"/>
              </a:buClr>
              <a:buSzPts val="1600"/>
              <a:buFont typeface="Calibri"/>
              <a:buChar char="•"/>
            </a:pPr>
            <a:r>
              <a:rPr lang="sl-SI" sz="1600" b="1">
                <a:solidFill>
                  <a:schemeClr val="accent1"/>
                </a:solidFill>
                <a:latin typeface="Calibri"/>
                <a:ea typeface="Calibri"/>
                <a:cs typeface="Calibri"/>
                <a:sym typeface="Calibri"/>
              </a:rPr>
              <a:t>ŠE SAM SE SPOMNI, KAJ ŠE LAHKO ŠTEJEŠ!</a:t>
            </a:r>
            <a:endParaRPr/>
          </a:p>
          <a:p>
            <a:pPr marL="342900" lvl="0" indent="-139700" algn="l" rtl="0">
              <a:spcBef>
                <a:spcPts val="640"/>
              </a:spcBef>
              <a:spcAft>
                <a:spcPts val="0"/>
              </a:spcAft>
              <a:buClr>
                <a:schemeClr val="dk1"/>
              </a:buClr>
              <a:buSzPts val="3200"/>
              <a:buFont typeface="Arial"/>
              <a:buNone/>
            </a:pPr>
            <a:endParaRPr/>
          </a:p>
        </p:txBody>
      </p:sp>
      <p:pic>
        <p:nvPicPr>
          <p:cNvPr id="283" name="Google Shape;283;p38"/>
          <p:cNvPicPr preferRelativeResize="0"/>
          <p:nvPr/>
        </p:nvPicPr>
        <p:blipFill rotWithShape="1">
          <a:blip r:embed="rId3">
            <a:alphaModFix/>
          </a:blip>
          <a:srcRect/>
          <a:stretch/>
        </p:blipFill>
        <p:spPr>
          <a:xfrm>
            <a:off x="5724525" y="1844675"/>
            <a:ext cx="3567113" cy="2286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fade">
                                      <p:cBhvr>
                                        <p:cTn id="7" dur="1822"/>
                                        <p:tgtEl>
                                          <p:spTgt spid="2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3"/>
                                        </p:tgtEl>
                                        <p:attrNameLst>
                                          <p:attrName>style.visibility</p:attrName>
                                        </p:attrNameLst>
                                      </p:cBhvr>
                                      <p:to>
                                        <p:strVal val="visible"/>
                                      </p:to>
                                    </p:set>
                                    <p:animEffect transition="in" filter="fade">
                                      <p:cBhvr>
                                        <p:cTn id="12" dur="500"/>
                                        <p:tgtEl>
                                          <p:spTgt spid="28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82">
                                            <p:txEl>
                                              <p:pRg st="0" end="0"/>
                                            </p:txEl>
                                          </p:spTgt>
                                        </p:tgtEl>
                                        <p:attrNameLst>
                                          <p:attrName>style.visibility</p:attrName>
                                        </p:attrNameLst>
                                      </p:cBhvr>
                                      <p:to>
                                        <p:strVal val="visible"/>
                                      </p:to>
                                    </p:set>
                                    <p:anim calcmode="lin" valueType="num">
                                      <p:cBhvr additive="base">
                                        <p:cTn id="17" dur="500"/>
                                        <p:tgtEl>
                                          <p:spTgt spid="28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82">
                                            <p:txEl>
                                              <p:pRg st="1" end="1"/>
                                            </p:txEl>
                                          </p:spTgt>
                                        </p:tgtEl>
                                        <p:attrNameLst>
                                          <p:attrName>style.visibility</p:attrName>
                                        </p:attrNameLst>
                                      </p:cBhvr>
                                      <p:to>
                                        <p:strVal val="visible"/>
                                      </p:to>
                                    </p:set>
                                    <p:anim calcmode="lin" valueType="num">
                                      <p:cBhvr additive="base">
                                        <p:cTn id="22" dur="500"/>
                                        <p:tgtEl>
                                          <p:spTgt spid="28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82">
                                            <p:txEl>
                                              <p:pRg st="2" end="2"/>
                                            </p:txEl>
                                          </p:spTgt>
                                        </p:tgtEl>
                                        <p:attrNameLst>
                                          <p:attrName>style.visibility</p:attrName>
                                        </p:attrNameLst>
                                      </p:cBhvr>
                                      <p:to>
                                        <p:strVal val="visible"/>
                                      </p:to>
                                    </p:set>
                                    <p:anim calcmode="lin" valueType="num">
                                      <p:cBhvr additive="base">
                                        <p:cTn id="27" dur="500"/>
                                        <p:tgtEl>
                                          <p:spTgt spid="28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82">
                                            <p:txEl>
                                              <p:pRg st="3" end="3"/>
                                            </p:txEl>
                                          </p:spTgt>
                                        </p:tgtEl>
                                        <p:attrNameLst>
                                          <p:attrName>style.visibility</p:attrName>
                                        </p:attrNameLst>
                                      </p:cBhvr>
                                      <p:to>
                                        <p:strVal val="visible"/>
                                      </p:to>
                                    </p:set>
                                    <p:anim calcmode="lin" valueType="num">
                                      <p:cBhvr additive="base">
                                        <p:cTn id="32" dur="500"/>
                                        <p:tgtEl>
                                          <p:spTgt spid="28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82">
                                            <p:txEl>
                                              <p:pRg st="4" end="4"/>
                                            </p:txEl>
                                          </p:spTgt>
                                        </p:tgtEl>
                                        <p:attrNameLst>
                                          <p:attrName>style.visibility</p:attrName>
                                        </p:attrNameLst>
                                      </p:cBhvr>
                                      <p:to>
                                        <p:strVal val="visible"/>
                                      </p:to>
                                    </p:set>
                                    <p:anim calcmode="lin" valueType="num">
                                      <p:cBhvr additive="base">
                                        <p:cTn id="37" dur="500"/>
                                        <p:tgtEl>
                                          <p:spTgt spid="28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82">
                                            <p:txEl>
                                              <p:pRg st="5" end="5"/>
                                            </p:txEl>
                                          </p:spTgt>
                                        </p:tgtEl>
                                        <p:attrNameLst>
                                          <p:attrName>style.visibility</p:attrName>
                                        </p:attrNameLst>
                                      </p:cBhvr>
                                      <p:to>
                                        <p:strVal val="visible"/>
                                      </p:to>
                                    </p:set>
                                    <p:anim calcmode="lin" valueType="num">
                                      <p:cBhvr additive="base">
                                        <p:cTn id="42" dur="500"/>
                                        <p:tgtEl>
                                          <p:spTgt spid="28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82">
                                            <p:txEl>
                                              <p:pRg st="6" end="6"/>
                                            </p:txEl>
                                          </p:spTgt>
                                        </p:tgtEl>
                                        <p:attrNameLst>
                                          <p:attrName>style.visibility</p:attrName>
                                        </p:attrNameLst>
                                      </p:cBhvr>
                                      <p:to>
                                        <p:strVal val="visible"/>
                                      </p:to>
                                    </p:set>
                                    <p:anim calcmode="lin" valueType="num">
                                      <p:cBhvr additive="base">
                                        <p:cTn id="47" dur="500"/>
                                        <p:tgtEl>
                                          <p:spTgt spid="28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82">
                                            <p:txEl>
                                              <p:pRg st="7" end="7"/>
                                            </p:txEl>
                                          </p:spTgt>
                                        </p:tgtEl>
                                        <p:attrNameLst>
                                          <p:attrName>style.visibility</p:attrName>
                                        </p:attrNameLst>
                                      </p:cBhvr>
                                      <p:to>
                                        <p:strVal val="visible"/>
                                      </p:to>
                                    </p:set>
                                    <p:anim calcmode="lin" valueType="num">
                                      <p:cBhvr additive="base">
                                        <p:cTn id="52" dur="500"/>
                                        <p:tgtEl>
                                          <p:spTgt spid="28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82">
                                            <p:txEl>
                                              <p:pRg st="8" end="8"/>
                                            </p:txEl>
                                          </p:spTgt>
                                        </p:tgtEl>
                                        <p:attrNameLst>
                                          <p:attrName>style.visibility</p:attrName>
                                        </p:attrNameLst>
                                      </p:cBhvr>
                                      <p:to>
                                        <p:strVal val="visible"/>
                                      </p:to>
                                    </p:set>
                                    <p:anim calcmode="lin" valueType="num">
                                      <p:cBhvr additive="base">
                                        <p:cTn id="57" dur="500"/>
                                        <p:tgtEl>
                                          <p:spTgt spid="28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282">
                                            <p:txEl>
                                              <p:pRg st="9" end="9"/>
                                            </p:txEl>
                                          </p:spTgt>
                                        </p:tgtEl>
                                        <p:attrNameLst>
                                          <p:attrName>style.visibility</p:attrName>
                                        </p:attrNameLst>
                                      </p:cBhvr>
                                      <p:to>
                                        <p:strVal val="visible"/>
                                      </p:to>
                                    </p:set>
                                    <p:anim calcmode="lin" valueType="num">
                                      <p:cBhvr additive="base">
                                        <p:cTn id="62" dur="500"/>
                                        <p:tgtEl>
                                          <p:spTgt spid="28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82">
                                            <p:txEl>
                                              <p:pRg st="10" end="10"/>
                                            </p:txEl>
                                          </p:spTgt>
                                        </p:tgtEl>
                                        <p:attrNameLst>
                                          <p:attrName>style.visibility</p:attrName>
                                        </p:attrNameLst>
                                      </p:cBhvr>
                                      <p:to>
                                        <p:strVal val="visible"/>
                                      </p:to>
                                    </p:set>
                                    <p:anim calcmode="lin" valueType="num">
                                      <p:cBhvr additive="base">
                                        <p:cTn id="67" dur="500"/>
                                        <p:tgtEl>
                                          <p:spTgt spid="282">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282">
                                            <p:txEl>
                                              <p:pRg st="11" end="11"/>
                                            </p:txEl>
                                          </p:spTgt>
                                        </p:tgtEl>
                                        <p:attrNameLst>
                                          <p:attrName>style.visibility</p:attrName>
                                        </p:attrNameLst>
                                      </p:cBhvr>
                                      <p:to>
                                        <p:strVal val="visible"/>
                                      </p:to>
                                    </p:set>
                                    <p:anim calcmode="lin" valueType="num">
                                      <p:cBhvr additive="base">
                                        <p:cTn id="72" dur="500"/>
                                        <p:tgtEl>
                                          <p:spTgt spid="282">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9"/>
          <p:cNvSpPr txBox="1">
            <a:spLocks noGrp="1"/>
          </p:cNvSpPr>
          <p:nvPr>
            <p:ph type="title"/>
          </p:nvPr>
        </p:nvSpPr>
        <p:spPr>
          <a:xfrm>
            <a:off x="457200" y="274638"/>
            <a:ext cx="8229600" cy="1066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sl-SI" b="1">
                <a:solidFill>
                  <a:schemeClr val="accent1"/>
                </a:solidFill>
                <a:latin typeface="Calibri"/>
                <a:ea typeface="Calibri"/>
                <a:cs typeface="Calibri"/>
                <a:sym typeface="Calibri"/>
              </a:rPr>
              <a:t/>
            </a:r>
            <a:br>
              <a:rPr lang="sl-SI" b="1">
                <a:solidFill>
                  <a:schemeClr val="accent1"/>
                </a:solidFill>
                <a:latin typeface="Calibri"/>
                <a:ea typeface="Calibri"/>
                <a:cs typeface="Calibri"/>
                <a:sym typeface="Calibri"/>
              </a:rPr>
            </a:br>
            <a:r>
              <a:rPr lang="sl-SI" b="1">
                <a:solidFill>
                  <a:schemeClr val="accent1"/>
                </a:solidFill>
                <a:latin typeface="Calibri"/>
                <a:ea typeface="Calibri"/>
                <a:cs typeface="Calibri"/>
                <a:sym typeface="Calibri"/>
              </a:rPr>
              <a:t>SLAVNOSTNI POGRINJEK: </a:t>
            </a:r>
            <a:r>
              <a:rPr lang="sl-SI"/>
              <a:t/>
            </a:r>
            <a:br>
              <a:rPr lang="sl-SI"/>
            </a:br>
            <a:endParaRPr/>
          </a:p>
        </p:txBody>
      </p:sp>
      <p:sp>
        <p:nvSpPr>
          <p:cNvPr id="289" name="Google Shape;289;p3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accent1"/>
              </a:buClr>
              <a:buSzPts val="2400"/>
              <a:buFont typeface="Calibri"/>
              <a:buChar char="•"/>
            </a:pPr>
            <a:r>
              <a:rPr lang="sl-SI" sz="2400" b="1">
                <a:solidFill>
                  <a:schemeClr val="accent1"/>
                </a:solidFill>
                <a:latin typeface="Calibri"/>
                <a:ea typeface="Calibri"/>
                <a:cs typeface="Calibri"/>
                <a:sym typeface="Calibri"/>
              </a:rPr>
              <a:t>KO IMAŠ VSE PRIPRAVLJENO, ŠE SLAVNOSTNO PRIPRAVI MIZO. PRAVILA, KI JIH MORAŠ UPOŠTEVATI, KO PRIPRAVLJAŠ MIZO: </a:t>
            </a:r>
            <a:endParaRPr/>
          </a:p>
          <a:p>
            <a:pPr marL="342900" lvl="0" indent="-342900" algn="l" rtl="0">
              <a:spcBef>
                <a:spcPts val="480"/>
              </a:spcBef>
              <a:spcAft>
                <a:spcPts val="0"/>
              </a:spcAft>
              <a:buClr>
                <a:schemeClr val="accent1"/>
              </a:buClr>
              <a:buSzPts val="2400"/>
              <a:buFont typeface="Calibri"/>
              <a:buChar char="•"/>
            </a:pPr>
            <a:r>
              <a:rPr lang="sl-SI" sz="2400" b="1" u="sng">
                <a:solidFill>
                  <a:schemeClr val="accent1"/>
                </a:solidFill>
                <a:latin typeface="Calibri"/>
                <a:ea typeface="Calibri"/>
                <a:cs typeface="Calibri"/>
                <a:sym typeface="Calibri"/>
              </a:rPr>
              <a:t>PRVO PRAVILO:</a:t>
            </a:r>
            <a:r>
              <a:rPr lang="sl-SI" sz="2400" b="1">
                <a:solidFill>
                  <a:schemeClr val="accent1"/>
                </a:solidFill>
                <a:latin typeface="Calibri"/>
                <a:ea typeface="Calibri"/>
                <a:cs typeface="Calibri"/>
                <a:sym typeface="Calibri"/>
              </a:rPr>
              <a:t> POGRINJKE RAZPOREDIMO TAKO, DA BODO GOSTJE IMELI DOVOLJ PROSTORA.</a:t>
            </a:r>
            <a:endParaRPr/>
          </a:p>
          <a:p>
            <a:pPr marL="342900" lvl="0" indent="-342900" algn="l" rtl="0">
              <a:spcBef>
                <a:spcPts val="480"/>
              </a:spcBef>
              <a:spcAft>
                <a:spcPts val="0"/>
              </a:spcAft>
              <a:buClr>
                <a:schemeClr val="accent1"/>
              </a:buClr>
              <a:buSzPts val="2400"/>
              <a:buFont typeface="Calibri"/>
              <a:buChar char="•"/>
            </a:pPr>
            <a:r>
              <a:rPr lang="sl-SI" sz="2400" b="1" u="sng">
                <a:solidFill>
                  <a:schemeClr val="accent1"/>
                </a:solidFill>
                <a:latin typeface="Calibri"/>
                <a:ea typeface="Calibri"/>
                <a:cs typeface="Calibri"/>
                <a:sym typeface="Calibri"/>
              </a:rPr>
              <a:t>DRUGO PRAVILO:</a:t>
            </a:r>
            <a:r>
              <a:rPr lang="sl-SI" sz="2400" b="1">
                <a:solidFill>
                  <a:schemeClr val="accent1"/>
                </a:solidFill>
                <a:latin typeface="Calibri"/>
                <a:ea typeface="Calibri"/>
                <a:cs typeface="Calibri"/>
                <a:sym typeface="Calibri"/>
              </a:rPr>
              <a:t> BARVNO USKLAJENA MIZA JE PRIVLAČNEJŠA ZA OKO.</a:t>
            </a:r>
            <a:endParaRPr/>
          </a:p>
          <a:p>
            <a:pPr marL="342900" lvl="0" indent="-342900" algn="l" rtl="0">
              <a:spcBef>
                <a:spcPts val="480"/>
              </a:spcBef>
              <a:spcAft>
                <a:spcPts val="0"/>
              </a:spcAft>
              <a:buClr>
                <a:schemeClr val="accent1"/>
              </a:buClr>
              <a:buSzPts val="2400"/>
              <a:buFont typeface="Calibri"/>
              <a:buChar char="•"/>
            </a:pPr>
            <a:r>
              <a:rPr lang="sl-SI" sz="2400" b="1" u="sng">
                <a:solidFill>
                  <a:schemeClr val="accent1"/>
                </a:solidFill>
                <a:latin typeface="Calibri"/>
                <a:ea typeface="Calibri"/>
                <a:cs typeface="Calibri"/>
                <a:sym typeface="Calibri"/>
              </a:rPr>
              <a:t>TRETJE PRAVILO:</a:t>
            </a:r>
            <a:r>
              <a:rPr lang="sl-SI" sz="2400" b="1">
                <a:solidFill>
                  <a:schemeClr val="accent1"/>
                </a:solidFill>
                <a:latin typeface="Calibri"/>
                <a:ea typeface="Calibri"/>
                <a:cs typeface="Calibri"/>
                <a:sym typeface="Calibri"/>
              </a:rPr>
              <a:t> PRAVILEN RAZPORED KROŽNIKOV, PRIBORA IN KOZARCEV NAREDI OBEDOVANJE LAŽJE.</a:t>
            </a:r>
            <a:endParaRPr/>
          </a:p>
          <a:p>
            <a:pPr marL="342900" lvl="0" indent="-139700" algn="l" rtl="0">
              <a:spcBef>
                <a:spcPts val="640"/>
              </a:spcBef>
              <a:spcAft>
                <a:spcPts val="0"/>
              </a:spcAft>
              <a:buClr>
                <a:schemeClr val="dk1"/>
              </a:buClr>
              <a:buSzPts val="3200"/>
              <a:buFont typeface="Arial"/>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8"/>
                                        </p:tgtEl>
                                        <p:attrNameLst>
                                          <p:attrName>style.visibility</p:attrName>
                                        </p:attrNameLst>
                                      </p:cBhvr>
                                      <p:to>
                                        <p:strVal val="visible"/>
                                      </p:to>
                                    </p:set>
                                    <p:anim calcmode="lin" valueType="num">
                                      <p:cBhvr additive="base">
                                        <p:cTn id="7" dur="500"/>
                                        <p:tgtEl>
                                          <p:spTgt spid="28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89">
                                            <p:txEl>
                                              <p:pRg st="0" end="0"/>
                                            </p:txEl>
                                          </p:spTgt>
                                        </p:tgtEl>
                                        <p:attrNameLst>
                                          <p:attrName>style.visibility</p:attrName>
                                        </p:attrNameLst>
                                      </p:cBhvr>
                                      <p:to>
                                        <p:strVal val="visible"/>
                                      </p:to>
                                    </p:set>
                                    <p:anim calcmode="lin" valueType="num">
                                      <p:cBhvr additive="base">
                                        <p:cTn id="12" dur="500"/>
                                        <p:tgtEl>
                                          <p:spTgt spid="28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89">
                                            <p:txEl>
                                              <p:pRg st="1" end="1"/>
                                            </p:txEl>
                                          </p:spTgt>
                                        </p:tgtEl>
                                        <p:attrNameLst>
                                          <p:attrName>style.visibility</p:attrName>
                                        </p:attrNameLst>
                                      </p:cBhvr>
                                      <p:to>
                                        <p:strVal val="visible"/>
                                      </p:to>
                                    </p:set>
                                    <p:anim calcmode="lin" valueType="num">
                                      <p:cBhvr additive="base">
                                        <p:cTn id="17" dur="500"/>
                                        <p:tgtEl>
                                          <p:spTgt spid="28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89">
                                            <p:txEl>
                                              <p:pRg st="2" end="2"/>
                                            </p:txEl>
                                          </p:spTgt>
                                        </p:tgtEl>
                                        <p:attrNameLst>
                                          <p:attrName>style.visibility</p:attrName>
                                        </p:attrNameLst>
                                      </p:cBhvr>
                                      <p:to>
                                        <p:strVal val="visible"/>
                                      </p:to>
                                    </p:set>
                                    <p:anim calcmode="lin" valueType="num">
                                      <p:cBhvr additive="base">
                                        <p:cTn id="22" dur="500"/>
                                        <p:tgtEl>
                                          <p:spTgt spid="28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89">
                                            <p:txEl>
                                              <p:pRg st="3" end="3"/>
                                            </p:txEl>
                                          </p:spTgt>
                                        </p:tgtEl>
                                        <p:attrNameLst>
                                          <p:attrName>style.visibility</p:attrName>
                                        </p:attrNameLst>
                                      </p:cBhvr>
                                      <p:to>
                                        <p:strVal val="visible"/>
                                      </p:to>
                                    </p:set>
                                    <p:anim calcmode="lin" valueType="num">
                                      <p:cBhvr additive="base">
                                        <p:cTn id="27" dur="500"/>
                                        <p:tgtEl>
                                          <p:spTgt spid="28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89">
                                            <p:txEl>
                                              <p:pRg st="4" end="4"/>
                                            </p:txEl>
                                          </p:spTgt>
                                        </p:tgtEl>
                                        <p:attrNameLst>
                                          <p:attrName>style.visibility</p:attrName>
                                        </p:attrNameLst>
                                      </p:cBhvr>
                                      <p:to>
                                        <p:strVal val="visible"/>
                                      </p:to>
                                    </p:set>
                                    <p:anim calcmode="lin" valueType="num">
                                      <p:cBhvr additive="base">
                                        <p:cTn id="32" dur="500"/>
                                        <p:tgtEl>
                                          <p:spTgt spid="28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sl-SI" b="1">
                <a:solidFill>
                  <a:schemeClr val="accent1"/>
                </a:solidFill>
                <a:latin typeface="Calibri"/>
                <a:ea typeface="Calibri"/>
                <a:cs typeface="Calibri"/>
                <a:sym typeface="Calibri"/>
              </a:rPr>
              <a:t>RAZPOREDITEV</a:t>
            </a:r>
            <a:endParaRPr/>
          </a:p>
        </p:txBody>
      </p:sp>
      <p:sp>
        <p:nvSpPr>
          <p:cNvPr id="295" name="Google Shape;295;p4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1800"/>
              <a:buFont typeface="Calibri"/>
              <a:buNone/>
            </a:pPr>
            <a:r>
              <a:rPr lang="sl-SI" sz="1800" b="1">
                <a:solidFill>
                  <a:schemeClr val="accent1"/>
                </a:solidFill>
                <a:latin typeface="Calibri"/>
                <a:ea typeface="Calibri"/>
                <a:cs typeface="Calibri"/>
                <a:sym typeface="Calibri"/>
              </a:rPr>
              <a:t>PA POGLEJMO, KAKO PRAVILNO RAZPOREDIŠ KROŽNIKE, PRIBOR, KOZARCE:</a:t>
            </a:r>
            <a:endParaRPr/>
          </a:p>
          <a:p>
            <a:pPr marL="342900" lvl="0" indent="-342900" algn="l" rtl="0">
              <a:spcBef>
                <a:spcPts val="360"/>
              </a:spcBef>
              <a:spcAft>
                <a:spcPts val="0"/>
              </a:spcAft>
              <a:buClr>
                <a:schemeClr val="accent1"/>
              </a:buClr>
              <a:buSzPts val="1800"/>
              <a:buFont typeface="Calibri"/>
              <a:buChar char="•"/>
            </a:pPr>
            <a:r>
              <a:rPr lang="sl-SI" sz="1800" b="1">
                <a:solidFill>
                  <a:schemeClr val="accent1"/>
                </a:solidFill>
                <a:latin typeface="Calibri"/>
                <a:ea typeface="Calibri"/>
                <a:cs typeface="Calibri"/>
                <a:sym typeface="Calibri"/>
              </a:rPr>
              <a:t>VILICA – NA LEVI</a:t>
            </a:r>
            <a:endParaRPr/>
          </a:p>
          <a:p>
            <a:pPr marL="342900" lvl="0" indent="-342900" algn="l" rtl="0">
              <a:spcBef>
                <a:spcPts val="360"/>
              </a:spcBef>
              <a:spcAft>
                <a:spcPts val="0"/>
              </a:spcAft>
              <a:buClr>
                <a:schemeClr val="accent1"/>
              </a:buClr>
              <a:buSzPts val="1800"/>
              <a:buFont typeface="Calibri"/>
              <a:buChar char="•"/>
            </a:pPr>
            <a:r>
              <a:rPr lang="sl-SI" sz="1800" b="1">
                <a:solidFill>
                  <a:schemeClr val="accent1"/>
                </a:solidFill>
                <a:latin typeface="Calibri"/>
                <a:ea typeface="Calibri"/>
                <a:cs typeface="Calibri"/>
                <a:sym typeface="Calibri"/>
              </a:rPr>
              <a:t>NOŽ – NA DESNI, Z REZILOM OBRNJENIM PROTI KROŽNIKU</a:t>
            </a:r>
            <a:endParaRPr/>
          </a:p>
          <a:p>
            <a:pPr marL="342900" lvl="0" indent="-342900" algn="l" rtl="0">
              <a:spcBef>
                <a:spcPts val="360"/>
              </a:spcBef>
              <a:spcAft>
                <a:spcPts val="0"/>
              </a:spcAft>
              <a:buClr>
                <a:schemeClr val="accent1"/>
              </a:buClr>
              <a:buSzPts val="1800"/>
              <a:buFont typeface="Calibri"/>
              <a:buChar char="•"/>
            </a:pPr>
            <a:r>
              <a:rPr lang="sl-SI" sz="1800" b="1">
                <a:solidFill>
                  <a:schemeClr val="accent1"/>
                </a:solidFill>
                <a:latin typeface="Calibri"/>
                <a:ea typeface="Calibri"/>
                <a:cs typeface="Calibri"/>
                <a:sym typeface="Calibri"/>
              </a:rPr>
              <a:t>ŽLICA – NA DESNI</a:t>
            </a:r>
            <a:endParaRPr/>
          </a:p>
          <a:p>
            <a:pPr marL="342900" lvl="0" indent="-342900" algn="l" rtl="0">
              <a:spcBef>
                <a:spcPts val="360"/>
              </a:spcBef>
              <a:spcAft>
                <a:spcPts val="0"/>
              </a:spcAft>
              <a:buClr>
                <a:schemeClr val="accent1"/>
              </a:buClr>
              <a:buSzPts val="1800"/>
              <a:buFont typeface="Calibri"/>
              <a:buChar char="•"/>
            </a:pPr>
            <a:r>
              <a:rPr lang="sl-SI" sz="1800" b="1">
                <a:solidFill>
                  <a:schemeClr val="accent1"/>
                </a:solidFill>
                <a:latin typeface="Calibri"/>
                <a:ea typeface="Calibri"/>
                <a:cs typeface="Calibri"/>
                <a:sym typeface="Calibri"/>
              </a:rPr>
              <a:t>MALA ŽLICA ALI VILICA ZA SLADICO – NA VRHU KROŽNIKA</a:t>
            </a:r>
            <a:endParaRPr/>
          </a:p>
          <a:p>
            <a:pPr marL="342900" lvl="0" indent="-342900" algn="l" rtl="0">
              <a:spcBef>
                <a:spcPts val="360"/>
              </a:spcBef>
              <a:spcAft>
                <a:spcPts val="0"/>
              </a:spcAft>
              <a:buClr>
                <a:schemeClr val="accent1"/>
              </a:buClr>
              <a:buSzPts val="1800"/>
              <a:buFont typeface="Calibri"/>
              <a:buChar char="•"/>
            </a:pPr>
            <a:r>
              <a:rPr lang="sl-SI" sz="1800" b="1">
                <a:solidFill>
                  <a:schemeClr val="accent1"/>
                </a:solidFill>
                <a:latin typeface="Calibri"/>
                <a:ea typeface="Calibri"/>
                <a:cs typeface="Calibri"/>
                <a:sym typeface="Calibri"/>
              </a:rPr>
              <a:t>KOZAREC – NA DESNI</a:t>
            </a:r>
            <a:endParaRPr/>
          </a:p>
          <a:p>
            <a:pPr marL="342900" lvl="0" indent="-342900" algn="l" rtl="0">
              <a:spcBef>
                <a:spcPts val="360"/>
              </a:spcBef>
              <a:spcAft>
                <a:spcPts val="0"/>
              </a:spcAft>
              <a:buClr>
                <a:schemeClr val="accent1"/>
              </a:buClr>
              <a:buSzPts val="1800"/>
              <a:buFont typeface="Calibri"/>
              <a:buChar char="•"/>
            </a:pPr>
            <a:r>
              <a:rPr lang="sl-SI" sz="1800" b="1">
                <a:solidFill>
                  <a:schemeClr val="accent1"/>
                </a:solidFill>
                <a:latin typeface="Calibri"/>
                <a:ea typeface="Calibri"/>
                <a:cs typeface="Calibri"/>
                <a:sym typeface="Calibri"/>
              </a:rPr>
              <a:t>SOLATA – NA LEVI</a:t>
            </a:r>
            <a:endParaRPr/>
          </a:p>
          <a:p>
            <a:pPr marL="0" lvl="0" indent="0" algn="l" rtl="0">
              <a:spcBef>
                <a:spcPts val="360"/>
              </a:spcBef>
              <a:spcAft>
                <a:spcPts val="0"/>
              </a:spcAft>
              <a:buClr>
                <a:schemeClr val="accent1"/>
              </a:buClr>
              <a:buSzPts val="1800"/>
              <a:buFont typeface="Calibri"/>
              <a:buNone/>
            </a:pPr>
            <a:r>
              <a:rPr lang="sl-SI" sz="1800" b="1">
                <a:solidFill>
                  <a:schemeClr val="accent1"/>
                </a:solidFill>
                <a:latin typeface="Calibri"/>
                <a:ea typeface="Calibri"/>
                <a:cs typeface="Calibri"/>
                <a:sym typeface="Calibri"/>
              </a:rPr>
              <a:t>DA SI LAŽJE PREDSTAVLJAŠ, SI LAHKO POGLEDAŠ SPODNJI FILMČEK: </a:t>
            </a:r>
            <a:endParaRPr/>
          </a:p>
          <a:p>
            <a:pPr marL="0" lvl="0" indent="0" algn="l" rtl="0">
              <a:spcBef>
                <a:spcPts val="320"/>
              </a:spcBef>
              <a:spcAft>
                <a:spcPts val="0"/>
              </a:spcAft>
              <a:buClr>
                <a:schemeClr val="dk1"/>
              </a:buClr>
              <a:buSzPts val="1600"/>
              <a:buFont typeface="Arial"/>
              <a:buNone/>
            </a:pPr>
            <a:endParaRPr sz="1600">
              <a:latin typeface="Calibri"/>
              <a:ea typeface="Calibri"/>
              <a:cs typeface="Calibri"/>
              <a:sym typeface="Calibri"/>
            </a:endParaRPr>
          </a:p>
          <a:p>
            <a:pPr marL="0" lvl="0" indent="0" algn="l" rtl="0">
              <a:spcBef>
                <a:spcPts val="320"/>
              </a:spcBef>
              <a:spcAft>
                <a:spcPts val="0"/>
              </a:spcAft>
              <a:buClr>
                <a:schemeClr val="dk1"/>
              </a:buClr>
              <a:buSzPts val="1600"/>
              <a:buFont typeface="Calibri"/>
              <a:buNone/>
            </a:pPr>
            <a:r>
              <a:rPr lang="sl-SI" sz="1600">
                <a:latin typeface="Calibri"/>
                <a:ea typeface="Calibri"/>
                <a:cs typeface="Calibri"/>
                <a:sym typeface="Calibri"/>
              </a:rPr>
              <a:t>https://www.youtube.com/watch?v=-AXT6SAjZnc&amp;feature=emb_title</a:t>
            </a:r>
            <a:endParaRPr/>
          </a:p>
        </p:txBody>
      </p:sp>
      <p:pic>
        <p:nvPicPr>
          <p:cNvPr id="296" name="Google Shape;296;p40"/>
          <p:cNvPicPr preferRelativeResize="0"/>
          <p:nvPr/>
        </p:nvPicPr>
        <p:blipFill rotWithShape="1">
          <a:blip r:embed="rId3">
            <a:alphaModFix/>
          </a:blip>
          <a:srcRect/>
          <a:stretch/>
        </p:blipFill>
        <p:spPr>
          <a:xfrm>
            <a:off x="6516688" y="2101850"/>
            <a:ext cx="3059112" cy="2654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4"/>
                                        </p:tgtEl>
                                        <p:attrNameLst>
                                          <p:attrName>style.visibility</p:attrName>
                                        </p:attrNameLst>
                                      </p:cBhvr>
                                      <p:to>
                                        <p:strVal val="visible"/>
                                      </p:to>
                                    </p:set>
                                    <p:animEffect transition="in" filter="fade">
                                      <p:cBhvr>
                                        <p:cTn id="7" dur="1000"/>
                                        <p:tgtEl>
                                          <p:spTgt spid="2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5">
                                            <p:txEl>
                                              <p:pRg st="0" end="0"/>
                                            </p:txEl>
                                          </p:spTgt>
                                        </p:tgtEl>
                                        <p:attrNameLst>
                                          <p:attrName>style.visibility</p:attrName>
                                        </p:attrNameLst>
                                      </p:cBhvr>
                                      <p:to>
                                        <p:strVal val="visible"/>
                                      </p:to>
                                    </p:set>
                                    <p:animEffect transition="in" filter="fade">
                                      <p:cBhvr>
                                        <p:cTn id="12" dur="1000"/>
                                        <p:tgtEl>
                                          <p:spTgt spid="29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5">
                                            <p:txEl>
                                              <p:pRg st="1" end="1"/>
                                            </p:txEl>
                                          </p:spTgt>
                                        </p:tgtEl>
                                        <p:attrNameLst>
                                          <p:attrName>style.visibility</p:attrName>
                                        </p:attrNameLst>
                                      </p:cBhvr>
                                      <p:to>
                                        <p:strVal val="visible"/>
                                      </p:to>
                                    </p:set>
                                    <p:animEffect transition="in" filter="fade">
                                      <p:cBhvr>
                                        <p:cTn id="17" dur="1000"/>
                                        <p:tgtEl>
                                          <p:spTgt spid="29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5">
                                            <p:txEl>
                                              <p:pRg st="2" end="2"/>
                                            </p:txEl>
                                          </p:spTgt>
                                        </p:tgtEl>
                                        <p:attrNameLst>
                                          <p:attrName>style.visibility</p:attrName>
                                        </p:attrNameLst>
                                      </p:cBhvr>
                                      <p:to>
                                        <p:strVal val="visible"/>
                                      </p:to>
                                    </p:set>
                                    <p:animEffect transition="in" filter="fade">
                                      <p:cBhvr>
                                        <p:cTn id="22" dur="1000"/>
                                        <p:tgtEl>
                                          <p:spTgt spid="29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5">
                                            <p:txEl>
                                              <p:pRg st="3" end="3"/>
                                            </p:txEl>
                                          </p:spTgt>
                                        </p:tgtEl>
                                        <p:attrNameLst>
                                          <p:attrName>style.visibility</p:attrName>
                                        </p:attrNameLst>
                                      </p:cBhvr>
                                      <p:to>
                                        <p:strVal val="visible"/>
                                      </p:to>
                                    </p:set>
                                    <p:animEffect transition="in" filter="fade">
                                      <p:cBhvr>
                                        <p:cTn id="27" dur="1000"/>
                                        <p:tgtEl>
                                          <p:spTgt spid="29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5">
                                            <p:txEl>
                                              <p:pRg st="4" end="4"/>
                                            </p:txEl>
                                          </p:spTgt>
                                        </p:tgtEl>
                                        <p:attrNameLst>
                                          <p:attrName>style.visibility</p:attrName>
                                        </p:attrNameLst>
                                      </p:cBhvr>
                                      <p:to>
                                        <p:strVal val="visible"/>
                                      </p:to>
                                    </p:set>
                                    <p:animEffect transition="in" filter="fade">
                                      <p:cBhvr>
                                        <p:cTn id="32" dur="1000"/>
                                        <p:tgtEl>
                                          <p:spTgt spid="29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5">
                                            <p:txEl>
                                              <p:pRg st="5" end="5"/>
                                            </p:txEl>
                                          </p:spTgt>
                                        </p:tgtEl>
                                        <p:attrNameLst>
                                          <p:attrName>style.visibility</p:attrName>
                                        </p:attrNameLst>
                                      </p:cBhvr>
                                      <p:to>
                                        <p:strVal val="visible"/>
                                      </p:to>
                                    </p:set>
                                    <p:animEffect transition="in" filter="fade">
                                      <p:cBhvr>
                                        <p:cTn id="37" dur="1000"/>
                                        <p:tgtEl>
                                          <p:spTgt spid="29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5">
                                            <p:txEl>
                                              <p:pRg st="6" end="6"/>
                                            </p:txEl>
                                          </p:spTgt>
                                        </p:tgtEl>
                                        <p:attrNameLst>
                                          <p:attrName>style.visibility</p:attrName>
                                        </p:attrNameLst>
                                      </p:cBhvr>
                                      <p:to>
                                        <p:strVal val="visible"/>
                                      </p:to>
                                    </p:set>
                                    <p:animEffect transition="in" filter="fade">
                                      <p:cBhvr>
                                        <p:cTn id="42" dur="1000"/>
                                        <p:tgtEl>
                                          <p:spTgt spid="29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95">
                                            <p:txEl>
                                              <p:pRg st="7" end="7"/>
                                            </p:txEl>
                                          </p:spTgt>
                                        </p:tgtEl>
                                        <p:attrNameLst>
                                          <p:attrName>style.visibility</p:attrName>
                                        </p:attrNameLst>
                                      </p:cBhvr>
                                      <p:to>
                                        <p:strVal val="visible"/>
                                      </p:to>
                                    </p:set>
                                    <p:animEffect transition="in" filter="fade">
                                      <p:cBhvr>
                                        <p:cTn id="47" dur="1000"/>
                                        <p:tgtEl>
                                          <p:spTgt spid="29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95">
                                            <p:txEl>
                                              <p:pRg st="8" end="8"/>
                                            </p:txEl>
                                          </p:spTgt>
                                        </p:tgtEl>
                                        <p:attrNameLst>
                                          <p:attrName>style.visibility</p:attrName>
                                        </p:attrNameLst>
                                      </p:cBhvr>
                                      <p:to>
                                        <p:strVal val="visible"/>
                                      </p:to>
                                    </p:set>
                                    <p:animEffect transition="in" filter="fade">
                                      <p:cBhvr>
                                        <p:cTn id="52" dur="1000"/>
                                        <p:tgtEl>
                                          <p:spTgt spid="295">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95">
                                            <p:txEl>
                                              <p:pRg st="9" end="9"/>
                                            </p:txEl>
                                          </p:spTgt>
                                        </p:tgtEl>
                                        <p:attrNameLst>
                                          <p:attrName>style.visibility</p:attrName>
                                        </p:attrNameLst>
                                      </p:cBhvr>
                                      <p:to>
                                        <p:strVal val="visible"/>
                                      </p:to>
                                    </p:set>
                                    <p:animEffect transition="in" filter="fade">
                                      <p:cBhvr>
                                        <p:cTn id="57" dur="1000"/>
                                        <p:tgtEl>
                                          <p:spTgt spid="295">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296"/>
                                        </p:tgtEl>
                                        <p:attrNameLst>
                                          <p:attrName>style.visibility</p:attrName>
                                        </p:attrNameLst>
                                      </p:cBhvr>
                                      <p:to>
                                        <p:strVal val="visible"/>
                                      </p:to>
                                    </p:set>
                                    <p:anim calcmode="lin" valueType="num">
                                      <p:cBhvr additive="base">
                                        <p:cTn id="62" dur="500"/>
                                        <p:tgtEl>
                                          <p:spTgt spid="2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sl-SI" b="1">
                <a:solidFill>
                  <a:schemeClr val="accent1"/>
                </a:solidFill>
                <a:latin typeface="Calibri"/>
                <a:ea typeface="Calibri"/>
                <a:cs typeface="Calibri"/>
                <a:sym typeface="Calibri"/>
              </a:rPr>
              <a:t>FOTOGRAFIJE</a:t>
            </a:r>
            <a:endParaRPr/>
          </a:p>
        </p:txBody>
      </p:sp>
      <p:pic>
        <p:nvPicPr>
          <p:cNvPr id="302" name="Google Shape;302;p41"/>
          <p:cNvPicPr preferRelativeResize="0">
            <a:picLocks noGrp="1"/>
          </p:cNvPicPr>
          <p:nvPr>
            <p:ph type="body" idx="1"/>
          </p:nvPr>
        </p:nvPicPr>
        <p:blipFill rotWithShape="1">
          <a:blip r:embed="rId3">
            <a:alphaModFix/>
          </a:blip>
          <a:srcRect/>
          <a:stretch/>
        </p:blipFill>
        <p:spPr>
          <a:xfrm>
            <a:off x="323850" y="1341438"/>
            <a:ext cx="2847975" cy="1600200"/>
          </a:xfrm>
          <a:prstGeom prst="rect">
            <a:avLst/>
          </a:prstGeom>
          <a:noFill/>
          <a:ln>
            <a:noFill/>
          </a:ln>
        </p:spPr>
      </p:pic>
      <p:pic>
        <p:nvPicPr>
          <p:cNvPr id="303" name="Google Shape;303;p41"/>
          <p:cNvPicPr preferRelativeResize="0"/>
          <p:nvPr/>
        </p:nvPicPr>
        <p:blipFill rotWithShape="1">
          <a:blip r:embed="rId4">
            <a:alphaModFix/>
          </a:blip>
          <a:srcRect/>
          <a:stretch/>
        </p:blipFill>
        <p:spPr>
          <a:xfrm>
            <a:off x="2700338" y="3068638"/>
            <a:ext cx="3013075" cy="2257425"/>
          </a:xfrm>
          <a:prstGeom prst="rect">
            <a:avLst/>
          </a:prstGeom>
          <a:noFill/>
          <a:ln>
            <a:noFill/>
          </a:ln>
        </p:spPr>
      </p:pic>
      <p:pic>
        <p:nvPicPr>
          <p:cNvPr id="304" name="Google Shape;304;p41"/>
          <p:cNvPicPr preferRelativeResize="0"/>
          <p:nvPr/>
        </p:nvPicPr>
        <p:blipFill rotWithShape="1">
          <a:blip r:embed="rId5">
            <a:alphaModFix/>
          </a:blip>
          <a:srcRect/>
          <a:stretch/>
        </p:blipFill>
        <p:spPr>
          <a:xfrm>
            <a:off x="5940425" y="1143000"/>
            <a:ext cx="3009900" cy="22574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1"/>
                                        </p:tgtEl>
                                        <p:attrNameLst>
                                          <p:attrName>style.visibility</p:attrName>
                                        </p:attrNameLst>
                                      </p:cBhvr>
                                      <p:to>
                                        <p:strVal val="visible"/>
                                      </p:to>
                                    </p:set>
                                    <p:anim calcmode="lin" valueType="num">
                                      <p:cBhvr additive="base">
                                        <p:cTn id="7" dur="500"/>
                                        <p:tgtEl>
                                          <p:spTgt spid="30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2"/>
                                        </p:tgtEl>
                                        <p:attrNameLst>
                                          <p:attrName>style.visibility</p:attrName>
                                        </p:attrNameLst>
                                      </p:cBhvr>
                                      <p:to>
                                        <p:strVal val="visible"/>
                                      </p:to>
                                    </p:set>
                                    <p:animEffect transition="in" filter="fade">
                                      <p:cBhvr>
                                        <p:cTn id="12" dur="1000"/>
                                        <p:tgtEl>
                                          <p:spTgt spid="30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3"/>
                                        </p:tgtEl>
                                        <p:attrNameLst>
                                          <p:attrName>style.visibility</p:attrName>
                                        </p:attrNameLst>
                                      </p:cBhvr>
                                      <p:to>
                                        <p:strVal val="visible"/>
                                      </p:to>
                                    </p:set>
                                    <p:animEffect transition="in" filter="fade">
                                      <p:cBhvr>
                                        <p:cTn id="17" dur="500"/>
                                        <p:tgtEl>
                                          <p:spTgt spid="30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4"/>
                                        </p:tgtEl>
                                        <p:attrNameLst>
                                          <p:attrName>style.visibility</p:attrName>
                                        </p:attrNameLst>
                                      </p:cBhvr>
                                      <p:to>
                                        <p:strVal val="visible"/>
                                      </p:to>
                                    </p:set>
                                    <p:animEffect transition="in" filter="fade">
                                      <p:cBhvr>
                                        <p:cTn id="22" dur="500"/>
                                        <p:tgtEl>
                                          <p:spTgt spid="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sl-SI" sz="8000" b="1">
                <a:solidFill>
                  <a:schemeClr val="accent1"/>
                </a:solidFill>
                <a:latin typeface="Calibri"/>
                <a:ea typeface="Calibri"/>
                <a:cs typeface="Calibri"/>
                <a:sym typeface="Calibri"/>
              </a:rPr>
              <a:t>BRALNI LISTI</a:t>
            </a:r>
            <a:endParaRPr/>
          </a:p>
        </p:txBody>
      </p:sp>
      <p:sp>
        <p:nvSpPr>
          <p:cNvPr id="101" name="Google Shape;101;p1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accent1"/>
              </a:buClr>
              <a:buSzPts val="2400"/>
              <a:buFont typeface="Calibri"/>
              <a:buChar char="•"/>
            </a:pPr>
            <a:r>
              <a:rPr lang="sl-SI" sz="2400">
                <a:solidFill>
                  <a:schemeClr val="accent1"/>
                </a:solidFill>
                <a:latin typeface="Calibri"/>
                <a:ea typeface="Calibri"/>
                <a:cs typeface="Calibri"/>
                <a:sym typeface="Calibri"/>
              </a:rPr>
              <a:t>DANAŠNJI BRALNI LISTI SO IZ KUHARSKE KNJIGE, KI JE SPODAJ. </a:t>
            </a:r>
            <a:endParaRPr/>
          </a:p>
          <a:p>
            <a:pPr marL="342900" lvl="0" indent="-342900" algn="l" rtl="0">
              <a:spcBef>
                <a:spcPts val="480"/>
              </a:spcBef>
              <a:spcAft>
                <a:spcPts val="0"/>
              </a:spcAft>
              <a:buClr>
                <a:schemeClr val="accent1"/>
              </a:buClr>
              <a:buSzPts val="2400"/>
              <a:buFont typeface="Calibri"/>
              <a:buChar char="•"/>
            </a:pPr>
            <a:r>
              <a:rPr lang="sl-SI" sz="2400">
                <a:solidFill>
                  <a:schemeClr val="accent1"/>
                </a:solidFill>
                <a:latin typeface="Calibri"/>
                <a:ea typeface="Calibri"/>
                <a:cs typeface="Calibri"/>
                <a:sym typeface="Calibri"/>
              </a:rPr>
              <a:t>POGLEJ SI JO. </a:t>
            </a:r>
            <a:endParaRPr/>
          </a:p>
          <a:p>
            <a:pPr marL="342900" lvl="0" indent="-342900" algn="l" rtl="0">
              <a:spcBef>
                <a:spcPts val="480"/>
              </a:spcBef>
              <a:spcAft>
                <a:spcPts val="0"/>
              </a:spcAft>
              <a:buClr>
                <a:schemeClr val="accent1"/>
              </a:buClr>
              <a:buSzPts val="2400"/>
              <a:buFont typeface="Calibri"/>
              <a:buChar char="•"/>
            </a:pPr>
            <a:r>
              <a:rPr lang="sl-SI" sz="2400">
                <a:solidFill>
                  <a:schemeClr val="accent1"/>
                </a:solidFill>
                <a:latin typeface="Calibri"/>
                <a:ea typeface="Calibri"/>
                <a:cs typeface="Calibri"/>
                <a:sym typeface="Calibri"/>
              </a:rPr>
              <a:t>IZ KUHARSKE KNJIGE IZBERI NEKAJ KAR ZA BRANJE ZATE NE BO PRETEŽKO, NITI PRELAHKO. </a:t>
            </a:r>
            <a:endParaRPr/>
          </a:p>
          <a:p>
            <a:pPr marL="342900" lvl="0" indent="-342900" algn="l" rtl="0">
              <a:spcBef>
                <a:spcPts val="480"/>
              </a:spcBef>
              <a:spcAft>
                <a:spcPts val="0"/>
              </a:spcAft>
              <a:buClr>
                <a:schemeClr val="accent1"/>
              </a:buClr>
              <a:buSzPts val="2400"/>
              <a:buFont typeface="Calibri"/>
              <a:buChar char="•"/>
            </a:pPr>
            <a:r>
              <a:rPr lang="sl-SI" sz="2400">
                <a:solidFill>
                  <a:schemeClr val="accent1"/>
                </a:solidFill>
                <a:latin typeface="Calibri"/>
                <a:ea typeface="Calibri"/>
                <a:cs typeface="Calibri"/>
                <a:sym typeface="Calibri"/>
              </a:rPr>
              <a:t>GLASNO BERI 10 MINUT. </a:t>
            </a:r>
            <a:endParaRPr/>
          </a:p>
          <a:p>
            <a:pPr marL="342900" lvl="0" indent="-342900" algn="l" rtl="0">
              <a:spcBef>
                <a:spcPts val="480"/>
              </a:spcBef>
              <a:spcAft>
                <a:spcPts val="0"/>
              </a:spcAft>
              <a:buClr>
                <a:schemeClr val="accent1"/>
              </a:buClr>
              <a:buSzPts val="2400"/>
              <a:buFont typeface="Calibri"/>
              <a:buChar char="•"/>
            </a:pPr>
            <a:r>
              <a:rPr lang="sl-SI" sz="2400">
                <a:solidFill>
                  <a:schemeClr val="accent1"/>
                </a:solidFill>
                <a:latin typeface="Calibri"/>
                <a:ea typeface="Calibri"/>
                <a:cs typeface="Calibri"/>
                <a:sym typeface="Calibri"/>
              </a:rPr>
              <a:t>IZVEDEL BOŠ KAJ VSE LAHKO PRIPRAVIŠ, KAJ POTREBUJEŠ ZA PRIPRAVO IN KAKO SE KAJ PRIPRAVI. </a:t>
            </a:r>
            <a:endParaRPr/>
          </a:p>
          <a:p>
            <a:pPr marL="342900" lvl="0" indent="-139700" algn="l" rtl="0">
              <a:spcBef>
                <a:spcPts val="640"/>
              </a:spcBef>
              <a:spcAft>
                <a:spcPts val="0"/>
              </a:spcAft>
              <a:buClr>
                <a:schemeClr val="dk1"/>
              </a:buClr>
              <a:buSzPts val="3200"/>
              <a:buFont typeface="Arial"/>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
                                            <p:txEl>
                                              <p:pRg st="0" end="0"/>
                                            </p:txEl>
                                          </p:spTgt>
                                        </p:tgtEl>
                                        <p:attrNameLst>
                                          <p:attrName>style.visibility</p:attrName>
                                        </p:attrNameLst>
                                      </p:cBhvr>
                                      <p:to>
                                        <p:strVal val="visible"/>
                                      </p:to>
                                    </p:set>
                                    <p:animEffect transition="in" filter="fade">
                                      <p:cBhvr>
                                        <p:cTn id="7" dur="1000"/>
                                        <p:tgtEl>
                                          <p:spTgt spid="1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1">
                                            <p:txEl>
                                              <p:pRg st="1" end="1"/>
                                            </p:txEl>
                                          </p:spTgt>
                                        </p:tgtEl>
                                        <p:attrNameLst>
                                          <p:attrName>style.visibility</p:attrName>
                                        </p:attrNameLst>
                                      </p:cBhvr>
                                      <p:to>
                                        <p:strVal val="visible"/>
                                      </p:to>
                                    </p:set>
                                    <p:animEffect transition="in" filter="fade">
                                      <p:cBhvr>
                                        <p:cTn id="12" dur="1000"/>
                                        <p:tgtEl>
                                          <p:spTgt spid="10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1">
                                            <p:txEl>
                                              <p:pRg st="2" end="2"/>
                                            </p:txEl>
                                          </p:spTgt>
                                        </p:tgtEl>
                                        <p:attrNameLst>
                                          <p:attrName>style.visibility</p:attrName>
                                        </p:attrNameLst>
                                      </p:cBhvr>
                                      <p:to>
                                        <p:strVal val="visible"/>
                                      </p:to>
                                    </p:set>
                                    <p:animEffect transition="in" filter="fade">
                                      <p:cBhvr>
                                        <p:cTn id="17" dur="1000"/>
                                        <p:tgtEl>
                                          <p:spTgt spid="10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1">
                                            <p:txEl>
                                              <p:pRg st="3" end="3"/>
                                            </p:txEl>
                                          </p:spTgt>
                                        </p:tgtEl>
                                        <p:attrNameLst>
                                          <p:attrName>style.visibility</p:attrName>
                                        </p:attrNameLst>
                                      </p:cBhvr>
                                      <p:to>
                                        <p:strVal val="visible"/>
                                      </p:to>
                                    </p:set>
                                    <p:animEffect transition="in" filter="fade">
                                      <p:cBhvr>
                                        <p:cTn id="22" dur="1000"/>
                                        <p:tgtEl>
                                          <p:spTgt spid="10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1">
                                            <p:txEl>
                                              <p:pRg st="4" end="4"/>
                                            </p:txEl>
                                          </p:spTgt>
                                        </p:tgtEl>
                                        <p:attrNameLst>
                                          <p:attrName>style.visibility</p:attrName>
                                        </p:attrNameLst>
                                      </p:cBhvr>
                                      <p:to>
                                        <p:strVal val="visible"/>
                                      </p:to>
                                    </p:set>
                                    <p:animEffect transition="in" filter="fade">
                                      <p:cBhvr>
                                        <p:cTn id="27" dur="1000"/>
                                        <p:tgtEl>
                                          <p:spTgt spid="10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1">
                                            <p:txEl>
                                              <p:pRg st="5" end="5"/>
                                            </p:txEl>
                                          </p:spTgt>
                                        </p:tgtEl>
                                        <p:attrNameLst>
                                          <p:attrName>style.visibility</p:attrName>
                                        </p:attrNameLst>
                                      </p:cBhvr>
                                      <p:to>
                                        <p:strVal val="visible"/>
                                      </p:to>
                                    </p:set>
                                    <p:animEffect transition="in" filter="fade">
                                      <p:cBhvr>
                                        <p:cTn id="32" dur="1000"/>
                                        <p:tgtEl>
                                          <p:spTgt spid="10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sl-SI" sz="5400" b="1">
                <a:solidFill>
                  <a:schemeClr val="accent1"/>
                </a:solidFill>
                <a:latin typeface="Calibri"/>
                <a:ea typeface="Calibri"/>
                <a:cs typeface="Calibri"/>
                <a:sym typeface="Calibri"/>
              </a:rPr>
              <a:t>ZLAGANJE SERVIETKOV</a:t>
            </a:r>
            <a:endParaRPr/>
          </a:p>
        </p:txBody>
      </p:sp>
      <p:sp>
        <p:nvSpPr>
          <p:cNvPr id="310" name="Google Shape;310;p4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200"/>
              <a:buFont typeface="Calibri"/>
              <a:buNone/>
            </a:pPr>
            <a:r>
              <a:rPr lang="sl-SI">
                <a:solidFill>
                  <a:schemeClr val="accent1"/>
                </a:solidFill>
                <a:latin typeface="Calibri"/>
                <a:ea typeface="Calibri"/>
                <a:cs typeface="Calibri"/>
                <a:sym typeface="Calibri"/>
              </a:rPr>
              <a:t>ŠE LEPŠE PA JE VIDETI, ČE SERVIETKE ZGIBAŠ IN DOBIŠ KAKŠNO ZANIMIVO OBLIKO. SPODAJ IMAŠ NEKAJ IDEJ, KAJ LAHKO NAREDIŠ</a:t>
            </a:r>
            <a:endParaRPr/>
          </a:p>
        </p:txBody>
      </p:sp>
      <p:pic>
        <p:nvPicPr>
          <p:cNvPr id="311" name="Google Shape;311;p42"/>
          <p:cNvPicPr preferRelativeResize="0"/>
          <p:nvPr/>
        </p:nvPicPr>
        <p:blipFill rotWithShape="1">
          <a:blip r:embed="rId3">
            <a:alphaModFix/>
          </a:blip>
          <a:srcRect/>
          <a:stretch/>
        </p:blipFill>
        <p:spPr>
          <a:xfrm>
            <a:off x="1619250" y="3284538"/>
            <a:ext cx="5761038" cy="273526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09"/>
                                        </p:tgtEl>
                                        <p:attrNameLst>
                                          <p:attrName>style.visibility</p:attrName>
                                        </p:attrNameLst>
                                      </p:cBhvr>
                                      <p:to>
                                        <p:strVal val="visible"/>
                                      </p:to>
                                    </p:set>
                                    <p:anim calcmode="lin" valueType="num">
                                      <p:cBhvr additive="base">
                                        <p:cTn id="7" dur="500"/>
                                        <p:tgtEl>
                                          <p:spTgt spid="309"/>
                                        </p:tgtEl>
                                        <p:attrNameLst>
                                          <p:attrName>ppt_w</p:attrName>
                                        </p:attrNameLst>
                                      </p:cBhvr>
                                      <p:tavLst>
                                        <p:tav tm="0">
                                          <p:val>
                                            <p:strVal val="0"/>
                                          </p:val>
                                        </p:tav>
                                        <p:tav tm="100000">
                                          <p:val>
                                            <p:strVal val="#ppt_w"/>
                                          </p:val>
                                        </p:tav>
                                      </p:tavLst>
                                    </p:anim>
                                    <p:anim calcmode="lin" valueType="num">
                                      <p:cBhvr additive="base">
                                        <p:cTn id="8" dur="500"/>
                                        <p:tgtEl>
                                          <p:spTgt spid="309"/>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10">
                                            <p:txEl>
                                              <p:pRg st="0" end="0"/>
                                            </p:txEl>
                                          </p:spTgt>
                                        </p:tgtEl>
                                        <p:attrNameLst>
                                          <p:attrName>style.visibility</p:attrName>
                                        </p:attrNameLst>
                                      </p:cBhvr>
                                      <p:to>
                                        <p:strVal val="visible"/>
                                      </p:to>
                                    </p:set>
                                    <p:animEffect transition="in" filter="fade">
                                      <p:cBhvr>
                                        <p:cTn id="13" dur="2000"/>
                                        <p:tgtEl>
                                          <p:spTgt spid="31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43"/>
          <p:cNvPicPr preferRelativeResize="0"/>
          <p:nvPr/>
        </p:nvPicPr>
        <p:blipFill rotWithShape="1">
          <a:blip r:embed="rId3">
            <a:alphaModFix/>
          </a:blip>
          <a:srcRect/>
          <a:stretch/>
        </p:blipFill>
        <p:spPr>
          <a:xfrm>
            <a:off x="684213" y="169863"/>
            <a:ext cx="3330575" cy="5162550"/>
          </a:xfrm>
          <a:prstGeom prst="rect">
            <a:avLst/>
          </a:prstGeom>
          <a:noFill/>
          <a:ln>
            <a:noFill/>
          </a:ln>
        </p:spPr>
      </p:pic>
      <p:pic>
        <p:nvPicPr>
          <p:cNvPr id="317" name="Google Shape;317;p43"/>
          <p:cNvPicPr preferRelativeResize="0"/>
          <p:nvPr/>
        </p:nvPicPr>
        <p:blipFill rotWithShape="1">
          <a:blip r:embed="rId4">
            <a:alphaModFix/>
          </a:blip>
          <a:srcRect/>
          <a:stretch/>
        </p:blipFill>
        <p:spPr>
          <a:xfrm>
            <a:off x="5364163" y="188913"/>
            <a:ext cx="3332162" cy="51625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323" name="Google Shape;323;p4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Font typeface="Arial"/>
              <a:buNone/>
            </a:pPr>
            <a:endParaRPr/>
          </a:p>
        </p:txBody>
      </p:sp>
      <p:pic>
        <p:nvPicPr>
          <p:cNvPr id="324" name="Google Shape;324;p44"/>
          <p:cNvPicPr preferRelativeResize="0"/>
          <p:nvPr/>
        </p:nvPicPr>
        <p:blipFill rotWithShape="1">
          <a:blip r:embed="rId3">
            <a:alphaModFix/>
          </a:blip>
          <a:srcRect/>
          <a:stretch/>
        </p:blipFill>
        <p:spPr>
          <a:xfrm>
            <a:off x="395288" y="103188"/>
            <a:ext cx="1439862" cy="6480175"/>
          </a:xfrm>
          <a:prstGeom prst="rect">
            <a:avLst/>
          </a:prstGeom>
          <a:noFill/>
          <a:ln>
            <a:noFill/>
          </a:ln>
        </p:spPr>
      </p:pic>
      <p:pic>
        <p:nvPicPr>
          <p:cNvPr id="325" name="Google Shape;325;p44"/>
          <p:cNvPicPr preferRelativeResize="0"/>
          <p:nvPr/>
        </p:nvPicPr>
        <p:blipFill rotWithShape="1">
          <a:blip r:embed="rId4">
            <a:alphaModFix/>
          </a:blip>
          <a:srcRect/>
          <a:stretch/>
        </p:blipFill>
        <p:spPr>
          <a:xfrm>
            <a:off x="2051050" y="471488"/>
            <a:ext cx="3457575" cy="5870575"/>
          </a:xfrm>
          <a:prstGeom prst="rect">
            <a:avLst/>
          </a:prstGeom>
          <a:noFill/>
          <a:ln>
            <a:noFill/>
          </a:ln>
        </p:spPr>
      </p:pic>
      <p:pic>
        <p:nvPicPr>
          <p:cNvPr id="326" name="Google Shape;326;p44"/>
          <p:cNvPicPr preferRelativeResize="0"/>
          <p:nvPr/>
        </p:nvPicPr>
        <p:blipFill rotWithShape="1">
          <a:blip r:embed="rId5">
            <a:alphaModFix/>
          </a:blip>
          <a:srcRect/>
          <a:stretch/>
        </p:blipFill>
        <p:spPr>
          <a:xfrm>
            <a:off x="5919788" y="493713"/>
            <a:ext cx="2952750" cy="58705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45"/>
          <p:cNvPicPr preferRelativeResize="0"/>
          <p:nvPr/>
        </p:nvPicPr>
        <p:blipFill rotWithShape="1">
          <a:blip r:embed="rId3">
            <a:alphaModFix/>
          </a:blip>
          <a:srcRect/>
          <a:stretch/>
        </p:blipFill>
        <p:spPr>
          <a:xfrm>
            <a:off x="107950" y="908050"/>
            <a:ext cx="3240088" cy="3816350"/>
          </a:xfrm>
          <a:prstGeom prst="rect">
            <a:avLst/>
          </a:prstGeom>
          <a:noFill/>
          <a:ln>
            <a:noFill/>
          </a:ln>
        </p:spPr>
      </p:pic>
      <p:pic>
        <p:nvPicPr>
          <p:cNvPr id="332" name="Google Shape;332;p45"/>
          <p:cNvPicPr preferRelativeResize="0"/>
          <p:nvPr/>
        </p:nvPicPr>
        <p:blipFill rotWithShape="1">
          <a:blip r:embed="rId4">
            <a:alphaModFix/>
          </a:blip>
          <a:srcRect/>
          <a:stretch/>
        </p:blipFill>
        <p:spPr>
          <a:xfrm>
            <a:off x="3544888" y="850900"/>
            <a:ext cx="3168650" cy="3932238"/>
          </a:xfrm>
          <a:prstGeom prst="rect">
            <a:avLst/>
          </a:prstGeom>
          <a:noFill/>
          <a:ln>
            <a:noFill/>
          </a:ln>
        </p:spPr>
      </p:pic>
      <p:pic>
        <p:nvPicPr>
          <p:cNvPr id="333" name="Google Shape;333;p45"/>
          <p:cNvPicPr preferRelativeResize="0">
            <a:picLocks noGrp="1"/>
          </p:cNvPicPr>
          <p:nvPr>
            <p:ph type="body" idx="1"/>
          </p:nvPr>
        </p:nvPicPr>
        <p:blipFill rotWithShape="1">
          <a:blip r:embed="rId5">
            <a:alphaModFix/>
          </a:blip>
          <a:srcRect/>
          <a:stretch/>
        </p:blipFill>
        <p:spPr>
          <a:xfrm>
            <a:off x="6892925" y="1744663"/>
            <a:ext cx="2143125" cy="2143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6"/>
          <p:cNvSpPr txBox="1">
            <a:spLocks noGrp="1"/>
          </p:cNvSpPr>
          <p:nvPr>
            <p:ph type="title"/>
          </p:nvPr>
        </p:nvSpPr>
        <p:spPr>
          <a:xfrm>
            <a:off x="471510" y="3789040"/>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sl-SI" b="1">
                <a:solidFill>
                  <a:srgbClr val="262672"/>
                </a:solidFill>
                <a:latin typeface="Calibri"/>
                <a:ea typeface="Calibri"/>
                <a:cs typeface="Calibri"/>
                <a:sym typeface="Calibri"/>
              </a:rPr>
              <a:t/>
            </a:r>
            <a:br>
              <a:rPr lang="sl-SI" b="1">
                <a:solidFill>
                  <a:srgbClr val="262672"/>
                </a:solidFill>
                <a:latin typeface="Calibri"/>
                <a:ea typeface="Calibri"/>
                <a:cs typeface="Calibri"/>
                <a:sym typeface="Calibri"/>
              </a:rPr>
            </a:br>
            <a:r>
              <a:rPr lang="sl-SI" b="1">
                <a:solidFill>
                  <a:srgbClr val="262672"/>
                </a:solidFill>
                <a:latin typeface="Calibri"/>
                <a:ea typeface="Calibri"/>
                <a:cs typeface="Calibri"/>
                <a:sym typeface="Calibri"/>
              </a:rPr>
              <a:t/>
            </a:r>
            <a:br>
              <a:rPr lang="sl-SI" b="1">
                <a:solidFill>
                  <a:srgbClr val="262672"/>
                </a:solidFill>
                <a:latin typeface="Calibri"/>
                <a:ea typeface="Calibri"/>
                <a:cs typeface="Calibri"/>
                <a:sym typeface="Calibri"/>
              </a:rPr>
            </a:br>
            <a:r>
              <a:rPr lang="sl-SI" b="1">
                <a:solidFill>
                  <a:srgbClr val="262672"/>
                </a:solidFill>
                <a:latin typeface="Calibri"/>
                <a:ea typeface="Calibri"/>
                <a:cs typeface="Calibri"/>
                <a:sym typeface="Calibri"/>
              </a:rPr>
              <a:t>PA DOBER TEK!!!!!!</a:t>
            </a:r>
            <a:endParaRPr/>
          </a:p>
        </p:txBody>
      </p:sp>
      <p:sp>
        <p:nvSpPr>
          <p:cNvPr id="340" name="Google Shape;340;p46"/>
          <p:cNvSpPr txBox="1">
            <a:spLocks noGrp="1"/>
          </p:cNvSpPr>
          <p:nvPr>
            <p:ph type="body" idx="1"/>
          </p:nvPr>
        </p:nvSpPr>
        <p:spPr>
          <a:xfrm>
            <a:off x="323850" y="347663"/>
            <a:ext cx="8229600" cy="3081337"/>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accent1"/>
              </a:buClr>
              <a:buSzPts val="3200"/>
              <a:buFont typeface="Calibri"/>
              <a:buChar char="•"/>
            </a:pPr>
            <a:r>
              <a:rPr lang="sl-SI" b="1" dirty="0">
                <a:solidFill>
                  <a:schemeClr val="accent1"/>
                </a:solidFill>
                <a:latin typeface="Calibri"/>
                <a:ea typeface="Calibri"/>
                <a:cs typeface="Calibri"/>
                <a:sym typeface="Calibri"/>
              </a:rPr>
              <a:t>MMMMM KAR SLINE SE MI </a:t>
            </a:r>
            <a:r>
              <a:rPr lang="sl-SI" b="1" dirty="0" smtClean="0">
                <a:solidFill>
                  <a:schemeClr val="accent1"/>
                </a:solidFill>
                <a:latin typeface="Calibri"/>
                <a:ea typeface="Calibri"/>
                <a:cs typeface="Calibri"/>
                <a:sym typeface="Calibri"/>
              </a:rPr>
              <a:t>CEDIJO, </a:t>
            </a:r>
            <a:r>
              <a:rPr lang="sl-SI" b="1" dirty="0">
                <a:solidFill>
                  <a:schemeClr val="accent1"/>
                </a:solidFill>
                <a:latin typeface="Calibri"/>
                <a:ea typeface="Calibri"/>
                <a:cs typeface="Calibri"/>
                <a:sym typeface="Calibri"/>
              </a:rPr>
              <a:t>TAKO SLASTNO IZGLEDA TOLE. TUDI JAZ GREM NA DELO. </a:t>
            </a:r>
            <a:endParaRPr dirty="0"/>
          </a:p>
        </p:txBody>
      </p:sp>
      <p:pic>
        <p:nvPicPr>
          <p:cNvPr id="341" name="Google Shape;341;p46"/>
          <p:cNvPicPr preferRelativeResize="0"/>
          <p:nvPr/>
        </p:nvPicPr>
        <p:blipFill rotWithShape="1">
          <a:blip r:embed="rId3">
            <a:alphaModFix/>
          </a:blip>
          <a:srcRect/>
          <a:stretch/>
        </p:blipFill>
        <p:spPr>
          <a:xfrm>
            <a:off x="7020272" y="2903657"/>
            <a:ext cx="1933035" cy="1933035"/>
          </a:xfrm>
          <a:prstGeom prst="rect">
            <a:avLst/>
          </a:prstGeom>
          <a:noFill/>
          <a:ln>
            <a:noFill/>
          </a:ln>
        </p:spPr>
      </p:pic>
      <p:pic>
        <p:nvPicPr>
          <p:cNvPr id="342" name="Google Shape;342;p46"/>
          <p:cNvPicPr preferRelativeResize="0"/>
          <p:nvPr/>
        </p:nvPicPr>
        <p:blipFill rotWithShape="1">
          <a:blip r:embed="rId4">
            <a:alphaModFix/>
          </a:blip>
          <a:srcRect/>
          <a:stretch/>
        </p:blipFill>
        <p:spPr>
          <a:xfrm>
            <a:off x="71653" y="2773858"/>
            <a:ext cx="2192635" cy="2192635"/>
          </a:xfrm>
          <a:prstGeom prst="rect">
            <a:avLst/>
          </a:prstGeom>
          <a:noFill/>
          <a:ln>
            <a:noFill/>
          </a:ln>
        </p:spPr>
      </p:pic>
      <p:pic>
        <p:nvPicPr>
          <p:cNvPr id="343" name="Google Shape;343;p46"/>
          <p:cNvPicPr preferRelativeResize="0"/>
          <p:nvPr/>
        </p:nvPicPr>
        <p:blipFill rotWithShape="1">
          <a:blip r:embed="rId5">
            <a:alphaModFix/>
          </a:blip>
          <a:srcRect/>
          <a:stretch/>
        </p:blipFill>
        <p:spPr>
          <a:xfrm>
            <a:off x="3546494" y="2591780"/>
            <a:ext cx="2016224" cy="468052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0">
                                            <p:txEl>
                                              <p:pRg st="0" end="0"/>
                                            </p:txEl>
                                          </p:spTgt>
                                        </p:tgtEl>
                                        <p:attrNameLst>
                                          <p:attrName>style.visibility</p:attrName>
                                        </p:attrNameLst>
                                      </p:cBhvr>
                                      <p:to>
                                        <p:strVal val="visible"/>
                                      </p:to>
                                    </p:set>
                                    <p:animEffect transition="in" filter="fade">
                                      <p:cBhvr>
                                        <p:cTn id="7" dur="1000"/>
                                        <p:tgtEl>
                                          <p:spTgt spid="3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9"/>
                                        </p:tgtEl>
                                        <p:attrNameLst>
                                          <p:attrName>style.visibility</p:attrName>
                                        </p:attrNameLst>
                                      </p:cBhvr>
                                      <p:to>
                                        <p:strVal val="visible"/>
                                      </p:to>
                                    </p:set>
                                    <p:animEffect transition="in" filter="fade">
                                      <p:cBhvr>
                                        <p:cTn id="12" dur="1822"/>
                                        <p:tgtEl>
                                          <p:spTgt spid="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6"/>
          <p:cNvSpPr txBox="1">
            <a:spLocks noGrp="1"/>
          </p:cNvSpPr>
          <p:nvPr>
            <p:ph type="title"/>
          </p:nvPr>
        </p:nvSpPr>
        <p:spPr>
          <a:xfrm>
            <a:off x="554182" y="260350"/>
            <a:ext cx="8132618" cy="227041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sl-SI" b="1" dirty="0" smtClean="0">
                <a:solidFill>
                  <a:srgbClr val="00B050"/>
                </a:solidFill>
              </a:rPr>
              <a:t>VESELO NA DELO MALI KUHARSKI MOJSTER</a:t>
            </a:r>
            <a:endParaRPr b="1" dirty="0">
              <a:solidFill>
                <a:srgbClr val="00B05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sl-SI" sz="6000" b="1">
                <a:solidFill>
                  <a:schemeClr val="accent1"/>
                </a:solidFill>
                <a:latin typeface="Calibri"/>
                <a:ea typeface="Calibri"/>
                <a:cs typeface="Calibri"/>
                <a:sym typeface="Calibri"/>
              </a:rPr>
              <a:t>KUHARSKA KNJIGA</a:t>
            </a:r>
            <a:endParaRPr/>
          </a:p>
        </p:txBody>
      </p:sp>
      <p:sp>
        <p:nvSpPr>
          <p:cNvPr id="115" name="Google Shape;115;p17"/>
          <p:cNvSpPr txBox="1">
            <a:spLocks noGrp="1"/>
          </p:cNvSpPr>
          <p:nvPr>
            <p:ph type="body" idx="1"/>
          </p:nvPr>
        </p:nvSpPr>
        <p:spPr>
          <a:xfrm>
            <a:off x="107950" y="1379538"/>
            <a:ext cx="8229600" cy="377825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accent1"/>
              </a:buClr>
              <a:buSzPts val="1600"/>
              <a:buFont typeface="Calibri"/>
              <a:buChar char="•"/>
            </a:pPr>
            <a:r>
              <a:rPr lang="sl-SI" sz="1600">
                <a:solidFill>
                  <a:schemeClr val="accent1"/>
                </a:solidFill>
                <a:latin typeface="Calibri"/>
                <a:ea typeface="Calibri"/>
                <a:cs typeface="Calibri"/>
                <a:sym typeface="Calibri"/>
              </a:rPr>
              <a:t>S KLIKOM NA NASLOV SE VAM ODPRE RECEPT. KO ŽELIŠ Z RECEPTA PRITI NAZAJ NA TO STRAN, KLIKNI KOLAČEK V ZGORNJEM DESNEM KOTU. </a:t>
            </a:r>
            <a:endParaRPr/>
          </a:p>
          <a:p>
            <a:pPr marL="342900" lvl="0" indent="-342900" algn="l" rtl="0">
              <a:spcBef>
                <a:spcPts val="320"/>
              </a:spcBef>
              <a:spcAft>
                <a:spcPts val="0"/>
              </a:spcAft>
              <a:buClr>
                <a:schemeClr val="accent1"/>
              </a:buClr>
              <a:buSzPts val="1600"/>
              <a:buFont typeface="Calibri"/>
              <a:buChar char="•"/>
            </a:pPr>
            <a:r>
              <a:rPr lang="sl-SI" sz="1600">
                <a:solidFill>
                  <a:schemeClr val="accent1"/>
                </a:solidFill>
                <a:latin typeface="Calibri"/>
                <a:ea typeface="Calibri"/>
                <a:cs typeface="Calibri"/>
                <a:sym typeface="Calibri"/>
              </a:rPr>
              <a:t>KO PREBEREŠ RECEPTE, KI SI JIH ŽELEL, KLIKNI NA KUHARČKA, DA LAHKO NAREDIŠ ŠE OSTALE NALOGE. </a:t>
            </a:r>
            <a:endParaRPr/>
          </a:p>
          <a:p>
            <a:pPr marL="0" lvl="0" indent="0" algn="l" rtl="0">
              <a:spcBef>
                <a:spcPts val="320"/>
              </a:spcBef>
              <a:spcAft>
                <a:spcPts val="0"/>
              </a:spcAft>
              <a:buClr>
                <a:schemeClr val="accent2"/>
              </a:buClr>
              <a:buSzPts val="1600"/>
              <a:buFont typeface="Calibri"/>
              <a:buNone/>
            </a:pPr>
            <a:r>
              <a:rPr lang="sl-SI" sz="1600" b="1" u="sng">
                <a:solidFill>
                  <a:schemeClr val="hlink"/>
                </a:solidFill>
                <a:latin typeface="Calibri"/>
                <a:ea typeface="Calibri"/>
                <a:cs typeface="Calibri"/>
                <a:sym typeface="Calibri"/>
                <a:hlinkClick r:id="rId3" action="ppaction://hlinksldjump"/>
              </a:rPr>
              <a:t>VESELI SENDVIČ</a:t>
            </a:r>
            <a:endParaRPr sz="1600">
              <a:solidFill>
                <a:schemeClr val="accent2"/>
              </a:solidFill>
              <a:latin typeface="Calibri"/>
              <a:ea typeface="Calibri"/>
              <a:cs typeface="Calibri"/>
              <a:sym typeface="Calibri"/>
            </a:endParaRPr>
          </a:p>
          <a:p>
            <a:pPr marL="0" lvl="0" indent="0" algn="l" rtl="0">
              <a:spcBef>
                <a:spcPts val="320"/>
              </a:spcBef>
              <a:spcAft>
                <a:spcPts val="0"/>
              </a:spcAft>
              <a:buClr>
                <a:schemeClr val="accent2"/>
              </a:buClr>
              <a:buSzPts val="1600"/>
              <a:buFont typeface="Calibri"/>
              <a:buNone/>
            </a:pPr>
            <a:r>
              <a:rPr lang="sl-SI" sz="1600" b="1" u="sng">
                <a:solidFill>
                  <a:schemeClr val="hlink"/>
                </a:solidFill>
                <a:latin typeface="Calibri"/>
                <a:ea typeface="Calibri"/>
                <a:cs typeface="Calibri"/>
                <a:sym typeface="Calibri"/>
                <a:hlinkClick r:id="rId4" action="ppaction://hlinksldjump"/>
              </a:rPr>
              <a:t>ŽABJI SENDVIČI</a:t>
            </a:r>
            <a:endParaRPr sz="1600">
              <a:solidFill>
                <a:schemeClr val="accent2"/>
              </a:solidFill>
              <a:latin typeface="Calibri"/>
              <a:ea typeface="Calibri"/>
              <a:cs typeface="Calibri"/>
              <a:sym typeface="Calibri"/>
            </a:endParaRPr>
          </a:p>
          <a:p>
            <a:pPr marL="0" lvl="0" indent="0" algn="l" rtl="0">
              <a:spcBef>
                <a:spcPts val="320"/>
              </a:spcBef>
              <a:spcAft>
                <a:spcPts val="0"/>
              </a:spcAft>
              <a:buClr>
                <a:schemeClr val="accent2"/>
              </a:buClr>
              <a:buSzPts val="1600"/>
              <a:buFont typeface="Calibri"/>
              <a:buNone/>
            </a:pPr>
            <a:r>
              <a:rPr lang="sl-SI" sz="1600" b="1" u="sng">
                <a:solidFill>
                  <a:schemeClr val="hlink"/>
                </a:solidFill>
                <a:latin typeface="Calibri"/>
                <a:ea typeface="Calibri"/>
                <a:cs typeface="Calibri"/>
                <a:sym typeface="Calibri"/>
                <a:hlinkClick r:id="rId5" action="ppaction://hlinksldjump"/>
              </a:rPr>
              <a:t>SOVIN TOAST</a:t>
            </a:r>
            <a:endParaRPr sz="1600" b="1">
              <a:solidFill>
                <a:schemeClr val="accent2"/>
              </a:solidFill>
              <a:latin typeface="Calibri"/>
              <a:ea typeface="Calibri"/>
              <a:cs typeface="Calibri"/>
              <a:sym typeface="Calibri"/>
            </a:endParaRPr>
          </a:p>
          <a:p>
            <a:pPr marL="0" lvl="0" indent="0" algn="l" rtl="0">
              <a:spcBef>
                <a:spcPts val="320"/>
              </a:spcBef>
              <a:spcAft>
                <a:spcPts val="0"/>
              </a:spcAft>
              <a:buClr>
                <a:schemeClr val="accent2"/>
              </a:buClr>
              <a:buSzPts val="1600"/>
              <a:buFont typeface="Calibri"/>
              <a:buNone/>
            </a:pPr>
            <a:r>
              <a:rPr lang="sl-SI" sz="1600" b="1" u="sng">
                <a:solidFill>
                  <a:schemeClr val="hlink"/>
                </a:solidFill>
                <a:latin typeface="Calibri"/>
                <a:ea typeface="Calibri"/>
                <a:cs typeface="Calibri"/>
                <a:sym typeface="Calibri"/>
                <a:hlinkClick r:id="rId6" action="ppaction://hlinksldjump"/>
              </a:rPr>
              <a:t>MINI SENDVIČI S PIKAPOLONICO</a:t>
            </a:r>
            <a:endParaRPr sz="1600">
              <a:solidFill>
                <a:schemeClr val="accent2"/>
              </a:solidFill>
              <a:latin typeface="Calibri"/>
              <a:ea typeface="Calibri"/>
              <a:cs typeface="Calibri"/>
              <a:sym typeface="Calibri"/>
            </a:endParaRPr>
          </a:p>
          <a:p>
            <a:pPr marL="0" lvl="0" indent="0" algn="l" rtl="0">
              <a:spcBef>
                <a:spcPts val="320"/>
              </a:spcBef>
              <a:spcAft>
                <a:spcPts val="0"/>
              </a:spcAft>
              <a:buClr>
                <a:schemeClr val="accent2"/>
              </a:buClr>
              <a:buSzPts val="1600"/>
              <a:buFont typeface="Calibri"/>
              <a:buNone/>
            </a:pPr>
            <a:r>
              <a:rPr lang="sl-SI" sz="1600" b="1" u="sng">
                <a:solidFill>
                  <a:schemeClr val="hlink"/>
                </a:solidFill>
                <a:latin typeface="Calibri"/>
                <a:ea typeface="Calibri"/>
                <a:cs typeface="Calibri"/>
                <a:sym typeface="Calibri"/>
                <a:hlinkClick r:id="rId7" action="ppaction://hlinksldjump"/>
              </a:rPr>
              <a:t>SENDVIČ RDEČA MUŠNICA</a:t>
            </a:r>
            <a:endParaRPr sz="1600">
              <a:solidFill>
                <a:schemeClr val="accent2"/>
              </a:solidFill>
              <a:latin typeface="Calibri"/>
              <a:ea typeface="Calibri"/>
              <a:cs typeface="Calibri"/>
              <a:sym typeface="Calibri"/>
            </a:endParaRPr>
          </a:p>
          <a:p>
            <a:pPr marL="0" lvl="0" indent="0" algn="l" rtl="0">
              <a:spcBef>
                <a:spcPts val="320"/>
              </a:spcBef>
              <a:spcAft>
                <a:spcPts val="0"/>
              </a:spcAft>
              <a:buClr>
                <a:schemeClr val="accent2"/>
              </a:buClr>
              <a:buSzPts val="1600"/>
              <a:buFont typeface="Calibri"/>
              <a:buNone/>
            </a:pPr>
            <a:r>
              <a:rPr lang="sl-SI" sz="1600" b="1" u="sng">
                <a:solidFill>
                  <a:schemeClr val="hlink"/>
                </a:solidFill>
                <a:latin typeface="Calibri"/>
                <a:ea typeface="Calibri"/>
                <a:cs typeface="Calibri"/>
                <a:sym typeface="Calibri"/>
                <a:hlinkClick r:id="rId8" action="ppaction://hlinksldjump"/>
              </a:rPr>
              <a:t>KOALA SENDVIČ</a:t>
            </a:r>
            <a:endParaRPr sz="1600" b="1">
              <a:solidFill>
                <a:schemeClr val="accent2"/>
              </a:solidFill>
              <a:latin typeface="Calibri"/>
              <a:ea typeface="Calibri"/>
              <a:cs typeface="Calibri"/>
              <a:sym typeface="Calibri"/>
            </a:endParaRPr>
          </a:p>
          <a:p>
            <a:pPr marL="0" lvl="0" indent="0" algn="l" rtl="0">
              <a:spcBef>
                <a:spcPts val="320"/>
              </a:spcBef>
              <a:spcAft>
                <a:spcPts val="0"/>
              </a:spcAft>
              <a:buClr>
                <a:schemeClr val="accent2"/>
              </a:buClr>
              <a:buSzPts val="1600"/>
              <a:buFont typeface="Calibri"/>
              <a:buNone/>
            </a:pPr>
            <a:r>
              <a:rPr lang="sl-SI" sz="1600" b="1" u="sng">
                <a:solidFill>
                  <a:schemeClr val="hlink"/>
                </a:solidFill>
                <a:latin typeface="Calibri"/>
                <a:ea typeface="Calibri"/>
                <a:cs typeface="Calibri"/>
                <a:sym typeface="Calibri"/>
                <a:hlinkClick r:id="rId9" action="ppaction://hlinksldjump"/>
              </a:rPr>
              <a:t>SENDVIČ V OBLIKI MUCE</a:t>
            </a:r>
            <a:r>
              <a:rPr lang="sl-SI" sz="1600" b="1">
                <a:solidFill>
                  <a:schemeClr val="accent2"/>
                </a:solidFill>
                <a:latin typeface="Calibri"/>
                <a:ea typeface="Calibri"/>
                <a:cs typeface="Calibri"/>
                <a:sym typeface="Calibri"/>
              </a:rPr>
              <a:t> </a:t>
            </a:r>
            <a:endParaRPr/>
          </a:p>
          <a:p>
            <a:pPr marL="0" lvl="0" indent="0" algn="l" rtl="0">
              <a:spcBef>
                <a:spcPts val="320"/>
              </a:spcBef>
              <a:spcAft>
                <a:spcPts val="0"/>
              </a:spcAft>
              <a:buClr>
                <a:schemeClr val="accent2"/>
              </a:buClr>
              <a:buSzPts val="1600"/>
              <a:buFont typeface="Calibri"/>
              <a:buNone/>
            </a:pPr>
            <a:r>
              <a:rPr lang="sl-SI" sz="1600" b="1" u="sng">
                <a:solidFill>
                  <a:schemeClr val="hlink"/>
                </a:solidFill>
                <a:latin typeface="Calibri"/>
                <a:ea typeface="Calibri"/>
                <a:cs typeface="Calibri"/>
                <a:sym typeface="Calibri"/>
                <a:hlinkClick r:id="rId10" action="ppaction://hlinksldjump"/>
              </a:rPr>
              <a:t>SENDVIČ GUSAR</a:t>
            </a:r>
            <a:endParaRPr sz="1600">
              <a:solidFill>
                <a:schemeClr val="accent2"/>
              </a:solidFill>
              <a:latin typeface="Calibri"/>
              <a:ea typeface="Calibri"/>
              <a:cs typeface="Calibri"/>
              <a:sym typeface="Calibri"/>
            </a:endParaRPr>
          </a:p>
          <a:p>
            <a:pPr marL="0" lvl="0" indent="0" algn="l" rtl="0">
              <a:spcBef>
                <a:spcPts val="320"/>
              </a:spcBef>
              <a:spcAft>
                <a:spcPts val="0"/>
              </a:spcAft>
              <a:buClr>
                <a:schemeClr val="accent2"/>
              </a:buClr>
              <a:buSzPts val="1600"/>
              <a:buFont typeface="Calibri"/>
              <a:buNone/>
            </a:pPr>
            <a:r>
              <a:rPr lang="sl-SI" sz="1600" b="1" u="sng">
                <a:solidFill>
                  <a:schemeClr val="hlink"/>
                </a:solidFill>
                <a:latin typeface="Calibri"/>
                <a:ea typeface="Calibri"/>
                <a:cs typeface="Calibri"/>
                <a:sym typeface="Calibri"/>
                <a:hlinkClick r:id="rId11" action="ppaction://hlinksldjump"/>
              </a:rPr>
              <a:t>SENDVIČ PUJSEK</a:t>
            </a:r>
            <a:endParaRPr sz="1600">
              <a:solidFill>
                <a:schemeClr val="accent2"/>
              </a:solidFill>
              <a:latin typeface="Calibri"/>
              <a:ea typeface="Calibri"/>
              <a:cs typeface="Calibri"/>
              <a:sym typeface="Calibri"/>
            </a:endParaRPr>
          </a:p>
          <a:p>
            <a:pPr marL="0" lvl="0" indent="0" algn="l" rtl="0">
              <a:spcBef>
                <a:spcPts val="400"/>
              </a:spcBef>
              <a:spcAft>
                <a:spcPts val="0"/>
              </a:spcAft>
              <a:buClr>
                <a:schemeClr val="dk1"/>
              </a:buClr>
              <a:buSzPts val="2000"/>
              <a:buFont typeface="Arial"/>
              <a:buNone/>
            </a:pPr>
            <a:endParaRPr sz="2000">
              <a:solidFill>
                <a:schemeClr val="accent2"/>
              </a:solidFill>
              <a:latin typeface="Calibri"/>
              <a:ea typeface="Calibri"/>
              <a:cs typeface="Calibri"/>
              <a:sym typeface="Calibri"/>
            </a:endParaRPr>
          </a:p>
          <a:p>
            <a:pPr marL="0" lvl="0" indent="0" algn="l" rtl="0">
              <a:spcBef>
                <a:spcPts val="400"/>
              </a:spcBef>
              <a:spcAft>
                <a:spcPts val="0"/>
              </a:spcAft>
              <a:buClr>
                <a:schemeClr val="dk1"/>
              </a:buClr>
              <a:buSzPts val="2000"/>
              <a:buFont typeface="Arial"/>
              <a:buNone/>
            </a:pPr>
            <a:endParaRPr sz="2000">
              <a:solidFill>
                <a:schemeClr val="accent1"/>
              </a:solidFill>
              <a:latin typeface="Calibri"/>
              <a:ea typeface="Calibri"/>
              <a:cs typeface="Calibri"/>
              <a:sym typeface="Calibri"/>
            </a:endParaRPr>
          </a:p>
          <a:p>
            <a:pPr marL="342900" lvl="0" indent="-139700" algn="l" rtl="0">
              <a:spcBef>
                <a:spcPts val="640"/>
              </a:spcBef>
              <a:spcAft>
                <a:spcPts val="0"/>
              </a:spcAft>
              <a:buClr>
                <a:schemeClr val="dk1"/>
              </a:buClr>
              <a:buSzPts val="3200"/>
              <a:buFont typeface="Arial"/>
              <a:buNone/>
            </a:pPr>
            <a:endParaRPr/>
          </a:p>
        </p:txBody>
      </p:sp>
      <p:sp>
        <p:nvSpPr>
          <p:cNvPr id="116" name="Google Shape;116;p17"/>
          <p:cNvSpPr txBox="1"/>
          <p:nvPr/>
        </p:nvSpPr>
        <p:spPr>
          <a:xfrm>
            <a:off x="4767263" y="2522538"/>
            <a:ext cx="3044825" cy="2584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l-SI" sz="1600" b="1" i="0" u="sng" strike="noStrike" cap="none">
                <a:solidFill>
                  <a:schemeClr val="hlink"/>
                </a:solidFill>
                <a:latin typeface="Calibri"/>
                <a:ea typeface="Calibri"/>
                <a:cs typeface="Calibri"/>
                <a:sym typeface="Calibri"/>
                <a:hlinkClick r:id="rId12" action="ppaction://hlinksldjump"/>
              </a:rPr>
              <a:t>ŽABA SENDVIČ</a:t>
            </a:r>
            <a:endParaRPr sz="1600" b="1" i="0" u="none" strike="noStrike" cap="none">
              <a:solidFill>
                <a:schemeClr val="accent2"/>
              </a:solidFill>
              <a:latin typeface="Calibri"/>
              <a:ea typeface="Calibri"/>
              <a:cs typeface="Calibri"/>
              <a:sym typeface="Calibri"/>
            </a:endParaRPr>
          </a:p>
          <a:p>
            <a:pPr marL="0" marR="0" lvl="0" indent="0" algn="l" rtl="0">
              <a:spcBef>
                <a:spcPts val="0"/>
              </a:spcBef>
              <a:spcAft>
                <a:spcPts val="0"/>
              </a:spcAft>
              <a:buNone/>
            </a:pPr>
            <a:r>
              <a:rPr lang="sl-SI" sz="1600" b="1" i="0" u="sng" strike="noStrike" cap="none">
                <a:solidFill>
                  <a:schemeClr val="hlink"/>
                </a:solidFill>
                <a:latin typeface="Calibri"/>
                <a:ea typeface="Calibri"/>
                <a:cs typeface="Calibri"/>
                <a:sym typeface="Calibri"/>
                <a:hlinkClick r:id="rId13" action="ppaction://hlinksldjump"/>
              </a:rPr>
              <a:t>PALAČINKE</a:t>
            </a:r>
            <a:endParaRPr sz="1600" b="1" i="0" u="none" strike="noStrike" cap="none">
              <a:solidFill>
                <a:schemeClr val="accent2"/>
              </a:solidFill>
              <a:latin typeface="Calibri"/>
              <a:ea typeface="Calibri"/>
              <a:cs typeface="Calibri"/>
              <a:sym typeface="Calibri"/>
            </a:endParaRPr>
          </a:p>
          <a:p>
            <a:pPr marL="0" marR="0" lvl="0" indent="0" algn="l" rtl="0">
              <a:spcBef>
                <a:spcPts val="0"/>
              </a:spcBef>
              <a:spcAft>
                <a:spcPts val="0"/>
              </a:spcAft>
              <a:buNone/>
            </a:pPr>
            <a:r>
              <a:rPr lang="sl-SI" sz="1600" b="1" i="0" u="sng" strike="noStrike" cap="none">
                <a:solidFill>
                  <a:schemeClr val="hlink"/>
                </a:solidFill>
                <a:latin typeface="Calibri"/>
                <a:ea typeface="Calibri"/>
                <a:cs typeface="Calibri"/>
                <a:sym typeface="Calibri"/>
                <a:hlinkClick r:id="rId14" action="ppaction://hlinksldjump"/>
              </a:rPr>
              <a:t>BANANA PINGVINI</a:t>
            </a:r>
            <a:endParaRPr sz="1600" b="1" i="0" u="none" strike="noStrike" cap="none">
              <a:solidFill>
                <a:schemeClr val="accent2"/>
              </a:solidFill>
              <a:latin typeface="Calibri"/>
              <a:ea typeface="Calibri"/>
              <a:cs typeface="Calibri"/>
              <a:sym typeface="Calibri"/>
            </a:endParaRPr>
          </a:p>
          <a:p>
            <a:pPr marL="0" marR="0" lvl="0" indent="0" algn="l" rtl="0">
              <a:spcBef>
                <a:spcPts val="0"/>
              </a:spcBef>
              <a:spcAft>
                <a:spcPts val="0"/>
              </a:spcAft>
              <a:buNone/>
            </a:pPr>
            <a:r>
              <a:rPr lang="sl-SI" sz="1600" b="1" i="0" u="sng" strike="noStrike" cap="none">
                <a:solidFill>
                  <a:schemeClr val="hlink"/>
                </a:solidFill>
                <a:latin typeface="Calibri"/>
                <a:ea typeface="Calibri"/>
                <a:cs typeface="Calibri"/>
                <a:sym typeface="Calibri"/>
                <a:hlinkClick r:id="rId15" action="ppaction://hlinksldjump"/>
              </a:rPr>
              <a:t>ČOKOLADNI JEŽKI</a:t>
            </a:r>
            <a:endParaRPr sz="1600" b="1" i="0" u="none" strike="noStrike" cap="none">
              <a:solidFill>
                <a:schemeClr val="accent2"/>
              </a:solidFill>
              <a:latin typeface="Calibri"/>
              <a:ea typeface="Calibri"/>
              <a:cs typeface="Calibri"/>
              <a:sym typeface="Calibri"/>
            </a:endParaRPr>
          </a:p>
          <a:p>
            <a:pPr marL="0" marR="0" lvl="0" indent="0" algn="l" rtl="0">
              <a:spcBef>
                <a:spcPts val="0"/>
              </a:spcBef>
              <a:spcAft>
                <a:spcPts val="0"/>
              </a:spcAft>
              <a:buNone/>
            </a:pPr>
            <a:r>
              <a:rPr lang="sl-SI" sz="1600" b="1" i="0" u="sng" strike="noStrike" cap="none">
                <a:solidFill>
                  <a:schemeClr val="hlink"/>
                </a:solidFill>
                <a:latin typeface="Calibri"/>
                <a:ea typeface="Calibri"/>
                <a:cs typeface="Calibri"/>
                <a:sym typeface="Calibri"/>
                <a:hlinkClick r:id="rId16" action="ppaction://hlinksldjump"/>
              </a:rPr>
              <a:t>ČRNO BELI PIŠKOTI</a:t>
            </a:r>
            <a:endParaRPr sz="1600" b="1" i="0" u="none" strike="noStrike" cap="none">
              <a:solidFill>
                <a:schemeClr val="accent2"/>
              </a:solidFill>
              <a:latin typeface="Calibri"/>
              <a:ea typeface="Calibri"/>
              <a:cs typeface="Calibri"/>
              <a:sym typeface="Calibri"/>
            </a:endParaRPr>
          </a:p>
          <a:p>
            <a:pPr marL="0" marR="0" lvl="0" indent="0" algn="l" rtl="0">
              <a:spcBef>
                <a:spcPts val="0"/>
              </a:spcBef>
              <a:spcAft>
                <a:spcPts val="0"/>
              </a:spcAft>
              <a:buNone/>
            </a:pPr>
            <a:r>
              <a:rPr lang="sl-SI" sz="1600" b="1" i="0" u="sng" strike="noStrike" cap="none">
                <a:solidFill>
                  <a:schemeClr val="hlink"/>
                </a:solidFill>
                <a:latin typeface="Calibri"/>
                <a:ea typeface="Calibri"/>
                <a:cs typeface="Calibri"/>
                <a:sym typeface="Calibri"/>
                <a:hlinkClick r:id="rId17" action="ppaction://hlinksldjump"/>
              </a:rPr>
              <a:t>ČAROBNI BANANIN SMOOTHIE</a:t>
            </a:r>
            <a:endParaRPr sz="1600" b="1" i="0" u="none" strike="noStrike" cap="none">
              <a:solidFill>
                <a:schemeClr val="accent2"/>
              </a:solidFill>
              <a:latin typeface="Calibri"/>
              <a:ea typeface="Calibri"/>
              <a:cs typeface="Calibri"/>
              <a:sym typeface="Calibri"/>
            </a:endParaRPr>
          </a:p>
          <a:p>
            <a:pPr marL="0" marR="0" lvl="0" indent="0" algn="l" rtl="0">
              <a:spcBef>
                <a:spcPts val="0"/>
              </a:spcBef>
              <a:spcAft>
                <a:spcPts val="0"/>
              </a:spcAft>
              <a:buNone/>
            </a:pPr>
            <a:r>
              <a:rPr lang="sl-SI" sz="1600" b="1" i="0" u="sng" strike="noStrike" cap="none">
                <a:solidFill>
                  <a:schemeClr val="hlink"/>
                </a:solidFill>
                <a:latin typeface="Calibri"/>
                <a:ea typeface="Calibri"/>
                <a:cs typeface="Calibri"/>
                <a:sym typeface="Calibri"/>
                <a:hlinkClick r:id="rId18" action="ppaction://hlinksldjump"/>
              </a:rPr>
              <a:t>BABIČIN SMOOTHIE</a:t>
            </a:r>
            <a:endParaRPr sz="1600" b="1" i="0" u="none" strike="noStrike" cap="none">
              <a:solidFill>
                <a:schemeClr val="accent2"/>
              </a:solidFill>
              <a:latin typeface="Calibri"/>
              <a:ea typeface="Calibri"/>
              <a:cs typeface="Calibri"/>
              <a:sym typeface="Calibri"/>
            </a:endParaRPr>
          </a:p>
          <a:p>
            <a:pPr marL="0" marR="0" lvl="0" indent="0" algn="l" rtl="0">
              <a:spcBef>
                <a:spcPts val="0"/>
              </a:spcBef>
              <a:spcAft>
                <a:spcPts val="0"/>
              </a:spcAft>
              <a:buNone/>
            </a:pPr>
            <a:r>
              <a:rPr lang="sl-SI" sz="1600" b="1" i="0" u="sng" strike="noStrike" cap="none">
                <a:solidFill>
                  <a:schemeClr val="hlink"/>
                </a:solidFill>
                <a:latin typeface="Calibri"/>
                <a:ea typeface="Calibri"/>
                <a:cs typeface="Calibri"/>
                <a:sym typeface="Calibri"/>
                <a:hlinkClick r:id="rId19" action="ppaction://hlinksldjump"/>
              </a:rPr>
              <a:t>GREMO NA MORJE</a:t>
            </a:r>
            <a:endParaRPr sz="1600" b="1" i="0" u="none" strike="noStrike" cap="none">
              <a:solidFill>
                <a:schemeClr val="accent2"/>
              </a:solidFill>
              <a:latin typeface="Calibri"/>
              <a:ea typeface="Calibri"/>
              <a:cs typeface="Calibri"/>
              <a:sym typeface="Calibri"/>
            </a:endParaRPr>
          </a:p>
          <a:p>
            <a:pPr marL="0" marR="0" lvl="0" indent="0" algn="l" rtl="0">
              <a:spcBef>
                <a:spcPts val="0"/>
              </a:spcBef>
              <a:spcAft>
                <a:spcPts val="0"/>
              </a:spcAft>
              <a:buNone/>
            </a:pPr>
            <a:r>
              <a:rPr lang="sl-SI" sz="1600" b="1" i="0" u="sng" strike="noStrike" cap="none">
                <a:solidFill>
                  <a:schemeClr val="hlink"/>
                </a:solidFill>
                <a:latin typeface="Calibri"/>
                <a:ea typeface="Calibri"/>
                <a:cs typeface="Calibri"/>
                <a:sym typeface="Calibri"/>
                <a:hlinkClick r:id="rId20" action="ppaction://hlinksldjump"/>
              </a:rPr>
              <a:t>PISANČEK</a:t>
            </a:r>
            <a:endParaRPr sz="1600" b="1" i="0" u="none" strike="noStrike" cap="none">
              <a:solidFill>
                <a:schemeClr val="accent2"/>
              </a:solidFill>
              <a:latin typeface="Calibri"/>
              <a:ea typeface="Calibri"/>
              <a:cs typeface="Calibri"/>
              <a:sym typeface="Calibri"/>
            </a:endParaRPr>
          </a:p>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117" name="Google Shape;117;p17">
            <a:hlinkClick r:id="rId21" action="ppaction://hlinksldjump"/>
          </p:cNvPr>
          <p:cNvPicPr preferRelativeResize="0"/>
          <p:nvPr/>
        </p:nvPicPr>
        <p:blipFill rotWithShape="1">
          <a:blip r:embed="rId22">
            <a:alphaModFix/>
          </a:blip>
          <a:srcRect/>
          <a:stretch/>
        </p:blipFill>
        <p:spPr>
          <a:xfrm>
            <a:off x="7915275" y="4221163"/>
            <a:ext cx="1019175" cy="107473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sl-SI" b="1"/>
              <a:t/>
            </a:r>
            <a:br>
              <a:rPr lang="sl-SI" b="1"/>
            </a:br>
            <a:r>
              <a:rPr lang="sl-SI" b="1">
                <a:solidFill>
                  <a:srgbClr val="A2A2E0"/>
                </a:solidFill>
                <a:latin typeface="Calibri"/>
                <a:ea typeface="Calibri"/>
                <a:cs typeface="Calibri"/>
                <a:sym typeface="Calibri"/>
              </a:rPr>
              <a:t>VESELI SENDVIČ</a:t>
            </a:r>
            <a:r>
              <a:rPr lang="sl-SI"/>
              <a:t/>
            </a:r>
            <a:br>
              <a:rPr lang="sl-SI"/>
            </a:br>
            <a:endParaRPr/>
          </a:p>
        </p:txBody>
      </p:sp>
      <p:sp>
        <p:nvSpPr>
          <p:cNvPr id="123" name="Google Shape;123;p1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200"/>
              <a:buFont typeface="Calibri"/>
              <a:buNone/>
            </a:pPr>
            <a:r>
              <a:rPr lang="sl-SI" u="sng">
                <a:solidFill>
                  <a:schemeClr val="accent1"/>
                </a:solidFill>
                <a:latin typeface="Calibri"/>
                <a:ea typeface="Calibri"/>
                <a:cs typeface="Calibri"/>
                <a:sym typeface="Calibri"/>
              </a:rPr>
              <a:t>SESTAVINE:</a:t>
            </a:r>
            <a:endParaRPr/>
          </a:p>
          <a:p>
            <a:pPr marL="342900" lvl="0" indent="-342900" algn="l" rtl="0">
              <a:spcBef>
                <a:spcPts val="640"/>
              </a:spcBef>
              <a:spcAft>
                <a:spcPts val="0"/>
              </a:spcAft>
              <a:buClr>
                <a:schemeClr val="accent1"/>
              </a:buClr>
              <a:buSzPts val="3200"/>
              <a:buFont typeface="Calibri"/>
              <a:buChar char="•"/>
            </a:pPr>
            <a:r>
              <a:rPr lang="sl-SI">
                <a:solidFill>
                  <a:schemeClr val="accent1"/>
                </a:solidFill>
                <a:latin typeface="Calibri"/>
                <a:ea typeface="Calibri"/>
                <a:cs typeface="Calibri"/>
                <a:sym typeface="Calibri"/>
              </a:rPr>
              <a:t>PIRIN TOAST, SIR, ŠUNKA, MASLO, SOLATA, KORENJE, KUMARA, RDEČA PAPRIKA, BOROVNICE</a:t>
            </a:r>
            <a:endParaRPr/>
          </a:p>
          <a:p>
            <a:pPr marL="342900" lvl="0" indent="-139700" algn="l" rtl="0">
              <a:spcBef>
                <a:spcPts val="640"/>
              </a:spcBef>
              <a:spcAft>
                <a:spcPts val="0"/>
              </a:spcAft>
              <a:buClr>
                <a:schemeClr val="dk1"/>
              </a:buClr>
              <a:buSzPts val="3200"/>
              <a:buFont typeface="Arial"/>
              <a:buNone/>
            </a:pPr>
            <a:endParaRPr/>
          </a:p>
        </p:txBody>
      </p:sp>
      <p:pic>
        <p:nvPicPr>
          <p:cNvPr id="124" name="Google Shape;124;p18" descr="http://www.thefoodie.si/wp-content/uploads/2018/02/recepti_za_otroke.png"/>
          <p:cNvPicPr preferRelativeResize="0"/>
          <p:nvPr/>
        </p:nvPicPr>
        <p:blipFill rotWithShape="1">
          <a:blip r:embed="rId3">
            <a:alphaModFix/>
          </a:blip>
          <a:srcRect/>
          <a:stretch/>
        </p:blipFill>
        <p:spPr>
          <a:xfrm>
            <a:off x="5940425" y="3500438"/>
            <a:ext cx="2576513" cy="1543050"/>
          </a:xfrm>
          <a:prstGeom prst="rect">
            <a:avLst/>
          </a:prstGeom>
          <a:noFill/>
          <a:ln>
            <a:noFill/>
          </a:ln>
        </p:spPr>
      </p:pic>
      <p:pic>
        <p:nvPicPr>
          <p:cNvPr id="125" name="Google Shape;125;p18">
            <a:hlinkClick r:id="rId4" action="ppaction://hlinksldjump"/>
          </p:cNvPr>
          <p:cNvPicPr preferRelativeResize="0"/>
          <p:nvPr/>
        </p:nvPicPr>
        <p:blipFill rotWithShape="1">
          <a:blip r:embed="rId5">
            <a:alphaModFix/>
          </a:blip>
          <a:srcRect/>
          <a:stretch/>
        </p:blipFill>
        <p:spPr>
          <a:xfrm>
            <a:off x="7596188" y="223838"/>
            <a:ext cx="1284287" cy="12858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sl-SI" b="1"/>
              <a:t/>
            </a:r>
            <a:br>
              <a:rPr lang="sl-SI" b="1"/>
            </a:br>
            <a:r>
              <a:rPr lang="sl-SI" b="1">
                <a:solidFill>
                  <a:srgbClr val="A2A2E0"/>
                </a:solidFill>
                <a:latin typeface="Calibri"/>
                <a:ea typeface="Calibri"/>
                <a:cs typeface="Calibri"/>
                <a:sym typeface="Calibri"/>
              </a:rPr>
              <a:t>ŽABJI SENDVIČI</a:t>
            </a:r>
            <a:r>
              <a:rPr lang="sl-SI"/>
              <a:t/>
            </a:r>
            <a:br>
              <a:rPr lang="sl-SI"/>
            </a:br>
            <a:endParaRPr/>
          </a:p>
        </p:txBody>
      </p:sp>
      <p:sp>
        <p:nvSpPr>
          <p:cNvPr id="131" name="Google Shape;131;p1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200"/>
              <a:buFont typeface="Calibri"/>
              <a:buNone/>
            </a:pPr>
            <a:r>
              <a:rPr lang="sl-SI" u="sng" dirty="0">
                <a:solidFill>
                  <a:schemeClr val="accent1"/>
                </a:solidFill>
                <a:latin typeface="Calibri"/>
                <a:ea typeface="Calibri"/>
                <a:cs typeface="Calibri"/>
                <a:sym typeface="Calibri"/>
              </a:rPr>
              <a:t>SESTAVINE:</a:t>
            </a:r>
            <a:endParaRPr dirty="0"/>
          </a:p>
          <a:p>
            <a:pPr marL="342900" lvl="0" indent="-342900" algn="l" rtl="0">
              <a:spcBef>
                <a:spcPts val="640"/>
              </a:spcBef>
              <a:spcAft>
                <a:spcPts val="0"/>
              </a:spcAft>
              <a:buClr>
                <a:schemeClr val="accent1"/>
              </a:buClr>
              <a:buSzPts val="3200"/>
              <a:buFont typeface="Calibri"/>
              <a:buChar char="•"/>
            </a:pPr>
            <a:r>
              <a:rPr lang="sl-SI" dirty="0">
                <a:solidFill>
                  <a:schemeClr val="accent1"/>
                </a:solidFill>
                <a:latin typeface="Calibri"/>
                <a:ea typeface="Calibri"/>
                <a:cs typeface="Calibri"/>
                <a:sym typeface="Calibri"/>
              </a:rPr>
              <a:t>KRUHOVA </a:t>
            </a:r>
            <a:r>
              <a:rPr lang="sl-SI" dirty="0" smtClean="0">
                <a:solidFill>
                  <a:schemeClr val="accent1"/>
                </a:solidFill>
                <a:latin typeface="Calibri"/>
                <a:ea typeface="Calibri"/>
                <a:cs typeface="Calibri"/>
                <a:sym typeface="Calibri"/>
              </a:rPr>
              <a:t>BOMBICA</a:t>
            </a:r>
            <a:r>
              <a:rPr lang="sl-SI" dirty="0">
                <a:solidFill>
                  <a:schemeClr val="accent1"/>
                </a:solidFill>
                <a:latin typeface="Calibri"/>
                <a:ea typeface="Calibri"/>
                <a:cs typeface="Calibri"/>
                <a:sym typeface="Calibri"/>
              </a:rPr>
              <a:t>, HRENOVKA, KEČAP, ŠPINAČNI LISTI</a:t>
            </a:r>
            <a:endParaRPr dirty="0"/>
          </a:p>
          <a:p>
            <a:pPr marL="342900" lvl="0" indent="-139700" algn="l" rtl="0">
              <a:spcBef>
                <a:spcPts val="640"/>
              </a:spcBef>
              <a:spcAft>
                <a:spcPts val="0"/>
              </a:spcAft>
              <a:buClr>
                <a:schemeClr val="dk1"/>
              </a:buClr>
              <a:buSzPts val="3200"/>
              <a:buFont typeface="Arial"/>
              <a:buNone/>
            </a:pPr>
            <a:endParaRPr dirty="0"/>
          </a:p>
        </p:txBody>
      </p:sp>
      <p:pic>
        <p:nvPicPr>
          <p:cNvPr id="132" name="Google Shape;132;p19" descr="http://www.thefoodie.si/wp-content/uploads/2018/02/sendvic_zaba_za_otroke.png"/>
          <p:cNvPicPr preferRelativeResize="0"/>
          <p:nvPr/>
        </p:nvPicPr>
        <p:blipFill rotWithShape="1">
          <a:blip r:embed="rId3">
            <a:alphaModFix/>
          </a:blip>
          <a:srcRect/>
          <a:stretch/>
        </p:blipFill>
        <p:spPr>
          <a:xfrm>
            <a:off x="5364163" y="2924175"/>
            <a:ext cx="3168650" cy="2160588"/>
          </a:xfrm>
          <a:prstGeom prst="rect">
            <a:avLst/>
          </a:prstGeom>
          <a:noFill/>
          <a:ln>
            <a:noFill/>
          </a:ln>
        </p:spPr>
      </p:pic>
      <p:pic>
        <p:nvPicPr>
          <p:cNvPr id="133" name="Google Shape;133;p19">
            <a:hlinkClick r:id="rId4" action="ppaction://hlinksldjump"/>
          </p:cNvPr>
          <p:cNvPicPr preferRelativeResize="0"/>
          <p:nvPr/>
        </p:nvPicPr>
        <p:blipFill rotWithShape="1">
          <a:blip r:embed="rId5">
            <a:alphaModFix/>
          </a:blip>
          <a:srcRect/>
          <a:stretch/>
        </p:blipFill>
        <p:spPr>
          <a:xfrm>
            <a:off x="7596188" y="223838"/>
            <a:ext cx="1284287" cy="12858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sl-SI" b="1">
                <a:solidFill>
                  <a:schemeClr val="accent1"/>
                </a:solidFill>
                <a:latin typeface="Calibri"/>
                <a:ea typeface="Calibri"/>
                <a:cs typeface="Calibri"/>
                <a:sym typeface="Calibri"/>
              </a:rPr>
              <a:t/>
            </a:r>
            <a:br>
              <a:rPr lang="sl-SI" b="1">
                <a:solidFill>
                  <a:schemeClr val="accent1"/>
                </a:solidFill>
                <a:latin typeface="Calibri"/>
                <a:ea typeface="Calibri"/>
                <a:cs typeface="Calibri"/>
                <a:sym typeface="Calibri"/>
              </a:rPr>
            </a:br>
            <a:r>
              <a:rPr lang="sl-SI" sz="4800" b="1">
                <a:solidFill>
                  <a:srgbClr val="A2A2E0"/>
                </a:solidFill>
                <a:latin typeface="Calibri"/>
                <a:ea typeface="Calibri"/>
                <a:cs typeface="Calibri"/>
                <a:sym typeface="Calibri"/>
              </a:rPr>
              <a:t>SOVIN TOAST</a:t>
            </a:r>
            <a:r>
              <a:rPr lang="sl-SI">
                <a:solidFill>
                  <a:schemeClr val="accent1"/>
                </a:solidFill>
                <a:latin typeface="Calibri"/>
                <a:ea typeface="Calibri"/>
                <a:cs typeface="Calibri"/>
                <a:sym typeface="Calibri"/>
              </a:rPr>
              <a:t/>
            </a:r>
            <a:br>
              <a:rPr lang="sl-SI">
                <a:solidFill>
                  <a:schemeClr val="accent1"/>
                </a:solidFill>
                <a:latin typeface="Calibri"/>
                <a:ea typeface="Calibri"/>
                <a:cs typeface="Calibri"/>
                <a:sym typeface="Calibri"/>
              </a:rPr>
            </a:br>
            <a:endParaRPr/>
          </a:p>
        </p:txBody>
      </p:sp>
      <p:sp>
        <p:nvSpPr>
          <p:cNvPr id="139" name="Google Shape;139;p2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200"/>
              <a:buFont typeface="Calibri"/>
              <a:buNone/>
            </a:pPr>
            <a:r>
              <a:rPr lang="sl-SI" u="sng">
                <a:solidFill>
                  <a:schemeClr val="accent1"/>
                </a:solidFill>
                <a:latin typeface="Calibri"/>
                <a:ea typeface="Calibri"/>
                <a:cs typeface="Calibri"/>
                <a:sym typeface="Calibri"/>
              </a:rPr>
              <a:t>SESTAVINE:</a:t>
            </a:r>
            <a:endParaRPr/>
          </a:p>
          <a:p>
            <a:pPr marL="342900" lvl="0" indent="-342900" algn="l" rtl="0">
              <a:spcBef>
                <a:spcPts val="640"/>
              </a:spcBef>
              <a:spcAft>
                <a:spcPts val="0"/>
              </a:spcAft>
              <a:buClr>
                <a:schemeClr val="accent1"/>
              </a:buClr>
              <a:buSzPts val="3200"/>
              <a:buFont typeface="Calibri"/>
              <a:buChar char="•"/>
            </a:pPr>
            <a:r>
              <a:rPr lang="sl-SI">
                <a:solidFill>
                  <a:schemeClr val="accent1"/>
                </a:solidFill>
                <a:latin typeface="Calibri"/>
                <a:ea typeface="Calibri"/>
                <a:cs typeface="Calibri"/>
                <a:sym typeface="Calibri"/>
              </a:rPr>
              <a:t>POLNOZRNAT TOAST, MASLO, SIR, PARADIŽNIK, KORENJE, BUČNA SEMENA</a:t>
            </a:r>
            <a:endParaRPr/>
          </a:p>
          <a:p>
            <a:pPr marL="342900" lvl="0" indent="-139700" algn="l" rtl="0">
              <a:spcBef>
                <a:spcPts val="640"/>
              </a:spcBef>
              <a:spcAft>
                <a:spcPts val="0"/>
              </a:spcAft>
              <a:buClr>
                <a:schemeClr val="dk1"/>
              </a:buClr>
              <a:buSzPts val="3200"/>
              <a:buFont typeface="Arial"/>
              <a:buNone/>
            </a:pPr>
            <a:endParaRPr/>
          </a:p>
        </p:txBody>
      </p:sp>
      <p:pic>
        <p:nvPicPr>
          <p:cNvPr id="140" name="Google Shape;140;p20" descr="http://www.thefoodie.si/wp-content/uploads/2018/02/sova_sendvic_za_otroke.png"/>
          <p:cNvPicPr preferRelativeResize="0"/>
          <p:nvPr/>
        </p:nvPicPr>
        <p:blipFill rotWithShape="1">
          <a:blip r:embed="rId3">
            <a:alphaModFix/>
          </a:blip>
          <a:srcRect/>
          <a:stretch/>
        </p:blipFill>
        <p:spPr>
          <a:xfrm>
            <a:off x="5614988" y="3257550"/>
            <a:ext cx="3057525" cy="2028825"/>
          </a:xfrm>
          <a:prstGeom prst="rect">
            <a:avLst/>
          </a:prstGeom>
          <a:noFill/>
          <a:ln>
            <a:noFill/>
          </a:ln>
        </p:spPr>
      </p:pic>
      <p:pic>
        <p:nvPicPr>
          <p:cNvPr id="141" name="Google Shape;141;p20">
            <a:hlinkClick r:id="rId4" action="ppaction://hlinksldjump"/>
          </p:cNvPr>
          <p:cNvPicPr preferRelativeResize="0"/>
          <p:nvPr/>
        </p:nvPicPr>
        <p:blipFill rotWithShape="1">
          <a:blip r:embed="rId5">
            <a:alphaModFix/>
          </a:blip>
          <a:srcRect/>
          <a:stretch/>
        </p:blipFill>
        <p:spPr>
          <a:xfrm>
            <a:off x="7667625" y="157163"/>
            <a:ext cx="1285875" cy="128428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1"/>
          <p:cNvSpPr txBox="1">
            <a:spLocks noGrp="1"/>
          </p:cNvSpPr>
          <p:nvPr>
            <p:ph type="title"/>
          </p:nvPr>
        </p:nvSpPr>
        <p:spPr>
          <a:xfrm>
            <a:off x="31750" y="333375"/>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sl-SI" b="1">
                <a:solidFill>
                  <a:srgbClr val="A2A2E0"/>
                </a:solidFill>
                <a:latin typeface="Calibri"/>
                <a:ea typeface="Calibri"/>
                <a:cs typeface="Calibri"/>
                <a:sym typeface="Calibri"/>
              </a:rPr>
              <a:t/>
            </a:r>
            <a:br>
              <a:rPr lang="sl-SI" b="1">
                <a:solidFill>
                  <a:srgbClr val="A2A2E0"/>
                </a:solidFill>
                <a:latin typeface="Calibri"/>
                <a:ea typeface="Calibri"/>
                <a:cs typeface="Calibri"/>
                <a:sym typeface="Calibri"/>
              </a:rPr>
            </a:br>
            <a:r>
              <a:rPr lang="sl-SI" b="1">
                <a:solidFill>
                  <a:srgbClr val="A2A2E0"/>
                </a:solidFill>
                <a:latin typeface="Calibri"/>
                <a:ea typeface="Calibri"/>
                <a:cs typeface="Calibri"/>
                <a:sym typeface="Calibri"/>
              </a:rPr>
              <a:t>MINI SENDVIČI S PIKAPOLONICO</a:t>
            </a:r>
            <a:r>
              <a:rPr lang="sl-SI">
                <a:solidFill>
                  <a:srgbClr val="A2A2E0"/>
                </a:solidFill>
                <a:latin typeface="Calibri"/>
                <a:ea typeface="Calibri"/>
                <a:cs typeface="Calibri"/>
                <a:sym typeface="Calibri"/>
              </a:rPr>
              <a:t/>
            </a:r>
            <a:br>
              <a:rPr lang="sl-SI">
                <a:solidFill>
                  <a:srgbClr val="A2A2E0"/>
                </a:solidFill>
                <a:latin typeface="Calibri"/>
                <a:ea typeface="Calibri"/>
                <a:cs typeface="Calibri"/>
                <a:sym typeface="Calibri"/>
              </a:rPr>
            </a:br>
            <a:endParaRPr>
              <a:solidFill>
                <a:srgbClr val="A2A2E0"/>
              </a:solidFill>
              <a:latin typeface="Calibri"/>
              <a:ea typeface="Calibri"/>
              <a:cs typeface="Calibri"/>
              <a:sym typeface="Calibri"/>
            </a:endParaRPr>
          </a:p>
        </p:txBody>
      </p:sp>
      <p:sp>
        <p:nvSpPr>
          <p:cNvPr id="147" name="Google Shape;147;p2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200"/>
              <a:buFont typeface="Calibri"/>
              <a:buNone/>
            </a:pPr>
            <a:r>
              <a:rPr lang="sl-SI">
                <a:solidFill>
                  <a:schemeClr val="accent1"/>
                </a:solidFill>
                <a:latin typeface="Calibri"/>
                <a:ea typeface="Calibri"/>
                <a:cs typeface="Calibri"/>
                <a:sym typeface="Calibri"/>
              </a:rPr>
              <a:t>SESTAVINE:</a:t>
            </a:r>
            <a:endParaRPr/>
          </a:p>
          <a:p>
            <a:pPr marL="342900" lvl="0" indent="-342900" algn="l" rtl="0">
              <a:spcBef>
                <a:spcPts val="640"/>
              </a:spcBef>
              <a:spcAft>
                <a:spcPts val="0"/>
              </a:spcAft>
              <a:buClr>
                <a:schemeClr val="accent1"/>
              </a:buClr>
              <a:buSzPts val="3200"/>
              <a:buFont typeface="Calibri"/>
              <a:buChar char="•"/>
            </a:pPr>
            <a:r>
              <a:rPr lang="sl-SI">
                <a:solidFill>
                  <a:schemeClr val="accent1"/>
                </a:solidFill>
                <a:latin typeface="Calibri"/>
                <a:ea typeface="Calibri"/>
                <a:cs typeface="Calibri"/>
                <a:sym typeface="Calibri"/>
              </a:rPr>
              <a:t>POLNOZRNAT KRUH, AVOKADOV NAMAZ, PARADIŽNIK, ČRNE OLIVE, MAJONEZA, DROBNJAK</a:t>
            </a:r>
            <a:endParaRPr/>
          </a:p>
          <a:p>
            <a:pPr marL="342900" lvl="0" indent="-139700" algn="l" rtl="0">
              <a:spcBef>
                <a:spcPts val="640"/>
              </a:spcBef>
              <a:spcAft>
                <a:spcPts val="0"/>
              </a:spcAft>
              <a:buClr>
                <a:schemeClr val="dk1"/>
              </a:buClr>
              <a:buSzPts val="3200"/>
              <a:buFont typeface="Arial"/>
              <a:buNone/>
            </a:pPr>
            <a:endParaRPr/>
          </a:p>
        </p:txBody>
      </p:sp>
      <p:pic>
        <p:nvPicPr>
          <p:cNvPr id="148" name="Google Shape;148;p21">
            <a:hlinkClick r:id="rId3" action="ppaction://hlinksldjump"/>
          </p:cNvPr>
          <p:cNvPicPr preferRelativeResize="0"/>
          <p:nvPr/>
        </p:nvPicPr>
        <p:blipFill rotWithShape="1">
          <a:blip r:embed="rId4">
            <a:alphaModFix/>
          </a:blip>
          <a:srcRect/>
          <a:stretch/>
        </p:blipFill>
        <p:spPr>
          <a:xfrm>
            <a:off x="7829550" y="88900"/>
            <a:ext cx="1284288" cy="1285875"/>
          </a:xfrm>
          <a:prstGeom prst="rect">
            <a:avLst/>
          </a:prstGeom>
          <a:noFill/>
          <a:ln>
            <a:noFill/>
          </a:ln>
        </p:spPr>
      </p:pic>
      <p:pic>
        <p:nvPicPr>
          <p:cNvPr id="149" name="Google Shape;149;p21" descr="http://www.thefoodie.si/wp-content/uploads/2018/02/pikapolonica_sendvic.png"/>
          <p:cNvPicPr preferRelativeResize="0"/>
          <p:nvPr/>
        </p:nvPicPr>
        <p:blipFill rotWithShape="1">
          <a:blip r:embed="rId5">
            <a:alphaModFix/>
          </a:blip>
          <a:srcRect/>
          <a:stretch/>
        </p:blipFill>
        <p:spPr>
          <a:xfrm>
            <a:off x="5451475" y="3213100"/>
            <a:ext cx="3248025" cy="2124075"/>
          </a:xfrm>
          <a:prstGeom prst="rect">
            <a:avLst/>
          </a:prstGeom>
          <a:noFill/>
          <a:ln>
            <a:noFill/>
          </a:ln>
        </p:spPr>
      </p:pic>
    </p:spTree>
  </p:cSld>
  <p:clrMapOvr>
    <a:masterClrMapping/>
  </p:clrMapOvr>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ova tema">
  <a:themeElements>
    <a:clrScheme name="Pisarna">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1852</Words>
  <Application>Microsoft Office PowerPoint</Application>
  <PresentationFormat>Diaprojekcija na zaslonu (4:3)</PresentationFormat>
  <Paragraphs>216</Paragraphs>
  <Slides>34</Slides>
  <Notes>34</Notes>
  <HiddenSlides>0</HiddenSlides>
  <MMClips>0</MMClips>
  <ScaleCrop>false</ScaleCrop>
  <HeadingPairs>
    <vt:vector size="6" baseType="variant">
      <vt:variant>
        <vt:lpstr>Uporabljene pisave</vt:lpstr>
      </vt:variant>
      <vt:variant>
        <vt:i4>2</vt:i4>
      </vt:variant>
      <vt:variant>
        <vt:lpstr>Tema</vt:lpstr>
      </vt:variant>
      <vt:variant>
        <vt:i4>1</vt:i4>
      </vt:variant>
      <vt:variant>
        <vt:lpstr>Naslovi diapozitivov</vt:lpstr>
      </vt:variant>
      <vt:variant>
        <vt:i4>34</vt:i4>
      </vt:variant>
    </vt:vector>
  </HeadingPairs>
  <TitlesOfParts>
    <vt:vector size="37" baseType="lpstr">
      <vt:lpstr>Arial</vt:lpstr>
      <vt:lpstr>Calibri</vt:lpstr>
      <vt:lpstr>Diseño predeterminado</vt:lpstr>
      <vt:lpstr>MALI ŠEF….</vt:lpstr>
      <vt:lpstr>DANAŠNJI BRALNI IZZIV: </vt:lpstr>
      <vt:lpstr>BRALNI LISTI</vt:lpstr>
      <vt:lpstr>VESELO NA DELO MALI KUHARSKI MOJSTER</vt:lpstr>
      <vt:lpstr>KUHARSKA KNJIGA</vt:lpstr>
      <vt:lpstr> VESELI SENDVIČ </vt:lpstr>
      <vt:lpstr> ŽABJI SENDVIČI </vt:lpstr>
      <vt:lpstr> SOVIN TOAST </vt:lpstr>
      <vt:lpstr> MINI SENDVIČI S PIKAPOLONICO </vt:lpstr>
      <vt:lpstr> SENDVIČ RDEČA MUŠNICA </vt:lpstr>
      <vt:lpstr> KOALA SENDVIČ </vt:lpstr>
      <vt:lpstr> SENDVIČ V OBLIKI MUCE  </vt:lpstr>
      <vt:lpstr> SENDVIČ GUSAR </vt:lpstr>
      <vt:lpstr> SENDVIČ PUJSEK </vt:lpstr>
      <vt:lpstr> ŽABA SENDVIČ </vt:lpstr>
      <vt:lpstr>PALAČINKE</vt:lpstr>
      <vt:lpstr>BANANA PINGVINI</vt:lpstr>
      <vt:lpstr>ČOKOLADNI JEŽKI</vt:lpstr>
      <vt:lpstr>ČRNO BELI PIŠKOTI</vt:lpstr>
      <vt:lpstr>  ČAROBNI BANANIN SMOOTHIE  </vt:lpstr>
      <vt:lpstr> BABIČIN SMOOTHIE </vt:lpstr>
      <vt:lpstr> GREMO NA MORJE </vt:lpstr>
      <vt:lpstr> PISANČEK </vt:lpstr>
      <vt:lpstr>PowerPointova predstavitev</vt:lpstr>
      <vt:lpstr>VESELO NA DELO…</vt:lpstr>
      <vt:lpstr>KUHARSKA MATEMATIKA</vt:lpstr>
      <vt:lpstr> SLAVNOSTNI POGRINJEK:  </vt:lpstr>
      <vt:lpstr>RAZPOREDITEV</vt:lpstr>
      <vt:lpstr>FOTOGRAFIJE</vt:lpstr>
      <vt:lpstr>ZLAGANJE SERVIETKOV</vt:lpstr>
      <vt:lpstr>PowerPointova predstavitev</vt:lpstr>
      <vt:lpstr>PowerPointova predstavitev</vt:lpstr>
      <vt:lpstr>PowerPointova predstavitev</vt:lpstr>
      <vt:lpstr>  PA DOBER TEK!!!!!!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MALI ŠEF….</dc:title>
  <dc:creator>SIO</dc:creator>
  <cp:lastModifiedBy>SIO</cp:lastModifiedBy>
  <cp:revision>2</cp:revision>
  <dcterms:modified xsi:type="dcterms:W3CDTF">2020-05-12T13:28:57Z</dcterms:modified>
</cp:coreProperties>
</file>