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3" r:id="rId2"/>
  </p:sldMasterIdLst>
  <p:notesMasterIdLst>
    <p:notesMasterId r:id="rId7"/>
  </p:notesMasterIdLst>
  <p:sldIdLst>
    <p:sldId id="388" r:id="rId3"/>
    <p:sldId id="371" r:id="rId4"/>
    <p:sldId id="385" r:id="rId5"/>
    <p:sldId id="387" r:id="rId6"/>
  </p:sldIdLst>
  <p:sldSz cx="9144000" cy="6858000" type="screen4x3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99"/>
    <a:srgbClr val="A5D9E9"/>
    <a:srgbClr val="FFCC66"/>
    <a:srgbClr val="FF9900"/>
    <a:srgbClr val="FF66CC"/>
    <a:srgbClr val="ECEAA4"/>
    <a:srgbClr val="006600"/>
    <a:srgbClr val="FFFFCC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86" autoAdjust="0"/>
  </p:normalViewPr>
  <p:slideViewPr>
    <p:cSldViewPr snapToGrid="0">
      <p:cViewPr varScale="1">
        <p:scale>
          <a:sx n="69" d="100"/>
          <a:sy n="69" d="100"/>
        </p:scale>
        <p:origin x="-1416" y="-102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343AA2B0-AA1F-44A9-8092-AAC4201EA288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3414160E-BAE7-40E6-96A7-A0DA5325EB1E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41987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11279D-F912-4475-9C22-D49890DBDAE0}" type="slidenum">
              <a:rPr lang="da-DK" smtClean="0">
                <a:ea typeface="ＭＳ Ｐゴシック"/>
                <a:cs typeface="ＭＳ Ｐゴシック"/>
              </a:rPr>
              <a:pPr/>
              <a:t>2</a:t>
            </a:fld>
            <a:endParaRPr lang="da-DK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46083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C636C4-1090-4757-BF2B-484301AA681B}" type="slidenum">
              <a:rPr lang="da-DK" smtClean="0">
                <a:ea typeface="ＭＳ Ｐゴシック"/>
                <a:cs typeface="ＭＳ Ｐゴシック"/>
              </a:rPr>
              <a:pPr/>
              <a:t>3</a:t>
            </a:fld>
            <a:endParaRPr lang="da-DK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52AB3-714F-4A63-BC08-58207BE3F54E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A419-EB52-4F2A-B4F5-445D3E7DDF3C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0886D-EE12-43C2-B993-4945CCCCD96A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32AC9-E44F-4C08-93AD-48378194961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FE9A5-2690-4C06-940E-A1FA629CCB59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77F13-31C9-4EE2-A37E-55B712065746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A8F2A-298F-4101-8655-FD58B8F4054F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7A853-035E-40E5-A0D0-D0D827327BC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1D02F-95D0-44FC-B318-F28900EAC815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47C09-907A-4DC6-9342-C27D3E51E4BB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AADF3-6269-4ED3-922C-B8598A205030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1635C-48B8-4BFF-829A-4D51EF6A1E43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D3702-DFFC-4B0F-9A63-150D22743575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0DCE1-CC62-42DC-AE8C-C70FA792DB63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D841D-2B58-486B-9E3E-B4CCB472F021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7FB1B-46D0-4406-A04F-97AB6901A65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D8906-F2B6-43F9-A8D3-A1DB80A7BB7F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BCDB1-19F4-4435-9AFE-5EA18DA5AF9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A3AC-AA94-4C38-A512-F5327EA14B71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7B8ED-8E66-46E1-8521-78426554AC2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C6B25-2479-4906-B6FA-FB7F57DD3271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A7C8A-CD26-4850-9E02-184B34FA9AA5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E7A04-6FC9-468C-B039-117D0DC40BB7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6B31-0474-4C2D-A2D7-A3DE11CC239A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068BA-E1B3-445F-89A4-D41EBCD98E19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7BA97-E14F-407E-AAE4-58E806AD02CA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8D32E-D40D-410C-BB5B-2EC636E65610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C93BF-B9C0-4453-9BBA-1C91C6E5DCD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33FD1-74DF-4A51-B524-FB634FFF0E0F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C70D2-74FB-4721-A83C-2D456E6DB4C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75F11-3E3F-4F9D-9914-784D5F50828A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AE6DD-906F-4E5C-8E78-5D40D480572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1E6EA-ED97-40F4-B129-6D6A79474DF2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BFCB3-9F51-44CA-BC02-7C2D3A01E202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69A48-AB77-4035-BC67-BA1E5990C820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FFB8D-42DF-49F7-8995-2D0B5592AF9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1CF4C-5F69-4181-BB48-9018B67847A3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1CCD3-BF42-430F-8110-D5043FE5145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0689-020F-4FE2-943F-D460C0F43670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4AE21-0989-4F18-9D6F-EA831200BEA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C6FA3-A67B-49C3-8C80-69324B1C0FBC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E1310-ED38-4981-876B-D9A01E29116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AA1DB-AF36-4ED8-ADBB-13873B238806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7919D-B4BD-4BED-8052-5F3F3399665E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-111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B8C31CC1-90F5-4F08-A3B9-4DC23C076CC5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Calibri" pitchFamily="-111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itchFamily="-111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8E8F1236-0C45-4950-BE0B-1E434C66C16B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5" r:id="rId1"/>
    <p:sldLayoutId id="2147483894" r:id="rId2"/>
    <p:sldLayoutId id="2147483893" r:id="rId3"/>
    <p:sldLayoutId id="2147483892" r:id="rId4"/>
    <p:sldLayoutId id="2147483891" r:id="rId5"/>
    <p:sldLayoutId id="2147483890" r:id="rId6"/>
    <p:sldLayoutId id="2147483889" r:id="rId7"/>
    <p:sldLayoutId id="2147483888" r:id="rId8"/>
    <p:sldLayoutId id="2147483887" r:id="rId9"/>
    <p:sldLayoutId id="2147483886" r:id="rId10"/>
    <p:sldLayoutId id="214748388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3315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7D599336-B261-45C6-94AD-F2F5144F3634}" type="datetime1">
              <a:rPr lang="da-DK"/>
              <a:pPr>
                <a:defRPr/>
              </a:pPr>
              <a:t>26-03-2014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73747BBA-FFBA-4610-9955-949049E69BBC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5" r:id="rId2"/>
    <p:sldLayoutId id="2147483904" r:id="rId3"/>
    <p:sldLayoutId id="2147483903" r:id="rId4"/>
    <p:sldLayoutId id="2147483902" r:id="rId5"/>
    <p:sldLayoutId id="2147483901" r:id="rId6"/>
    <p:sldLayoutId id="2147483900" r:id="rId7"/>
    <p:sldLayoutId id="2147483899" r:id="rId8"/>
    <p:sldLayoutId id="2147483898" r:id="rId9"/>
    <p:sldLayoutId id="2147483897" r:id="rId10"/>
    <p:sldLayoutId id="21474838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942974" y="962025"/>
            <a:ext cx="608647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6000" b="1" dirty="0" smtClean="0">
                <a:solidFill>
                  <a:srgbClr val="006600"/>
                </a:solidFill>
                <a:latin typeface="Batang" pitchFamily="18" charset="-127"/>
                <a:ea typeface="Batang" pitchFamily="18" charset="-127"/>
              </a:rPr>
              <a:t>NOVI VEK </a:t>
            </a:r>
          </a:p>
          <a:p>
            <a:endParaRPr lang="sl-SI" sz="6000" b="1" dirty="0" smtClean="0">
              <a:solidFill>
                <a:srgbClr val="006600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sl-SI" sz="6000" b="1" dirty="0" smtClean="0">
                <a:solidFill>
                  <a:srgbClr val="006600"/>
                </a:solidFill>
                <a:latin typeface="Batang" pitchFamily="18" charset="-127"/>
                <a:ea typeface="Batang" pitchFamily="18" charset="-127"/>
              </a:rPr>
              <a:t>IN</a:t>
            </a:r>
          </a:p>
          <a:p>
            <a:endParaRPr lang="sl-SI" sz="6000" b="1" dirty="0" smtClean="0">
              <a:solidFill>
                <a:srgbClr val="006600"/>
              </a:solidFill>
              <a:latin typeface="Batang" pitchFamily="18" charset="-127"/>
              <a:ea typeface="Batang" pitchFamily="18" charset="-127"/>
            </a:endParaRPr>
          </a:p>
          <a:p>
            <a:r>
              <a:rPr lang="sl-SI" sz="6000" b="1" dirty="0" smtClean="0">
                <a:solidFill>
                  <a:srgbClr val="006600"/>
                </a:solidFill>
                <a:latin typeface="Batang" pitchFamily="18" charset="-127"/>
                <a:ea typeface="Batang" pitchFamily="18" charset="-127"/>
              </a:rPr>
              <a:t>SODOBNOST</a:t>
            </a:r>
            <a:endParaRPr lang="sl-SI" sz="6000" b="1" dirty="0">
              <a:solidFill>
                <a:srgbClr val="00660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Slika 79" descr="Aug10$11.JPG"/>
          <p:cNvPicPr>
            <a:picLocks noChangeAspect="1"/>
          </p:cNvPicPr>
          <p:nvPr/>
        </p:nvPicPr>
        <p:blipFill>
          <a:blip r:embed="rId3"/>
          <a:srcRect t="6683"/>
          <a:stretch>
            <a:fillRect/>
          </a:stretch>
        </p:blipFill>
        <p:spPr>
          <a:xfrm>
            <a:off x="6178677" y="4733925"/>
            <a:ext cx="1301496" cy="861822"/>
          </a:xfrm>
          <a:prstGeom prst="rect">
            <a:avLst/>
          </a:prstGeom>
        </p:spPr>
      </p:pic>
      <p:sp>
        <p:nvSpPr>
          <p:cNvPr id="62" name="Pentagon 104"/>
          <p:cNvSpPr>
            <a:spLocks noChangeArrowheads="1"/>
          </p:cNvSpPr>
          <p:nvPr/>
        </p:nvSpPr>
        <p:spPr bwMode="auto">
          <a:xfrm>
            <a:off x="6968817" y="1778924"/>
            <a:ext cx="2017241" cy="1521229"/>
          </a:xfrm>
          <a:prstGeom prst="homePlate">
            <a:avLst>
              <a:gd name="adj" fmla="val 40315"/>
            </a:avLst>
          </a:prstGeom>
          <a:solidFill>
            <a:schemeClr val="bg1"/>
          </a:solidFill>
          <a:ln w="19050">
            <a:solidFill>
              <a:srgbClr val="A5D9E9"/>
            </a:solidFill>
            <a:round/>
            <a:headEnd/>
            <a:tailEnd/>
          </a:ln>
        </p:spPr>
        <p:txBody>
          <a:bodyPr anchor="ctr"/>
          <a:lstStyle/>
          <a:p>
            <a:pPr indent="-342900" algn="ctr" defTabSz="914400">
              <a:buFont typeface="Calibri" pitchFamily="34" charset="0"/>
              <a:buAutoNum type="arabicPeriod"/>
            </a:pPr>
            <a:endParaRPr lang="sl-SI" sz="1600" noProof="1">
              <a:latin typeface="Comic Sans MS" pitchFamily="66" charset="0"/>
            </a:endParaRPr>
          </a:p>
        </p:txBody>
      </p:sp>
      <p:sp>
        <p:nvSpPr>
          <p:cNvPr id="59" name="Rectangle 64"/>
          <p:cNvSpPr/>
          <p:nvPr/>
        </p:nvSpPr>
        <p:spPr>
          <a:xfrm>
            <a:off x="315884" y="1774045"/>
            <a:ext cx="1756927" cy="1571625"/>
          </a:xfrm>
          <a:prstGeom prst="rect">
            <a:avLst/>
          </a:prstGeom>
          <a:solidFill>
            <a:srgbClr val="A5D9E9"/>
          </a:solidFill>
          <a:ln>
            <a:solidFill>
              <a:srgbClr val="5DD8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sl-SI" sz="1100" dirty="0">
              <a:latin typeface="Comic Sans MS" pitchFamily="66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083925" y="1779588"/>
            <a:ext cx="4865687" cy="1571625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sl-SI" sz="1100" dirty="0">
              <a:latin typeface="Comic Sans MS" pitchFamily="66" charset="0"/>
            </a:endParaRPr>
          </a:p>
        </p:txBody>
      </p:sp>
      <p:sp>
        <p:nvSpPr>
          <p:cNvPr id="109" name="Rectangle 135"/>
          <p:cNvSpPr>
            <a:spLocks noChangeArrowheads="1"/>
          </p:cNvSpPr>
          <p:nvPr/>
        </p:nvSpPr>
        <p:spPr bwMode="auto">
          <a:xfrm>
            <a:off x="304800" y="3586163"/>
            <a:ext cx="8175625" cy="320675"/>
          </a:xfrm>
          <a:prstGeom prst="rect">
            <a:avLst/>
          </a:prstGeom>
          <a:gradFill rotWithShape="1">
            <a:gsLst>
              <a:gs pos="0">
                <a:schemeClr val="accent1">
                  <a:lumMod val="10000"/>
                </a:schemeClr>
              </a:gs>
              <a:gs pos="100000">
                <a:schemeClr val="tx2"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600">
              <a:latin typeface="Comic Sans MS" pitchFamily="66" charset="0"/>
              <a:ea typeface="ＭＳ Ｐゴシック" pitchFamily="-109" charset="-128"/>
              <a:cs typeface="+mn-cs"/>
            </a:endParaRPr>
          </a:p>
        </p:txBody>
      </p:sp>
      <p:grpSp>
        <p:nvGrpSpPr>
          <p:cNvPr id="40966" name="Gruppe 107"/>
          <p:cNvGrpSpPr>
            <a:grpSpLocks/>
          </p:cNvGrpSpPr>
          <p:nvPr/>
        </p:nvGrpSpPr>
        <p:grpSpPr bwMode="auto">
          <a:xfrm>
            <a:off x="304800" y="3297238"/>
            <a:ext cx="8358188" cy="484187"/>
            <a:chOff x="-418475" y="3472911"/>
            <a:chExt cx="8358791" cy="484151"/>
          </a:xfrm>
        </p:grpSpPr>
        <p:sp>
          <p:nvSpPr>
            <p:cNvPr id="41015" name="Pentagon 104"/>
            <p:cNvSpPr>
              <a:spLocks noChangeArrowheads="1"/>
            </p:cNvSpPr>
            <p:nvPr/>
          </p:nvSpPr>
          <p:spPr bwMode="auto">
            <a:xfrm>
              <a:off x="7240853" y="3472943"/>
              <a:ext cx="699463" cy="457200"/>
            </a:xfrm>
            <a:prstGeom prst="homePlate">
              <a:avLst>
                <a:gd name="adj" fmla="val 40315"/>
              </a:avLst>
            </a:prstGeom>
            <a:gradFill rotWithShape="1">
              <a:gsLst>
                <a:gs pos="0">
                  <a:srgbClr val="C0FF4D"/>
                </a:gs>
                <a:gs pos="100000">
                  <a:srgbClr val="A4D329"/>
                </a:gs>
              </a:gsLst>
              <a:lin ang="5400000" scaled="1"/>
            </a:gradFill>
            <a:ln w="19050">
              <a:solidFill>
                <a:srgbClr val="92D050"/>
              </a:solidFill>
              <a:round/>
              <a:headEnd/>
              <a:tailEnd/>
            </a:ln>
          </p:spPr>
          <p:txBody>
            <a:bodyPr anchor="ctr"/>
            <a:lstStyle/>
            <a:p>
              <a:pPr indent="-342900" algn="ctr" defTabSz="914400">
                <a:buFont typeface="Calibri" pitchFamily="34" charset="0"/>
                <a:buAutoNum type="arabicPeriod"/>
              </a:pPr>
              <a:endParaRPr lang="sl-SI" sz="1600" noProof="1">
                <a:latin typeface="Comic Sans MS" pitchFamily="66" charset="0"/>
              </a:endParaRPr>
            </a:p>
          </p:txBody>
        </p:sp>
        <p:grpSp>
          <p:nvGrpSpPr>
            <p:cNvPr id="41016" name="Gruppe 62"/>
            <p:cNvGrpSpPr>
              <a:grpSpLocks/>
            </p:cNvGrpSpPr>
            <p:nvPr/>
          </p:nvGrpSpPr>
          <p:grpSpPr bwMode="auto">
            <a:xfrm>
              <a:off x="-418475" y="3472911"/>
              <a:ext cx="7669660" cy="484151"/>
              <a:chOff x="-418475" y="3474216"/>
              <a:chExt cx="7669660" cy="484151"/>
            </a:xfrm>
          </p:grpSpPr>
          <p:grpSp>
            <p:nvGrpSpPr>
              <p:cNvPr id="41018" name="Gruppe 75"/>
              <p:cNvGrpSpPr>
                <a:grpSpLocks/>
              </p:cNvGrpSpPr>
              <p:nvPr/>
            </p:nvGrpSpPr>
            <p:grpSpPr bwMode="auto">
              <a:xfrm>
                <a:off x="-418475" y="3474216"/>
                <a:ext cx="7669660" cy="460569"/>
                <a:chOff x="-575034" y="2961850"/>
                <a:chExt cx="9268321" cy="461295"/>
              </a:xfrm>
            </p:grpSpPr>
            <p:sp>
              <p:nvSpPr>
                <p:cNvPr id="41024" name="Rectangle 445"/>
                <p:cNvSpPr>
                  <a:spLocks noChangeArrowheads="1"/>
                </p:cNvSpPr>
                <p:nvPr/>
              </p:nvSpPr>
              <p:spPr bwMode="auto">
                <a:xfrm>
                  <a:off x="1683931" y="2961850"/>
                  <a:ext cx="1396715" cy="457920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sl-SI" sz="1600" noProof="1">
                    <a:latin typeface="Comic Sans MS" pitchFamily="66" charset="0"/>
                  </a:endParaRPr>
                </a:p>
              </p:txBody>
            </p:sp>
            <p:sp>
              <p:nvSpPr>
                <p:cNvPr id="41025" name="Rectangle 446"/>
                <p:cNvSpPr>
                  <a:spLocks noChangeArrowheads="1"/>
                </p:cNvSpPr>
                <p:nvPr/>
              </p:nvSpPr>
              <p:spPr bwMode="auto">
                <a:xfrm>
                  <a:off x="3077532" y="2961853"/>
                  <a:ext cx="1398285" cy="457920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sl-SI" sz="1600" noProof="1">
                    <a:latin typeface="Comic Sans MS" pitchFamily="66" charset="0"/>
                  </a:endParaRPr>
                </a:p>
              </p:txBody>
            </p:sp>
            <p:sp>
              <p:nvSpPr>
                <p:cNvPr id="41026" name="Rectangle 445"/>
                <p:cNvSpPr>
                  <a:spLocks noChangeArrowheads="1"/>
                </p:cNvSpPr>
                <p:nvPr/>
              </p:nvSpPr>
              <p:spPr bwMode="auto">
                <a:xfrm>
                  <a:off x="272143" y="2965224"/>
                  <a:ext cx="1396715" cy="457921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sl-SI" sz="1600" noProof="1">
                    <a:latin typeface="Comic Sans MS" pitchFamily="66" charset="0"/>
                  </a:endParaRPr>
                </a:p>
              </p:txBody>
            </p:sp>
            <p:sp>
              <p:nvSpPr>
                <p:cNvPr id="41027" name="Rectangle 445"/>
                <p:cNvSpPr>
                  <a:spLocks noChangeArrowheads="1"/>
                </p:cNvSpPr>
                <p:nvPr/>
              </p:nvSpPr>
              <p:spPr bwMode="auto">
                <a:xfrm>
                  <a:off x="-575034" y="2965224"/>
                  <a:ext cx="837969" cy="457921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sl-SI" sz="1600" noProof="1">
                    <a:latin typeface="Comic Sans MS" pitchFamily="66" charset="0"/>
                  </a:endParaRPr>
                </a:p>
              </p:txBody>
            </p:sp>
            <p:sp>
              <p:nvSpPr>
                <p:cNvPr id="41028" name="Rectangle 446"/>
                <p:cNvSpPr>
                  <a:spLocks noChangeArrowheads="1"/>
                </p:cNvSpPr>
                <p:nvPr/>
              </p:nvSpPr>
              <p:spPr bwMode="auto">
                <a:xfrm>
                  <a:off x="4486425" y="2961855"/>
                  <a:ext cx="1398285" cy="457921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sl-SI" sz="1600" noProof="1">
                    <a:latin typeface="Comic Sans MS" pitchFamily="66" charset="0"/>
                  </a:endParaRPr>
                </a:p>
              </p:txBody>
            </p:sp>
            <p:sp>
              <p:nvSpPr>
                <p:cNvPr id="41029" name="Rectangle 446"/>
                <p:cNvSpPr>
                  <a:spLocks noChangeArrowheads="1"/>
                </p:cNvSpPr>
                <p:nvPr/>
              </p:nvSpPr>
              <p:spPr bwMode="auto">
                <a:xfrm>
                  <a:off x="5895318" y="2961855"/>
                  <a:ext cx="1398285" cy="457921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sl-SI" sz="1600" noProof="1">
                    <a:latin typeface="Comic Sans MS" pitchFamily="66" charset="0"/>
                  </a:endParaRPr>
                </a:p>
              </p:txBody>
            </p:sp>
            <p:sp>
              <p:nvSpPr>
                <p:cNvPr id="41030" name="Rectangle 446"/>
                <p:cNvSpPr>
                  <a:spLocks noChangeArrowheads="1"/>
                </p:cNvSpPr>
                <p:nvPr/>
              </p:nvSpPr>
              <p:spPr bwMode="auto">
                <a:xfrm>
                  <a:off x="7295002" y="2961855"/>
                  <a:ext cx="1398285" cy="457921"/>
                </a:xfrm>
                <a:prstGeom prst="rect">
                  <a:avLst/>
                </a:prstGeom>
                <a:gradFill rotWithShape="1">
                  <a:gsLst>
                    <a:gs pos="0">
                      <a:srgbClr val="C0FF4D"/>
                    </a:gs>
                    <a:gs pos="100000">
                      <a:srgbClr val="A4D329"/>
                    </a:gs>
                  </a:gsLst>
                  <a:lin ang="5400000" scaled="1"/>
                </a:gradFill>
                <a:ln w="19050">
                  <a:solidFill>
                    <a:srgbClr val="92D05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indent="-342900" algn="ctr" defTabSz="914400"/>
                  <a:endParaRPr lang="sl-SI" sz="1600" noProof="1">
                    <a:latin typeface="Comic Sans MS" pitchFamily="66" charset="0"/>
                  </a:endParaRPr>
                </a:p>
              </p:txBody>
            </p:sp>
          </p:grpSp>
          <p:sp>
            <p:nvSpPr>
              <p:cNvPr id="41019" name="Rectangle 446"/>
              <p:cNvSpPr>
                <a:spLocks noChangeArrowheads="1"/>
              </p:cNvSpPr>
              <p:nvPr/>
            </p:nvSpPr>
            <p:spPr bwMode="auto">
              <a:xfrm>
                <a:off x="3056082" y="3658329"/>
                <a:ext cx="1414484" cy="300038"/>
              </a:xfrm>
              <a:prstGeom prst="rect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indent="-342900" algn="ctr" defTabSz="914400"/>
                <a:r>
                  <a:rPr lang="sl-SI" sz="1600" noProof="1">
                    <a:latin typeface="Cambria" pitchFamily="18" charset="0"/>
                  </a:rPr>
                  <a:t>1700</a:t>
                </a:r>
              </a:p>
            </p:txBody>
          </p:sp>
          <p:sp>
            <p:nvSpPr>
              <p:cNvPr id="41020" name="Rectangle 447"/>
              <p:cNvSpPr>
                <a:spLocks noChangeArrowheads="1"/>
              </p:cNvSpPr>
              <p:nvPr/>
            </p:nvSpPr>
            <p:spPr bwMode="auto">
              <a:xfrm>
                <a:off x="4165568" y="3649818"/>
                <a:ext cx="1414484" cy="300038"/>
              </a:xfrm>
              <a:prstGeom prst="rect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indent="-342900" algn="ctr" defTabSz="914400"/>
                <a:r>
                  <a:rPr lang="sl-SI" sz="1600" noProof="1">
                    <a:latin typeface="Cambria" pitchFamily="18" charset="0"/>
                  </a:rPr>
                  <a:t>1800</a:t>
                </a:r>
              </a:p>
            </p:txBody>
          </p:sp>
          <p:sp>
            <p:nvSpPr>
              <p:cNvPr id="41021" name="Rectangle 448"/>
              <p:cNvSpPr>
                <a:spLocks noChangeArrowheads="1"/>
              </p:cNvSpPr>
              <p:nvPr/>
            </p:nvSpPr>
            <p:spPr bwMode="auto">
              <a:xfrm>
                <a:off x="5325034" y="3647344"/>
                <a:ext cx="1414483" cy="300038"/>
              </a:xfrm>
              <a:prstGeom prst="rect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indent="-342900" algn="ctr" defTabSz="914400"/>
                <a:r>
                  <a:rPr lang="sl-SI" sz="1600" noProof="1">
                    <a:latin typeface="Cambria" pitchFamily="18" charset="0"/>
                  </a:rPr>
                  <a:t>1900</a:t>
                </a:r>
              </a:p>
            </p:txBody>
          </p:sp>
          <p:sp>
            <p:nvSpPr>
              <p:cNvPr id="41022" name="Rectangle 445"/>
              <p:cNvSpPr>
                <a:spLocks noChangeArrowheads="1"/>
              </p:cNvSpPr>
              <p:nvPr/>
            </p:nvSpPr>
            <p:spPr bwMode="auto">
              <a:xfrm>
                <a:off x="716460" y="3645563"/>
                <a:ext cx="1412896" cy="300038"/>
              </a:xfrm>
              <a:prstGeom prst="rect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indent="-342900" algn="ctr" defTabSz="914400"/>
                <a:r>
                  <a:rPr lang="sl-SI" sz="1600" noProof="1">
                    <a:latin typeface="Cambria" pitchFamily="18" charset="0"/>
                  </a:rPr>
                  <a:t>1500</a:t>
                </a:r>
              </a:p>
            </p:txBody>
          </p:sp>
          <p:sp>
            <p:nvSpPr>
              <p:cNvPr id="41023" name="Rectangle 445"/>
              <p:cNvSpPr>
                <a:spLocks noChangeArrowheads="1"/>
              </p:cNvSpPr>
              <p:nvPr/>
            </p:nvSpPr>
            <p:spPr bwMode="auto">
              <a:xfrm>
                <a:off x="1939674" y="3649818"/>
                <a:ext cx="1412896" cy="300038"/>
              </a:xfrm>
              <a:prstGeom prst="rect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indent="-342900" algn="ctr" defTabSz="914400"/>
                <a:r>
                  <a:rPr lang="sl-SI" sz="1600" noProof="1">
                    <a:latin typeface="Cambria" pitchFamily="18" charset="0"/>
                  </a:rPr>
                  <a:t>1600</a:t>
                </a:r>
              </a:p>
            </p:txBody>
          </p:sp>
        </p:grpSp>
        <p:sp>
          <p:nvSpPr>
            <p:cNvPr id="41017" name="Rectangle 448"/>
            <p:cNvSpPr>
              <a:spLocks noChangeArrowheads="1"/>
            </p:cNvSpPr>
            <p:nvPr/>
          </p:nvSpPr>
          <p:spPr bwMode="auto">
            <a:xfrm>
              <a:off x="6634893" y="3655346"/>
              <a:ext cx="1157098" cy="300037"/>
            </a:xfrm>
            <a:prstGeom prst="rect">
              <a:avLst/>
            </a:prstGeom>
            <a:noFill/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indent="-342900" algn="ctr" defTabSz="914400"/>
              <a:r>
                <a:rPr lang="sl-SI" sz="1600" noProof="1">
                  <a:latin typeface="Cambria" pitchFamily="18" charset="0"/>
                </a:rPr>
                <a:t>2000</a:t>
              </a:r>
            </a:p>
          </p:txBody>
        </p:sp>
      </p:grpSp>
      <p:grpSp>
        <p:nvGrpSpPr>
          <p:cNvPr id="70" name="Group 69"/>
          <p:cNvGrpSpPr>
            <a:grpSpLocks/>
          </p:cNvGrpSpPr>
          <p:nvPr/>
        </p:nvGrpSpPr>
        <p:grpSpPr bwMode="auto">
          <a:xfrm>
            <a:off x="1957388" y="709613"/>
            <a:ext cx="1683588" cy="2582862"/>
            <a:chOff x="1957705" y="708978"/>
            <a:chExt cx="1683821" cy="2583181"/>
          </a:xfrm>
        </p:grpSpPr>
        <p:sp>
          <p:nvSpPr>
            <p:cNvPr id="41013" name="Rektangel 82"/>
            <p:cNvSpPr>
              <a:spLocks noChangeArrowheads="1"/>
            </p:cNvSpPr>
            <p:nvPr/>
          </p:nvSpPr>
          <p:spPr bwMode="auto">
            <a:xfrm>
              <a:off x="2156460" y="708978"/>
              <a:ext cx="1485066" cy="720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sl-SI" sz="1200" b="1" noProof="1">
                  <a:solidFill>
                    <a:srgbClr val="080808"/>
                  </a:solidFill>
                  <a:latin typeface="Century Schoolbook" pitchFamily="18" charset="0"/>
                  <a:cs typeface="Calibri" pitchFamily="34" charset="0"/>
                </a:rPr>
                <a:t>1492</a:t>
              </a:r>
            </a:p>
            <a:p>
              <a:pPr defTabSz="801688">
                <a:spcBef>
                  <a:spcPct val="20000"/>
                </a:spcBef>
              </a:pPr>
              <a:r>
                <a:rPr lang="sl-SI" sz="1200" b="1" noProof="1">
                  <a:solidFill>
                    <a:srgbClr val="080808"/>
                  </a:solidFill>
                  <a:latin typeface="Century Schoolbook" pitchFamily="18" charset="0"/>
                  <a:cs typeface="Calibri" pitchFamily="34" charset="0"/>
                </a:rPr>
                <a:t>Krištof Kolumb </a:t>
              </a:r>
              <a:endParaRPr lang="sl-SI" sz="1200" b="1" noProof="1" smtClean="0">
                <a:solidFill>
                  <a:srgbClr val="080808"/>
                </a:solidFill>
                <a:latin typeface="Century Schoolbook" pitchFamily="18" charset="0"/>
                <a:cs typeface="Calibri" pitchFamily="34" charset="0"/>
              </a:endParaRPr>
            </a:p>
            <a:p>
              <a:pPr defTabSz="801688">
                <a:spcBef>
                  <a:spcPct val="20000"/>
                </a:spcBef>
              </a:pPr>
              <a:r>
                <a:rPr lang="sl-SI" sz="1200" noProof="1" smtClean="0">
                  <a:solidFill>
                    <a:srgbClr val="080808"/>
                  </a:solidFill>
                  <a:latin typeface="Century Schoolbook" pitchFamily="18" charset="0"/>
                  <a:cs typeface="Calibri" pitchFamily="34" charset="0"/>
                </a:rPr>
                <a:t>odkrije </a:t>
              </a:r>
              <a:r>
                <a:rPr lang="sl-SI" sz="1200" noProof="1">
                  <a:solidFill>
                    <a:srgbClr val="080808"/>
                  </a:solidFill>
                  <a:latin typeface="Century Schoolbook" pitchFamily="18" charset="0"/>
                  <a:cs typeface="Calibri" pitchFamily="34" charset="0"/>
                </a:rPr>
                <a:t>Ameriko</a:t>
              </a:r>
            </a:p>
          </p:txBody>
        </p:sp>
        <p:sp>
          <p:nvSpPr>
            <p:cNvPr id="91" name="Nedadgående pil 90"/>
            <p:cNvSpPr>
              <a:spLocks noChangeArrowheads="1"/>
            </p:cNvSpPr>
            <p:nvPr/>
          </p:nvSpPr>
          <p:spPr bwMode="auto">
            <a:xfrm>
              <a:off x="1957705" y="723267"/>
              <a:ext cx="250860" cy="2568892"/>
            </a:xfrm>
            <a:prstGeom prst="downArrow">
              <a:avLst>
                <a:gd name="adj1" fmla="val 50000"/>
                <a:gd name="adj2" fmla="val 50004"/>
              </a:avLst>
            </a:prstGeom>
            <a:gradFill rotWithShape="1">
              <a:gsLst>
                <a:gs pos="0">
                  <a:srgbClr val="FFC000"/>
                </a:gs>
                <a:gs pos="100000">
                  <a:srgbClr val="E36119"/>
                </a:gs>
              </a:gsLst>
              <a:lin ang="2700000" scaled="1"/>
            </a:gradFill>
            <a:ln w="9525">
              <a:solidFill>
                <a:srgbClr val="FC7E00"/>
              </a:solidFill>
              <a:miter lim="800000"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indent="-342900" algn="ctr">
                <a:buFont typeface="Calibri" pitchFamily="-111" charset="0"/>
                <a:buAutoNum type="arabicPeriod"/>
                <a:defRPr/>
              </a:pPr>
              <a:endParaRPr lang="en-US" sz="1600">
                <a:solidFill>
                  <a:srgbClr val="FFFFFF"/>
                </a:solidFill>
                <a:latin typeface="Comic Sans MS" pitchFamily="66" charset="0"/>
                <a:ea typeface="ＭＳ Ｐゴシック" pitchFamily="-109" charset="-128"/>
                <a:cs typeface="+mn-cs"/>
              </a:endParaRPr>
            </a:p>
          </p:txBody>
        </p:sp>
      </p:grpSp>
      <p:sp>
        <p:nvSpPr>
          <p:cNvPr id="5128" name="Rektangel 93"/>
          <p:cNvSpPr>
            <a:spLocks noChangeArrowheads="1"/>
          </p:cNvSpPr>
          <p:nvPr/>
        </p:nvSpPr>
        <p:spPr bwMode="auto">
          <a:xfrm>
            <a:off x="7854950" y="2205038"/>
            <a:ext cx="11430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</a:pPr>
            <a:r>
              <a:rPr lang="sl-SI" sz="1200" b="1" noProof="1" smtClean="0">
                <a:solidFill>
                  <a:srgbClr val="080808"/>
                </a:solidFill>
                <a:latin typeface="Century Schoolbook" pitchFamily="18" charset="0"/>
                <a:cs typeface="Arial" charset="0"/>
              </a:rPr>
              <a:t>2013</a:t>
            </a:r>
            <a:endParaRPr lang="sl-SI" sz="1200" b="1" noProof="1">
              <a:solidFill>
                <a:srgbClr val="080808"/>
              </a:solidFill>
              <a:latin typeface="Century Schoolbook" pitchFamily="18" charset="0"/>
              <a:cs typeface="Arial" charset="0"/>
            </a:endParaRPr>
          </a:p>
          <a:p>
            <a:pPr defTabSz="801688">
              <a:spcBef>
                <a:spcPct val="20000"/>
              </a:spcBef>
            </a:pPr>
            <a:r>
              <a:rPr lang="sl-SI" sz="1200" noProof="1">
                <a:solidFill>
                  <a:srgbClr val="080808"/>
                </a:solidFill>
                <a:latin typeface="Century Schoolbook" pitchFamily="18" charset="0"/>
                <a:cs typeface="Arial" charset="0"/>
              </a:rPr>
              <a:t>Današnji čas</a:t>
            </a:r>
          </a:p>
        </p:txBody>
      </p:sp>
      <p:grpSp>
        <p:nvGrpSpPr>
          <p:cNvPr id="74" name="Group 73"/>
          <p:cNvGrpSpPr>
            <a:grpSpLocks/>
          </p:cNvGrpSpPr>
          <p:nvPr/>
        </p:nvGrpSpPr>
        <p:grpSpPr bwMode="auto">
          <a:xfrm>
            <a:off x="5522913" y="3778250"/>
            <a:ext cx="1954212" cy="1009650"/>
            <a:chOff x="5522913" y="3778250"/>
            <a:chExt cx="1954212" cy="1010305"/>
          </a:xfrm>
        </p:grpSpPr>
        <p:sp>
          <p:nvSpPr>
            <p:cNvPr id="41011" name="Rektangel 98"/>
            <p:cNvSpPr>
              <a:spLocks noChangeArrowheads="1"/>
            </p:cNvSpPr>
            <p:nvPr/>
          </p:nvSpPr>
          <p:spPr bwMode="auto">
            <a:xfrm>
              <a:off x="5522913" y="4326890"/>
              <a:ext cx="19542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801688">
                <a:spcBef>
                  <a:spcPct val="20000"/>
                </a:spcBef>
              </a:pPr>
              <a:r>
                <a:rPr lang="sl-SI" sz="1200" b="1" noProof="1">
                  <a:solidFill>
                    <a:srgbClr val="080808"/>
                  </a:solidFill>
                  <a:latin typeface="Century Schoolbook" pitchFamily="18" charset="0"/>
                  <a:cs typeface="Arial" charset="0"/>
                </a:rPr>
                <a:t>1878 Nikola Tesla </a:t>
              </a:r>
              <a:r>
                <a:rPr lang="sl-SI" sz="1200" noProof="1">
                  <a:solidFill>
                    <a:srgbClr val="080808"/>
                  </a:solidFill>
                  <a:latin typeface="Century Schoolbook" pitchFamily="18" charset="0"/>
                  <a:cs typeface="Arial" charset="0"/>
                </a:rPr>
                <a:t>izumi izmenični tok</a:t>
              </a:r>
            </a:p>
          </p:txBody>
        </p:sp>
        <p:sp>
          <p:nvSpPr>
            <p:cNvPr id="100" name="Nedadgående pil 99"/>
            <p:cNvSpPr>
              <a:spLocks noChangeArrowheads="1"/>
            </p:cNvSpPr>
            <p:nvPr/>
          </p:nvSpPr>
          <p:spPr bwMode="auto">
            <a:xfrm rot="10800000">
              <a:off x="6348413" y="3778250"/>
              <a:ext cx="249237" cy="538512"/>
            </a:xfrm>
            <a:prstGeom prst="downArrow">
              <a:avLst>
                <a:gd name="adj1" fmla="val 50000"/>
                <a:gd name="adj2" fmla="val 50002"/>
              </a:avLst>
            </a:prstGeom>
            <a:gradFill rotWithShape="1">
              <a:gsLst>
                <a:gs pos="0">
                  <a:srgbClr val="FFC000"/>
                </a:gs>
                <a:gs pos="100000">
                  <a:srgbClr val="E36119"/>
                </a:gs>
              </a:gsLst>
              <a:lin ang="2700000" scaled="1"/>
            </a:gradFill>
            <a:ln w="9525">
              <a:solidFill>
                <a:srgbClr val="FC7E00"/>
              </a:solidFill>
              <a:miter lim="800000"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indent="-342900" algn="ctr">
                <a:buFont typeface="Calibri" pitchFamily="-111" charset="0"/>
                <a:buAutoNum type="arabicPeriod"/>
                <a:defRPr/>
              </a:pPr>
              <a:endParaRPr lang="en-US" sz="1600">
                <a:solidFill>
                  <a:srgbClr val="FFFFFF"/>
                </a:solidFill>
                <a:latin typeface="Comic Sans MS" pitchFamily="66" charset="0"/>
                <a:ea typeface="ＭＳ Ｐゴシック" pitchFamily="-109" charset="-128"/>
                <a:cs typeface="+mn-cs"/>
              </a:endParaRPr>
            </a:p>
          </p:txBody>
        </p:sp>
      </p:grpSp>
      <p:sp>
        <p:nvSpPr>
          <p:cNvPr id="41" name="Nedadgående pil 40"/>
          <p:cNvSpPr>
            <a:spLocks noChangeArrowheads="1"/>
          </p:cNvSpPr>
          <p:nvPr/>
        </p:nvSpPr>
        <p:spPr bwMode="auto">
          <a:xfrm rot="10800000" flipV="1">
            <a:off x="8047038" y="2762250"/>
            <a:ext cx="242887" cy="523875"/>
          </a:xfrm>
          <a:prstGeom prst="downArrow">
            <a:avLst>
              <a:gd name="adj1" fmla="val 50000"/>
              <a:gd name="adj2" fmla="val 50002"/>
            </a:avLst>
          </a:prstGeom>
          <a:gradFill rotWithShape="1">
            <a:gsLst>
              <a:gs pos="0">
                <a:srgbClr val="FB0036"/>
              </a:gs>
              <a:gs pos="100000">
                <a:srgbClr val="C00000"/>
              </a:gs>
            </a:gsLst>
            <a:lin ang="5400000" scaled="1"/>
          </a:gradFill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indent="-342900" algn="ctr">
              <a:buFont typeface="Calibri" pitchFamily="-111" charset="0"/>
              <a:buAutoNum type="arabicPeriod"/>
              <a:defRPr/>
            </a:pPr>
            <a:endParaRPr lang="en-US" sz="1600" noProof="1">
              <a:solidFill>
                <a:srgbClr val="FFFFFF"/>
              </a:solidFill>
              <a:latin typeface="Comic Sans MS" pitchFamily="66" charset="0"/>
              <a:ea typeface="ＭＳ Ｐゴシック" pitchFamily="-109" charset="-128"/>
              <a:cs typeface="+mn-cs"/>
            </a:endParaRPr>
          </a:p>
        </p:txBody>
      </p:sp>
      <p:grpSp>
        <p:nvGrpSpPr>
          <p:cNvPr id="40972" name="Grupper 22"/>
          <p:cNvGrpSpPr>
            <a:grpSpLocks/>
          </p:cNvGrpSpPr>
          <p:nvPr/>
        </p:nvGrpSpPr>
        <p:grpSpPr bwMode="auto">
          <a:xfrm>
            <a:off x="-6640" y="5532438"/>
            <a:ext cx="9150640" cy="1325562"/>
            <a:chOff x="38390" y="5366940"/>
            <a:chExt cx="9226550" cy="1325917"/>
          </a:xfrm>
        </p:grpSpPr>
        <p:grpSp>
          <p:nvGrpSpPr>
            <p:cNvPr id="41003" name="Grupper 5"/>
            <p:cNvGrpSpPr>
              <a:grpSpLocks/>
            </p:cNvGrpSpPr>
            <p:nvPr/>
          </p:nvGrpSpPr>
          <p:grpSpPr bwMode="auto">
            <a:xfrm>
              <a:off x="38390" y="5366940"/>
              <a:ext cx="9226550" cy="1325917"/>
              <a:chOff x="38390" y="5366940"/>
              <a:chExt cx="9226550" cy="1325917"/>
            </a:xfrm>
          </p:grpSpPr>
          <p:sp>
            <p:nvSpPr>
              <p:cNvPr id="41005" name="Rektangel 54"/>
              <p:cNvSpPr>
                <a:spLocks noChangeArrowheads="1"/>
              </p:cNvSpPr>
              <p:nvPr/>
            </p:nvSpPr>
            <p:spPr bwMode="auto">
              <a:xfrm>
                <a:off x="38390" y="5549551"/>
                <a:ext cx="9226550" cy="1143306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sz="1600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41007" name="Rektangel 58"/>
              <p:cNvSpPr>
                <a:spLocks noChangeArrowheads="1"/>
              </p:cNvSpPr>
              <p:nvPr/>
            </p:nvSpPr>
            <p:spPr bwMode="auto">
              <a:xfrm>
                <a:off x="38391" y="5366940"/>
                <a:ext cx="9219909" cy="21278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rgbClr val="92D05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sz="1600">
                  <a:solidFill>
                    <a:srgbClr val="FFFFFF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41004" name="Text Box 17"/>
            <p:cNvSpPr txBox="1">
              <a:spLocks noChangeArrowheads="1"/>
            </p:cNvSpPr>
            <p:nvPr/>
          </p:nvSpPr>
          <p:spPr bwMode="auto">
            <a:xfrm>
              <a:off x="2711450" y="5762333"/>
              <a:ext cx="3746500" cy="701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 algn="ctr" defTabSz="801688">
                <a:spcBef>
                  <a:spcPct val="20000"/>
                </a:spcBef>
              </a:pPr>
              <a:r>
                <a:rPr lang="sl-SI" sz="1600" dirty="0" smtClean="0">
                  <a:solidFill>
                    <a:srgbClr val="FFFFFF"/>
                  </a:solidFill>
                  <a:latin typeface="Book Antiqua" pitchFamily="18" charset="0"/>
                  <a:cs typeface="Arial" charset="0"/>
                </a:rPr>
                <a:t>Človeštvo je v novem veku doživelo veliko sprememb. To je obdobje  po odkritju Amerike, torej zadnjih 500 let.</a:t>
              </a:r>
              <a:endParaRPr lang="en-US" sz="1600" dirty="0">
                <a:solidFill>
                  <a:srgbClr val="FFFFFF"/>
                </a:solidFill>
                <a:latin typeface="Book Antiqua" pitchFamily="18" charset="0"/>
                <a:cs typeface="Arial" charset="0"/>
              </a:endParaRPr>
            </a:p>
          </p:txBody>
        </p:sp>
      </p:grpSp>
      <p:sp>
        <p:nvSpPr>
          <p:cNvPr id="40" name="Right Arrow 39"/>
          <p:cNvSpPr/>
          <p:nvPr/>
        </p:nvSpPr>
        <p:spPr>
          <a:xfrm>
            <a:off x="396875" y="1447800"/>
            <a:ext cx="1652588" cy="579438"/>
          </a:xfrm>
          <a:prstGeom prst="rightArrow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tang" pitchFamily="18" charset="-127"/>
                <a:ea typeface="Batang" pitchFamily="18" charset="-127"/>
              </a:rPr>
              <a:t>SREDNJI  VEK</a:t>
            </a:r>
          </a:p>
        </p:txBody>
      </p:sp>
      <p:sp>
        <p:nvSpPr>
          <p:cNvPr id="40974" name="Rectangle 445"/>
          <p:cNvSpPr>
            <a:spLocks noChangeArrowheads="1"/>
          </p:cNvSpPr>
          <p:nvPr/>
        </p:nvSpPr>
        <p:spPr bwMode="auto">
          <a:xfrm>
            <a:off x="296863" y="3484563"/>
            <a:ext cx="1412875" cy="300037"/>
          </a:xfrm>
          <a:prstGeom prst="rect">
            <a:avLst/>
          </a:prstGeom>
          <a:noFill/>
          <a:ln w="19050">
            <a:noFill/>
            <a:round/>
            <a:headEnd/>
            <a:tailEnd/>
          </a:ln>
        </p:spPr>
        <p:txBody>
          <a:bodyPr anchor="ctr"/>
          <a:lstStyle/>
          <a:p>
            <a:pPr indent="-342900" algn="ctr" defTabSz="914400"/>
            <a:r>
              <a:rPr lang="sl-SI" sz="1600" noProof="1">
                <a:latin typeface="Cambria" pitchFamily="18" charset="0"/>
              </a:rPr>
              <a:t>1400</a:t>
            </a:r>
          </a:p>
        </p:txBody>
      </p:sp>
      <p:sp>
        <p:nvSpPr>
          <p:cNvPr id="46" name="Cloud 45"/>
          <p:cNvSpPr/>
          <p:nvPr/>
        </p:nvSpPr>
        <p:spPr>
          <a:xfrm>
            <a:off x="190500" y="1516063"/>
            <a:ext cx="236538" cy="4349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 sz="1600">
              <a:latin typeface="Comic Sans MS" pitchFamily="66" charset="0"/>
            </a:endParaRPr>
          </a:p>
        </p:txBody>
      </p:sp>
      <p:sp>
        <p:nvSpPr>
          <p:cNvPr id="48" name="Cloud 47"/>
          <p:cNvSpPr/>
          <p:nvPr/>
        </p:nvSpPr>
        <p:spPr>
          <a:xfrm>
            <a:off x="206375" y="3268663"/>
            <a:ext cx="234950" cy="633412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 sz="1600">
              <a:latin typeface="Comic Sans MS" pitchFamily="66" charset="0"/>
            </a:endParaRPr>
          </a:p>
        </p:txBody>
      </p:sp>
      <p:grpSp>
        <p:nvGrpSpPr>
          <p:cNvPr id="73" name="Group 72"/>
          <p:cNvGrpSpPr>
            <a:grpSpLocks/>
          </p:cNvGrpSpPr>
          <p:nvPr/>
        </p:nvGrpSpPr>
        <p:grpSpPr bwMode="auto">
          <a:xfrm>
            <a:off x="4867275" y="2235200"/>
            <a:ext cx="1120775" cy="1049338"/>
            <a:chOff x="4867921" y="2234806"/>
            <a:chExt cx="1120141" cy="1049413"/>
          </a:xfrm>
        </p:grpSpPr>
        <p:sp>
          <p:nvSpPr>
            <p:cNvPr id="52" name="Nedadgående pil 96"/>
            <p:cNvSpPr>
              <a:spLocks noChangeArrowheads="1"/>
            </p:cNvSpPr>
            <p:nvPr/>
          </p:nvSpPr>
          <p:spPr bwMode="auto">
            <a:xfrm rot="10800000" flipV="1">
              <a:off x="5274091" y="2880965"/>
              <a:ext cx="249097" cy="403254"/>
            </a:xfrm>
            <a:prstGeom prst="downArrow">
              <a:avLst>
                <a:gd name="adj1" fmla="val 50000"/>
                <a:gd name="adj2" fmla="val 50002"/>
              </a:avLst>
            </a:prstGeom>
            <a:gradFill rotWithShape="1">
              <a:gsLst>
                <a:gs pos="0">
                  <a:srgbClr val="FFC000"/>
                </a:gs>
                <a:gs pos="100000">
                  <a:srgbClr val="E36119"/>
                </a:gs>
              </a:gsLst>
              <a:lin ang="2700000" scaled="1"/>
            </a:gradFill>
            <a:ln w="9525">
              <a:solidFill>
                <a:srgbClr val="FC7E00"/>
              </a:solidFill>
              <a:miter lim="800000"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indent="-342900" algn="ctr">
                <a:buFont typeface="Calibri" pitchFamily="-111" charset="0"/>
                <a:buAutoNum type="arabicPeriod"/>
                <a:defRPr/>
              </a:pPr>
              <a:endParaRPr lang="en-US" sz="1600">
                <a:solidFill>
                  <a:srgbClr val="FFFFFF"/>
                </a:solidFill>
                <a:latin typeface="Comic Sans MS" pitchFamily="66" charset="0"/>
                <a:ea typeface="ＭＳ Ｐゴシック" pitchFamily="-109" charset="-128"/>
                <a:cs typeface="+mn-cs"/>
              </a:endParaRPr>
            </a:p>
          </p:txBody>
        </p:sp>
        <p:sp>
          <p:nvSpPr>
            <p:cNvPr id="41002" name="Rektangel 98"/>
            <p:cNvSpPr>
              <a:spLocks noChangeArrowheads="1"/>
            </p:cNvSpPr>
            <p:nvPr/>
          </p:nvSpPr>
          <p:spPr bwMode="auto">
            <a:xfrm>
              <a:off x="4867921" y="2234806"/>
              <a:ext cx="112014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801688">
                <a:spcBef>
                  <a:spcPct val="20000"/>
                </a:spcBef>
              </a:pPr>
              <a:r>
                <a:rPr lang="sl-SI" sz="1200" b="1" noProof="1">
                  <a:solidFill>
                    <a:srgbClr val="080808"/>
                  </a:solidFill>
                  <a:latin typeface="Century Schoolbook" pitchFamily="18" charset="0"/>
                  <a:cs typeface="Arial" charset="0"/>
                </a:rPr>
                <a:t>1775 James Watt </a:t>
              </a:r>
              <a:r>
                <a:rPr lang="sl-SI" sz="1200" noProof="1">
                  <a:solidFill>
                    <a:srgbClr val="080808"/>
                  </a:solidFill>
                  <a:latin typeface="Century Schoolbook" pitchFamily="18" charset="0"/>
                  <a:cs typeface="Arial" charset="0"/>
                </a:rPr>
                <a:t>izumi parni stroj</a:t>
              </a:r>
            </a:p>
          </p:txBody>
        </p:sp>
      </p:grpSp>
      <p:grpSp>
        <p:nvGrpSpPr>
          <p:cNvPr id="71" name="Group 70"/>
          <p:cNvGrpSpPr>
            <a:grpSpLocks/>
          </p:cNvGrpSpPr>
          <p:nvPr/>
        </p:nvGrpSpPr>
        <p:grpSpPr bwMode="auto">
          <a:xfrm>
            <a:off x="1856076" y="3759197"/>
            <a:ext cx="1954212" cy="1230509"/>
            <a:chOff x="2604453" y="3788093"/>
            <a:chExt cx="1954212" cy="1230080"/>
          </a:xfrm>
        </p:grpSpPr>
        <p:sp>
          <p:nvSpPr>
            <p:cNvPr id="97" name="Nedadgående pil 96"/>
            <p:cNvSpPr>
              <a:spLocks noChangeArrowheads="1"/>
            </p:cNvSpPr>
            <p:nvPr/>
          </p:nvSpPr>
          <p:spPr bwMode="auto">
            <a:xfrm rot="10800000">
              <a:off x="3414078" y="3788093"/>
              <a:ext cx="249237" cy="537975"/>
            </a:xfrm>
            <a:prstGeom prst="downArrow">
              <a:avLst>
                <a:gd name="adj1" fmla="val 50000"/>
                <a:gd name="adj2" fmla="val 50002"/>
              </a:avLst>
            </a:prstGeom>
            <a:gradFill rotWithShape="1">
              <a:gsLst>
                <a:gs pos="0">
                  <a:srgbClr val="FFC000"/>
                </a:gs>
                <a:gs pos="100000">
                  <a:srgbClr val="E36119"/>
                </a:gs>
              </a:gsLst>
              <a:lin ang="2700000" scaled="1"/>
            </a:gradFill>
            <a:ln w="9525">
              <a:solidFill>
                <a:srgbClr val="FC7E00"/>
              </a:solidFill>
              <a:miter lim="800000"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indent="-342900" algn="ctr">
                <a:buFont typeface="Calibri" pitchFamily="-111" charset="0"/>
                <a:buAutoNum type="arabicPeriod"/>
                <a:defRPr/>
              </a:pPr>
              <a:endParaRPr lang="en-US" sz="1600">
                <a:solidFill>
                  <a:srgbClr val="FFFFFF"/>
                </a:solidFill>
                <a:latin typeface="Comic Sans MS" pitchFamily="66" charset="0"/>
                <a:ea typeface="ＭＳ Ｐゴシック" pitchFamily="-109" charset="-128"/>
                <a:cs typeface="+mn-cs"/>
              </a:endParaRPr>
            </a:p>
          </p:txBody>
        </p:sp>
        <p:sp>
          <p:nvSpPr>
            <p:cNvPr id="40998" name="Rektangel 95"/>
            <p:cNvSpPr>
              <a:spLocks noChangeArrowheads="1"/>
            </p:cNvSpPr>
            <p:nvPr/>
          </p:nvSpPr>
          <p:spPr bwMode="auto">
            <a:xfrm>
              <a:off x="2604453" y="4335147"/>
              <a:ext cx="1954212" cy="683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801688">
                <a:spcBef>
                  <a:spcPct val="20000"/>
                </a:spcBef>
              </a:pPr>
              <a:r>
                <a:rPr lang="sl-SI" sz="1200" b="1" noProof="1" smtClean="0">
                  <a:solidFill>
                    <a:srgbClr val="080808"/>
                  </a:solidFill>
                  <a:latin typeface="Century Schoolbook" pitchFamily="18" charset="0"/>
                  <a:cs typeface="Arial" charset="0"/>
                </a:rPr>
                <a:t>1550 Primož Trubar</a:t>
              </a:r>
            </a:p>
            <a:p>
              <a:pPr algn="ctr" defTabSz="801688">
                <a:spcBef>
                  <a:spcPct val="20000"/>
                </a:spcBef>
              </a:pPr>
              <a:r>
                <a:rPr lang="sl-SI" sz="1200" noProof="1" smtClean="0">
                  <a:solidFill>
                    <a:srgbClr val="080808"/>
                  </a:solidFill>
                  <a:latin typeface="Century Schoolbook" pitchFamily="18" charset="0"/>
                  <a:cs typeface="Arial" charset="0"/>
                </a:rPr>
                <a:t>Izda prvi dve slovenski tiskani knjigi</a:t>
              </a:r>
              <a:endParaRPr lang="sl-SI" sz="1200" noProof="1">
                <a:solidFill>
                  <a:srgbClr val="080808"/>
                </a:solidFill>
                <a:latin typeface="Century Schoolbook" pitchFamily="18" charset="0"/>
                <a:cs typeface="Arial" charset="0"/>
              </a:endParaRPr>
            </a:p>
          </p:txBody>
        </p:sp>
      </p:grpSp>
      <p:grpSp>
        <p:nvGrpSpPr>
          <p:cNvPr id="76" name="Group 75"/>
          <p:cNvGrpSpPr>
            <a:grpSpLocks/>
          </p:cNvGrpSpPr>
          <p:nvPr/>
        </p:nvGrpSpPr>
        <p:grpSpPr bwMode="auto">
          <a:xfrm>
            <a:off x="7505700" y="3794125"/>
            <a:ext cx="1968500" cy="1052513"/>
            <a:chOff x="7506335" y="3793490"/>
            <a:chExt cx="1967230" cy="1053803"/>
          </a:xfrm>
        </p:grpSpPr>
        <p:sp>
          <p:nvSpPr>
            <p:cNvPr id="40993" name="Rektangel 100"/>
            <p:cNvSpPr>
              <a:spLocks noChangeArrowheads="1"/>
            </p:cNvSpPr>
            <p:nvPr/>
          </p:nvSpPr>
          <p:spPr bwMode="auto">
            <a:xfrm>
              <a:off x="7519353" y="4385628"/>
              <a:ext cx="19542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sl-SI" sz="1200" b="1" noProof="1">
                  <a:solidFill>
                    <a:srgbClr val="080808"/>
                  </a:solidFill>
                  <a:latin typeface="Century Schoolbook" pitchFamily="18" charset="0"/>
                  <a:cs typeface="Arial" charset="0"/>
                </a:rPr>
                <a:t>1970 </a:t>
              </a:r>
              <a:r>
                <a:rPr lang="sl-SI" sz="1200" noProof="1">
                  <a:solidFill>
                    <a:srgbClr val="080808"/>
                  </a:solidFill>
                  <a:latin typeface="Century Schoolbook" pitchFamily="18" charset="0"/>
                  <a:cs typeface="Arial" charset="0"/>
                </a:rPr>
                <a:t>prihod prvih </a:t>
              </a:r>
              <a:r>
                <a:rPr lang="sl-SI" sz="1200" noProof="1" smtClean="0">
                  <a:solidFill>
                    <a:srgbClr val="080808"/>
                  </a:solidFill>
                  <a:latin typeface="Century Schoolbook" pitchFamily="18" charset="0"/>
                  <a:cs typeface="Arial" charset="0"/>
                </a:rPr>
                <a:t>računalnikov</a:t>
              </a:r>
              <a:endParaRPr lang="sl-SI" sz="1200" noProof="1">
                <a:solidFill>
                  <a:srgbClr val="080808"/>
                </a:solidFill>
                <a:latin typeface="Century Schoolbook" pitchFamily="18" charset="0"/>
                <a:cs typeface="Arial" charset="0"/>
              </a:endParaRPr>
            </a:p>
          </p:txBody>
        </p:sp>
        <p:sp>
          <p:nvSpPr>
            <p:cNvPr id="58" name="Nedadgående pil 99"/>
            <p:cNvSpPr>
              <a:spLocks noChangeArrowheads="1"/>
            </p:cNvSpPr>
            <p:nvPr/>
          </p:nvSpPr>
          <p:spPr bwMode="auto">
            <a:xfrm rot="10800000">
              <a:off x="7506335" y="3793490"/>
              <a:ext cx="249077" cy="538823"/>
            </a:xfrm>
            <a:prstGeom prst="downArrow">
              <a:avLst>
                <a:gd name="adj1" fmla="val 50000"/>
                <a:gd name="adj2" fmla="val 50002"/>
              </a:avLst>
            </a:prstGeom>
            <a:gradFill rotWithShape="1">
              <a:gsLst>
                <a:gs pos="0">
                  <a:srgbClr val="FFC000"/>
                </a:gs>
                <a:gs pos="100000">
                  <a:srgbClr val="E36119"/>
                </a:gs>
              </a:gsLst>
              <a:lin ang="2700000" scaled="1"/>
            </a:gradFill>
            <a:ln w="9525">
              <a:solidFill>
                <a:srgbClr val="FC7E00"/>
              </a:solidFill>
              <a:miter lim="800000"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indent="-342900" algn="ctr">
                <a:buFont typeface="Calibri" pitchFamily="-111" charset="0"/>
                <a:buAutoNum type="arabicPeriod"/>
                <a:defRPr/>
              </a:pPr>
              <a:endParaRPr lang="en-US" sz="1600">
                <a:solidFill>
                  <a:srgbClr val="FFFFFF"/>
                </a:solidFill>
                <a:latin typeface="Comic Sans MS" pitchFamily="66" charset="0"/>
                <a:ea typeface="ＭＳ Ｐゴシック" pitchFamily="-109" charset="-128"/>
                <a:cs typeface="+mn-cs"/>
              </a:endParaRPr>
            </a:p>
          </p:txBody>
        </p:sp>
      </p:grpSp>
      <p:grpSp>
        <p:nvGrpSpPr>
          <p:cNvPr id="75" name="Group 74"/>
          <p:cNvGrpSpPr>
            <a:grpSpLocks/>
          </p:cNvGrpSpPr>
          <p:nvPr/>
        </p:nvGrpSpPr>
        <p:grpSpPr bwMode="auto">
          <a:xfrm>
            <a:off x="6845300" y="730250"/>
            <a:ext cx="1471613" cy="2533650"/>
            <a:chOff x="6864350" y="739140"/>
            <a:chExt cx="1471930" cy="2534920"/>
          </a:xfrm>
        </p:grpSpPr>
        <p:sp>
          <p:nvSpPr>
            <p:cNvPr id="40991" name="Rektangel 91"/>
            <p:cNvSpPr>
              <a:spLocks noChangeArrowheads="1"/>
            </p:cNvSpPr>
            <p:nvPr/>
          </p:nvSpPr>
          <p:spPr bwMode="auto">
            <a:xfrm>
              <a:off x="7063740" y="739458"/>
              <a:ext cx="1272540" cy="683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sl-SI" sz="1200" b="1" noProof="1">
                  <a:solidFill>
                    <a:srgbClr val="080808"/>
                  </a:solidFill>
                  <a:latin typeface="Century Schoolbook" pitchFamily="18" charset="0"/>
                  <a:cs typeface="Arial" charset="0"/>
                </a:rPr>
                <a:t>1918</a:t>
              </a:r>
            </a:p>
            <a:p>
              <a:pPr defTabSz="801688">
                <a:spcBef>
                  <a:spcPct val="20000"/>
                </a:spcBef>
              </a:pPr>
              <a:r>
                <a:rPr lang="sl-SI" sz="1200" noProof="1">
                  <a:solidFill>
                    <a:srgbClr val="080808"/>
                  </a:solidFill>
                  <a:latin typeface="Century Schoolbook" pitchFamily="18" charset="0"/>
                  <a:cs typeface="Arial" charset="0"/>
                </a:rPr>
                <a:t>Konec 1. svetovne vojne </a:t>
              </a:r>
            </a:p>
          </p:txBody>
        </p:sp>
        <p:sp>
          <p:nvSpPr>
            <p:cNvPr id="95" name="Nedadgående pil 94"/>
            <p:cNvSpPr>
              <a:spLocks noChangeArrowheads="1"/>
            </p:cNvSpPr>
            <p:nvPr/>
          </p:nvSpPr>
          <p:spPr bwMode="auto">
            <a:xfrm>
              <a:off x="6864350" y="739140"/>
              <a:ext cx="249292" cy="2534920"/>
            </a:xfrm>
            <a:prstGeom prst="downArrow">
              <a:avLst>
                <a:gd name="adj1" fmla="val 50000"/>
                <a:gd name="adj2" fmla="val 50002"/>
              </a:avLst>
            </a:prstGeom>
            <a:gradFill rotWithShape="1">
              <a:gsLst>
                <a:gs pos="0">
                  <a:srgbClr val="FFC000"/>
                </a:gs>
                <a:gs pos="100000">
                  <a:srgbClr val="E36119"/>
                </a:gs>
              </a:gsLst>
              <a:lin ang="2700000" scaled="1"/>
            </a:gradFill>
            <a:ln w="9525">
              <a:solidFill>
                <a:srgbClr val="FC7E00"/>
              </a:solidFill>
              <a:miter lim="800000"/>
              <a:headEnd/>
              <a:tailEnd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indent="-342900" algn="ctr">
                <a:buFont typeface="Calibri" pitchFamily="-111" charset="0"/>
                <a:buAutoNum type="arabicPeriod"/>
                <a:defRPr/>
              </a:pPr>
              <a:endParaRPr lang="en-US" sz="1600">
                <a:solidFill>
                  <a:srgbClr val="FFFFFF"/>
                </a:solidFill>
                <a:latin typeface="Comic Sans MS" pitchFamily="66" charset="0"/>
                <a:ea typeface="ＭＳ Ｐゴシック" pitchFamily="-109" charset="-128"/>
                <a:cs typeface="+mn-cs"/>
              </a:endParaRPr>
            </a:p>
          </p:txBody>
        </p:sp>
      </p:grpSp>
      <p:sp>
        <p:nvSpPr>
          <p:cNvPr id="43" name="Left-Right Arrow 42"/>
          <p:cNvSpPr/>
          <p:nvPr/>
        </p:nvSpPr>
        <p:spPr>
          <a:xfrm>
            <a:off x="6972300" y="1417638"/>
            <a:ext cx="1506682" cy="601662"/>
          </a:xfrm>
          <a:prstGeom prst="leftRightArrow">
            <a:avLst/>
          </a:prstGeom>
          <a:solidFill>
            <a:srgbClr val="00206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900" b="1" dirty="0">
                <a:latin typeface="Batang" pitchFamily="18" charset="-127"/>
                <a:ea typeface="Batang" pitchFamily="18" charset="-127"/>
              </a:rPr>
              <a:t>SODOBNOST</a:t>
            </a:r>
          </a:p>
        </p:txBody>
      </p:sp>
      <p:pic>
        <p:nvPicPr>
          <p:cNvPr id="77" name="Slika 76" descr="Aug10$0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4471" y="2198751"/>
            <a:ext cx="1054608" cy="1069848"/>
          </a:xfrm>
          <a:prstGeom prst="rect">
            <a:avLst/>
          </a:prstGeom>
        </p:spPr>
      </p:pic>
      <p:sp>
        <p:nvSpPr>
          <p:cNvPr id="81" name="PoljeZBesedilom 80"/>
          <p:cNvSpPr txBox="1"/>
          <p:nvPr/>
        </p:nvSpPr>
        <p:spPr>
          <a:xfrm>
            <a:off x="247650" y="133350"/>
            <a:ext cx="2409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latin typeface="Lucida Handwriting" pitchFamily="66" charset="0"/>
              </a:rPr>
              <a:t>ČASOVNI TRAK</a:t>
            </a:r>
            <a:endParaRPr lang="sl-SI" dirty="0">
              <a:latin typeface="Lucida Handwriting" pitchFamily="66" charset="0"/>
            </a:endParaRPr>
          </a:p>
        </p:txBody>
      </p:sp>
      <p:sp>
        <p:nvSpPr>
          <p:cNvPr id="42" name="Left-Right Arrow 41"/>
          <p:cNvSpPr/>
          <p:nvPr/>
        </p:nvSpPr>
        <p:spPr>
          <a:xfrm>
            <a:off x="2065338" y="1425575"/>
            <a:ext cx="4914900" cy="601663"/>
          </a:xfrm>
          <a:prstGeom prst="leftRightArrow">
            <a:avLst/>
          </a:prstGeom>
          <a:solidFill>
            <a:srgbClr val="00B05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sz="900" b="1" dirty="0">
                <a:latin typeface="Batang" pitchFamily="18" charset="-127"/>
                <a:ea typeface="Batang" pitchFamily="18" charset="-127"/>
              </a:rPr>
              <a:t>NOVI  VEK</a:t>
            </a:r>
          </a:p>
        </p:txBody>
      </p:sp>
      <p:pic>
        <p:nvPicPr>
          <p:cNvPr id="78" name="Slika 77" descr="Aug10$10.JPG"/>
          <p:cNvPicPr>
            <a:picLocks noChangeAspect="1"/>
          </p:cNvPicPr>
          <p:nvPr/>
        </p:nvPicPr>
        <p:blipFill>
          <a:blip r:embed="rId5"/>
          <a:srcRect t="7715"/>
          <a:stretch>
            <a:fillRect/>
          </a:stretch>
        </p:blipFill>
        <p:spPr>
          <a:xfrm>
            <a:off x="5254752" y="1362075"/>
            <a:ext cx="1301496" cy="852297"/>
          </a:xfrm>
          <a:prstGeom prst="rect">
            <a:avLst/>
          </a:prstGeom>
        </p:spPr>
      </p:pic>
      <p:sp>
        <p:nvSpPr>
          <p:cNvPr id="60" name="Cloud 47"/>
          <p:cNvSpPr/>
          <p:nvPr/>
        </p:nvSpPr>
        <p:spPr>
          <a:xfrm>
            <a:off x="209146" y="1837113"/>
            <a:ext cx="234950" cy="1502468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 sz="160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3" grpId="0" animBg="1"/>
      <p:bldP spid="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8"/>
          <p:cNvSpPr>
            <a:spLocks noChangeArrowheads="1"/>
          </p:cNvSpPr>
          <p:nvPr/>
        </p:nvSpPr>
        <p:spPr bwMode="gray">
          <a:xfrm>
            <a:off x="314325" y="195263"/>
            <a:ext cx="85201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endParaRPr lang="de-DE" sz="2400" b="1" dirty="0">
              <a:solidFill>
                <a:srgbClr val="080808"/>
              </a:solidFill>
              <a:latin typeface="Arial Black" pitchFamily="34" charset="0"/>
              <a:cs typeface="Calibri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113169" y="244443"/>
            <a:ext cx="891313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sl-SI" sz="2400" b="1" dirty="0" smtClean="0">
                <a:solidFill>
                  <a:srgbClr val="080808"/>
                </a:solidFill>
                <a:latin typeface="Arial Black" pitchFamily="34" charset="0"/>
                <a:cs typeface="Calibri" pitchFamily="34" charset="0"/>
              </a:rPr>
              <a:t>POMEMBNI TEHNOLOŠKI DOSEŽKI NOVEGA VEKA</a:t>
            </a:r>
            <a:endParaRPr lang="de-DE" sz="2400" b="1" dirty="0">
              <a:solidFill>
                <a:srgbClr val="080808"/>
              </a:solidFill>
              <a:latin typeface="Arial Black" pitchFamily="34" charset="0"/>
              <a:cs typeface="Calibri" pitchFamily="34" charset="0"/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2990850" y="5173490"/>
            <a:ext cx="53625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None/>
            </a:pPr>
            <a:r>
              <a:rPr lang="sl-SI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4. MOTOR Z NOTRANJIM IZGOREVANJEM</a:t>
            </a:r>
          </a:p>
          <a:p>
            <a:pPr eaLnBrk="1" hangingPunct="1">
              <a:buNone/>
            </a:pPr>
            <a:r>
              <a:rPr lang="sl-SI" sz="2400" dirty="0" smtClean="0">
                <a:solidFill>
                  <a:srgbClr val="FF9900"/>
                </a:solidFill>
                <a:latin typeface="Calibri" pitchFamily="34" charset="0"/>
                <a:cs typeface="Calibri" pitchFamily="34" charset="0"/>
              </a:rPr>
              <a:t>- avtomobili, letalo, ladje</a:t>
            </a:r>
          </a:p>
          <a:p>
            <a:endParaRPr lang="sl-SI" dirty="0"/>
          </a:p>
        </p:txBody>
      </p:sp>
      <p:sp>
        <p:nvSpPr>
          <p:cNvPr id="8" name="Pravokotnik 7"/>
          <p:cNvSpPr/>
          <p:nvPr/>
        </p:nvSpPr>
        <p:spPr>
          <a:xfrm>
            <a:off x="430212" y="3175238"/>
            <a:ext cx="383698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defTabSz="914400"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l-SI" sz="2400" dirty="0" smtClean="0">
                <a:solidFill>
                  <a:srgbClr val="002060"/>
                </a:solidFill>
                <a:latin typeface="Calibri" pitchFamily="34" charset="0"/>
                <a:ea typeface="+mn-ea"/>
                <a:cs typeface="Calibri" pitchFamily="34" charset="0"/>
              </a:rPr>
              <a:t>3. ELEKTRIKA</a:t>
            </a:r>
          </a:p>
          <a:p>
            <a:pPr lvl="0" defTabSz="914400"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l-SI" sz="2400" dirty="0" smtClean="0">
                <a:solidFill>
                  <a:srgbClr val="0070C0"/>
                </a:solidFill>
                <a:latin typeface="Calibri" pitchFamily="34" charset="0"/>
                <a:ea typeface="+mn-ea"/>
                <a:cs typeface="Calibri" pitchFamily="34" charset="0"/>
              </a:rPr>
              <a:t>- razsvetljava in ogrevanje</a:t>
            </a:r>
          </a:p>
          <a:p>
            <a:pPr marL="273050" lvl="0" indent="-273050" defTabSz="914400"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l-SI" sz="2400" dirty="0" smtClean="0">
                <a:solidFill>
                  <a:srgbClr val="0070C0"/>
                </a:solidFill>
                <a:latin typeface="Calibri" pitchFamily="34" charset="0"/>
                <a:ea typeface="+mn-ea"/>
                <a:cs typeface="Calibri" pitchFamily="34" charset="0"/>
              </a:rPr>
              <a:t>- pogon strojev</a:t>
            </a:r>
          </a:p>
        </p:txBody>
      </p:sp>
      <p:sp>
        <p:nvSpPr>
          <p:cNvPr id="10" name="Pravokotnik 9"/>
          <p:cNvSpPr/>
          <p:nvPr/>
        </p:nvSpPr>
        <p:spPr>
          <a:xfrm>
            <a:off x="214470" y="947688"/>
            <a:ext cx="306213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defTabSz="914400"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l-SI" sz="2400" dirty="0" smtClean="0">
                <a:solidFill>
                  <a:srgbClr val="FF66CC"/>
                </a:solidFill>
                <a:latin typeface="Calibri" pitchFamily="34" charset="0"/>
                <a:ea typeface="+mn-ea"/>
                <a:cs typeface="Calibri" pitchFamily="34" charset="0"/>
              </a:rPr>
              <a:t>1. TISKANJE KNJIG</a:t>
            </a:r>
          </a:p>
          <a:p>
            <a:pPr marL="180975" lvl="0" indent="-180975" defTabSz="914400"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l-SI" sz="2400" dirty="0" smtClean="0">
                <a:solidFill>
                  <a:srgbClr val="660066"/>
                </a:solidFill>
                <a:latin typeface="Calibri" pitchFamily="34" charset="0"/>
                <a:ea typeface="+mn-ea"/>
                <a:cs typeface="Calibri" pitchFamily="34" charset="0"/>
              </a:rPr>
              <a:t>- hitro širjenje  pismenosti in znanja</a:t>
            </a:r>
          </a:p>
        </p:txBody>
      </p:sp>
      <p:sp>
        <p:nvSpPr>
          <p:cNvPr id="11" name="Pravokotnik 10"/>
          <p:cNvSpPr/>
          <p:nvPr/>
        </p:nvSpPr>
        <p:spPr>
          <a:xfrm>
            <a:off x="4432943" y="856895"/>
            <a:ext cx="3768081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defTabSz="914400"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l-SI" sz="2400" dirty="0" smtClean="0">
                <a:solidFill>
                  <a:srgbClr val="00B050"/>
                </a:solidFill>
                <a:latin typeface="Calibri" pitchFamily="34" charset="0"/>
                <a:ea typeface="+mn-ea"/>
                <a:cs typeface="Calibri" pitchFamily="34" charset="0"/>
              </a:rPr>
              <a:t>2. PARNI STROJ</a:t>
            </a:r>
          </a:p>
          <a:p>
            <a:pPr marL="273050" lvl="0" indent="-273050" defTabSz="914400"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l-SI" sz="2400" dirty="0" smtClean="0">
                <a:solidFill>
                  <a:srgbClr val="006600"/>
                </a:solidFill>
                <a:latin typeface="Calibri" pitchFamily="34" charset="0"/>
                <a:ea typeface="+mn-ea"/>
                <a:cs typeface="Calibri" pitchFamily="34" charset="0"/>
              </a:rPr>
              <a:t>- hiter industrijski razvoj</a:t>
            </a:r>
          </a:p>
          <a:p>
            <a:pPr marL="180975" lvl="0" indent="-180975" defTabSz="914400"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l-SI" sz="2400" dirty="0" smtClean="0">
                <a:solidFill>
                  <a:srgbClr val="006600"/>
                </a:solidFill>
                <a:latin typeface="Calibri" pitchFamily="34" charset="0"/>
                <a:ea typeface="+mn-ea"/>
                <a:cs typeface="Calibri" pitchFamily="34" charset="0"/>
              </a:rPr>
              <a:t>- parna lokomotiva in          železniški promet</a:t>
            </a:r>
          </a:p>
          <a:p>
            <a:pPr lvl="0" defTabSz="914400">
              <a:spcBef>
                <a:spcPts val="575"/>
              </a:spcBef>
              <a:buClr>
                <a:srgbClr val="D34817"/>
              </a:buClr>
              <a:buSzPct val="85000"/>
            </a:pPr>
            <a:r>
              <a:rPr lang="sl-SI" sz="2400" dirty="0" smtClean="0">
                <a:solidFill>
                  <a:srgbClr val="006600"/>
                </a:solidFill>
                <a:latin typeface="Calibri" pitchFamily="34" charset="0"/>
                <a:ea typeface="+mn-ea"/>
                <a:cs typeface="Calibri" pitchFamily="34" charset="0"/>
              </a:rPr>
              <a:t>- parniki in ladijski promet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7" grpId="0"/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gray">
          <a:xfrm>
            <a:off x="314325" y="195263"/>
            <a:ext cx="8520113" cy="600075"/>
          </a:xfrm>
          <a:prstGeom prst="rect">
            <a:avLst/>
          </a:prstGeom>
          <a:solidFill>
            <a:srgbClr val="A5D9E9"/>
          </a:solidFill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r>
              <a:rPr lang="sl-SI" sz="3200" b="1" dirty="0">
                <a:solidFill>
                  <a:srgbClr val="080808"/>
                </a:solidFill>
                <a:latin typeface="Informal Roman" pitchFamily="66" charset="0"/>
              </a:rPr>
              <a:t>POMEMBNI TEHNOLOŠKI DOSEŽKI SODOBNOSTI</a:t>
            </a:r>
            <a:endParaRPr lang="de-DE" sz="3200" b="1" dirty="0">
              <a:solidFill>
                <a:srgbClr val="080808"/>
              </a:solidFill>
              <a:latin typeface="Informal Roman" pitchFamily="66" charset="0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561975" y="1370082"/>
            <a:ext cx="342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sl-SI" sz="24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1. JEDERSKA ENERGIJA</a:t>
            </a:r>
          </a:p>
          <a:p>
            <a:pPr eaLnBrk="1" hangingPunct="1">
              <a:buNone/>
            </a:pPr>
            <a:r>
              <a:rPr lang="sl-SI" sz="2400" dirty="0" smtClean="0">
                <a:solidFill>
                  <a:srgbClr val="FF66CC"/>
                </a:solidFill>
                <a:latin typeface="Calibri" pitchFamily="34" charset="0"/>
                <a:cs typeface="Calibri" pitchFamily="34" charset="0"/>
              </a:rPr>
              <a:t>- proizvodnja elektrike</a:t>
            </a:r>
          </a:p>
        </p:txBody>
      </p:sp>
      <p:sp>
        <p:nvSpPr>
          <p:cNvPr id="6" name="Pravokotnik 5"/>
          <p:cNvSpPr/>
          <p:nvPr/>
        </p:nvSpPr>
        <p:spPr>
          <a:xfrm>
            <a:off x="3219450" y="2404586"/>
            <a:ext cx="29813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sl-SI" sz="2400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2. ELEKTRONIKA</a:t>
            </a:r>
          </a:p>
          <a:p>
            <a:pPr eaLnBrk="1" hangingPunct="1">
              <a:buNone/>
            </a:pPr>
            <a:r>
              <a:rPr lang="sl-SI" sz="2400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- radio</a:t>
            </a:r>
          </a:p>
          <a:p>
            <a:pPr eaLnBrk="1" hangingPunct="1">
              <a:buNone/>
            </a:pPr>
            <a:r>
              <a:rPr lang="sl-SI" sz="2400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- televizija </a:t>
            </a:r>
          </a:p>
          <a:p>
            <a:pPr eaLnBrk="1" hangingPunct="1">
              <a:buNone/>
            </a:pPr>
            <a:r>
              <a:rPr lang="sl-SI" sz="2400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- računalnik</a:t>
            </a:r>
          </a:p>
          <a:p>
            <a:pPr eaLnBrk="1" hangingPunct="1">
              <a:buFontTx/>
              <a:buChar char="-"/>
            </a:pPr>
            <a:r>
              <a:rPr lang="sl-SI" sz="2400" dirty="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 mobilni telefoni</a:t>
            </a:r>
          </a:p>
          <a:p>
            <a:pPr eaLnBrk="1" hangingPunct="1">
              <a:buFontTx/>
              <a:buChar char="-"/>
            </a:pPr>
            <a:r>
              <a:rPr lang="sl-SI" sz="2400" smtClean="0">
                <a:solidFill>
                  <a:srgbClr val="006600"/>
                </a:solidFill>
                <a:latin typeface="Calibri" pitchFamily="34" charset="0"/>
                <a:cs typeface="Calibri" pitchFamily="34" charset="0"/>
              </a:rPr>
              <a:t> medicina</a:t>
            </a:r>
            <a:endParaRPr lang="sl-SI" sz="2400" dirty="0">
              <a:solidFill>
                <a:srgbClr val="0066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5610225" y="4566761"/>
            <a:ext cx="29051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None/>
            </a:pPr>
            <a:r>
              <a:rPr lang="sl-SI" sz="24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3. SPLET</a:t>
            </a:r>
          </a:p>
          <a:p>
            <a:pPr eaLnBrk="1" hangingPunct="1">
              <a:buNone/>
            </a:pPr>
            <a:r>
              <a:rPr lang="sl-SI" sz="2400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- novice</a:t>
            </a:r>
          </a:p>
          <a:p>
            <a:pPr eaLnBrk="1" hangingPunct="1">
              <a:buNone/>
            </a:pPr>
            <a:r>
              <a:rPr lang="sl-SI" sz="2400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- elektronska pošta</a:t>
            </a:r>
          </a:p>
          <a:p>
            <a:pPr eaLnBrk="1" hangingPunct="1">
              <a:buNone/>
            </a:pPr>
            <a:r>
              <a:rPr lang="sl-SI" sz="2400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- informacije</a:t>
            </a:r>
          </a:p>
          <a:p>
            <a:pPr eaLnBrk="1" hangingPunct="1">
              <a:buNone/>
            </a:pPr>
            <a:r>
              <a:rPr lang="sl-SI" sz="2400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- razne storitve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Slideshop_Timeline_photos_2003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Slideshop_Timeline_photos_2003</Template>
  <TotalTime>763</TotalTime>
  <Words>174</Words>
  <Application>Microsoft Office PowerPoint</Application>
  <PresentationFormat>Diaprojekcija na zaslonu (4:3)</PresentationFormat>
  <Paragraphs>57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diapozitivov</vt:lpstr>
      </vt:variant>
      <vt:variant>
        <vt:i4>4</vt:i4>
      </vt:variant>
    </vt:vector>
  </HeadingPairs>
  <TitlesOfParts>
    <vt:vector size="6" baseType="lpstr">
      <vt:lpstr>Slideshop_Timeline_photos_2003</vt:lpstr>
      <vt:lpstr>Brugerdefineret design</vt:lpstr>
      <vt:lpstr>Diapozitiv 1</vt:lpstr>
      <vt:lpstr>Diapozitiv 2</vt:lpstr>
      <vt:lpstr>Diapozitiv 3</vt:lpstr>
      <vt:lpstr>Diapozitiv 4</vt:lpstr>
    </vt:vector>
  </TitlesOfParts>
  <Company>EIMV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Novi vek in sodobnost</dc:title>
  <dc:creator>Mateja</dc:creator>
  <cp:lastModifiedBy>BB Jesenice</cp:lastModifiedBy>
  <cp:revision>68</cp:revision>
  <dcterms:created xsi:type="dcterms:W3CDTF">2011-02-06T17:32:16Z</dcterms:created>
  <dcterms:modified xsi:type="dcterms:W3CDTF">2014-03-26T20:05:24Z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TC018754739991</vt:lpwstr>
  </property>
</Properties>
</file>