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70" r:id="rId3"/>
    <p:sldId id="271" r:id="rId4"/>
    <p:sldId id="433" r:id="rId5"/>
    <p:sldId id="434" r:id="rId6"/>
    <p:sldId id="273" r:id="rId7"/>
    <p:sldId id="274" r:id="rId8"/>
    <p:sldId id="431" r:id="rId9"/>
    <p:sldId id="429" r:id="rId10"/>
    <p:sldId id="263" r:id="rId11"/>
    <p:sldId id="400" r:id="rId12"/>
    <p:sldId id="401" r:id="rId13"/>
    <p:sldId id="432" r:id="rId14"/>
    <p:sldId id="266" r:id="rId15"/>
    <p:sldId id="279" r:id="rId16"/>
    <p:sldId id="265" r:id="rId17"/>
    <p:sldId id="337" r:id="rId18"/>
    <p:sldId id="377" r:id="rId19"/>
    <p:sldId id="378" r:id="rId20"/>
    <p:sldId id="281" r:id="rId21"/>
    <p:sldId id="339" r:id="rId22"/>
    <p:sldId id="338" r:id="rId23"/>
    <p:sldId id="343" r:id="rId24"/>
    <p:sldId id="344" r:id="rId25"/>
    <p:sldId id="278" r:id="rId26"/>
    <p:sldId id="346" r:id="rId27"/>
    <p:sldId id="283" r:id="rId28"/>
    <p:sldId id="347" r:id="rId29"/>
    <p:sldId id="286" r:id="rId30"/>
    <p:sldId id="348" r:id="rId31"/>
    <p:sldId id="351" r:id="rId32"/>
    <p:sldId id="288" r:id="rId33"/>
    <p:sldId id="350" r:id="rId34"/>
    <p:sldId id="352" r:id="rId35"/>
    <p:sldId id="353" r:id="rId36"/>
    <p:sldId id="354" r:id="rId37"/>
    <p:sldId id="355" r:id="rId38"/>
    <p:sldId id="409" r:id="rId39"/>
    <p:sldId id="403" r:id="rId40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CC"/>
    <a:srgbClr val="00FF00"/>
    <a:srgbClr val="FF3300"/>
    <a:srgbClr val="FF0000"/>
    <a:srgbClr val="CC3300"/>
    <a:srgbClr val="FF505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4724F30-653F-42C8-90E3-A52FAEA7F65C}" type="datetimeFigureOut">
              <a:rPr lang="sl-SI"/>
              <a:pPr>
                <a:defRPr/>
              </a:pPr>
              <a:t>21. 05. 2020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smtClean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030F319-590E-466F-961C-19F0FBFA014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65622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l-SI" altLang="sl-SI" smtClean="0"/>
          </a:p>
        </p:txBody>
      </p:sp>
      <p:sp>
        <p:nvSpPr>
          <p:cNvPr id="67588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334CE3A-4E9B-419E-91BF-DB6AB3C2E718}" type="slidenum">
              <a:rPr lang="sl-SI" altLang="sl-SI"/>
              <a:pPr/>
              <a:t>8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l-SI" altLang="sl-SI" smtClean="0"/>
          </a:p>
        </p:txBody>
      </p:sp>
      <p:sp>
        <p:nvSpPr>
          <p:cNvPr id="68612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141B95A-7015-48FB-8AD9-8567CD4F9F0B}" type="slidenum">
              <a:rPr lang="sl-SI" altLang="sl-SI"/>
              <a:pPr/>
              <a:t>9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l-SI" altLang="sl-SI" smtClean="0"/>
          </a:p>
        </p:txBody>
      </p:sp>
      <p:sp>
        <p:nvSpPr>
          <p:cNvPr id="69636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723DF63-7F5F-48CE-92D6-E02E8AA5D463}" type="slidenum">
              <a:rPr lang="sl-SI" altLang="sl-SI"/>
              <a:pPr/>
              <a:t>39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E9644-4437-4AF2-BD46-5D35414F655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2719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1FAAF-E9E4-480D-983F-CAEA31B2142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8945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6260D-9CCB-49B1-8B95-CD1BE8035C6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72591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0088C-E272-4664-88AF-562D836A88B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6113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21F83-2EF0-4E03-A275-122C988027E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2989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E9CD7-AA47-4826-8F1D-7B40B6A356E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8154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2865E-F8D7-4F0F-83E6-DF203B7B684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0975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4F6A3-885E-485F-8595-7E1727D4B22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7274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2F80F-7CBE-4412-9B2E-A2FBBAEB7D5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5508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3A33D-288D-42EA-B1DF-6F641D8E98B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329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305BC-BDD5-46FF-A63A-FBB3C42490A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8702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B17B1-2989-4550-B4A2-6BFD03DE3F2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0638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7C89E73-1AB7-47C1-874F-560F5744169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4624387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3213100"/>
            <a:ext cx="29210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92113" y="4724400"/>
            <a:ext cx="7772401" cy="1470025"/>
          </a:xfrm>
        </p:spPr>
        <p:txBody>
          <a:bodyPr/>
          <a:lstStyle/>
          <a:p>
            <a:pPr eaLnBrk="1" hangingPunct="1"/>
            <a:r>
              <a:rPr lang="sl-SI" altLang="sl-SI" sz="6600" smtClean="0">
                <a:solidFill>
                  <a:srgbClr val="FF3300"/>
                </a:solidFill>
              </a:rPr>
              <a:t>STAVČNI ČLENI</a:t>
            </a:r>
            <a:r>
              <a:rPr lang="sl-SI" altLang="sl-SI" sz="66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lika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800"/>
            <a:ext cx="142557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7"/>
          <p:cNvSpPr>
            <a:spLocks noChangeArrowheads="1"/>
          </p:cNvSpPr>
          <p:nvPr/>
        </p:nvSpPr>
        <p:spPr bwMode="auto">
          <a:xfrm rot="-515365">
            <a:off x="468313" y="5516563"/>
            <a:ext cx="3529012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ZARADI ŠPORTNE PRIREDITVE </a:t>
            </a:r>
          </a:p>
        </p:txBody>
      </p:sp>
      <p:sp>
        <p:nvSpPr>
          <p:cNvPr id="11268" name="AutoShape 8"/>
          <p:cNvSpPr>
            <a:spLocks noChangeArrowheads="1"/>
          </p:cNvSpPr>
          <p:nvPr/>
        </p:nvSpPr>
        <p:spPr bwMode="auto">
          <a:xfrm>
            <a:off x="1042988" y="4005263"/>
            <a:ext cx="1368425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SO  </a:t>
            </a:r>
          </a:p>
        </p:txBody>
      </p:sp>
      <p:sp>
        <p:nvSpPr>
          <p:cNvPr id="11269" name="AutoShape 9"/>
          <p:cNvSpPr>
            <a:spLocks noChangeArrowheads="1"/>
          </p:cNvSpPr>
          <p:nvPr/>
        </p:nvSpPr>
        <p:spPr bwMode="auto">
          <a:xfrm>
            <a:off x="2339975" y="4005263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DOBILI  </a:t>
            </a:r>
          </a:p>
        </p:txBody>
      </p:sp>
      <p:sp>
        <p:nvSpPr>
          <p:cNvPr id="11270" name="Line 12"/>
          <p:cNvSpPr>
            <a:spLocks noChangeShapeType="1"/>
          </p:cNvSpPr>
          <p:nvPr/>
        </p:nvSpPr>
        <p:spPr bwMode="auto">
          <a:xfrm>
            <a:off x="2268538" y="4221163"/>
            <a:ext cx="2159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2124075" y="3789363"/>
            <a:ext cx="28733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1272" name="AutoShape 17"/>
          <p:cNvSpPr>
            <a:spLocks noChangeArrowheads="1"/>
          </p:cNvSpPr>
          <p:nvPr/>
        </p:nvSpPr>
        <p:spPr bwMode="auto">
          <a:xfrm rot="5400000">
            <a:off x="3780631" y="3788569"/>
            <a:ext cx="1871663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ZELO TEŽKO</a:t>
            </a:r>
          </a:p>
        </p:txBody>
      </p:sp>
      <p:sp>
        <p:nvSpPr>
          <p:cNvPr id="11273" name="AutoShape 18"/>
          <p:cNvSpPr>
            <a:spLocks noChangeArrowheads="1"/>
          </p:cNvSpPr>
          <p:nvPr/>
        </p:nvSpPr>
        <p:spPr bwMode="auto">
          <a:xfrm>
            <a:off x="5724525" y="5300663"/>
            <a:ext cx="2447925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MED 16.00 IN 22.00</a:t>
            </a:r>
          </a:p>
        </p:txBody>
      </p:sp>
      <p:sp>
        <p:nvSpPr>
          <p:cNvPr id="11274" name="AutoShape 19"/>
          <p:cNvSpPr>
            <a:spLocks noChangeArrowheads="1"/>
          </p:cNvSpPr>
          <p:nvPr/>
        </p:nvSpPr>
        <p:spPr bwMode="auto">
          <a:xfrm rot="-977421">
            <a:off x="5940425" y="4149725"/>
            <a:ext cx="2879725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PARKIRNI PROSTOR</a:t>
            </a:r>
          </a:p>
        </p:txBody>
      </p:sp>
      <p:sp>
        <p:nvSpPr>
          <p:cNvPr id="11275" name="AutoShape 20"/>
          <p:cNvSpPr>
            <a:spLocks noChangeArrowheads="1"/>
          </p:cNvSpPr>
          <p:nvPr/>
        </p:nvSpPr>
        <p:spPr bwMode="auto">
          <a:xfrm rot="-886152">
            <a:off x="2195513" y="1844675"/>
            <a:ext cx="2879725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V BLIŽINI STADIONA</a:t>
            </a:r>
          </a:p>
        </p:txBody>
      </p:sp>
      <p:sp>
        <p:nvSpPr>
          <p:cNvPr id="11276" name="AutoShape 21"/>
          <p:cNvSpPr>
            <a:spLocks noChangeArrowheads="1"/>
          </p:cNvSpPr>
          <p:nvPr/>
        </p:nvSpPr>
        <p:spPr bwMode="auto">
          <a:xfrm rot="-3148640">
            <a:off x="936626" y="1736725"/>
            <a:ext cx="1511300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NAVIJAČI </a:t>
            </a:r>
          </a:p>
        </p:txBody>
      </p:sp>
      <p:sp>
        <p:nvSpPr>
          <p:cNvPr id="11277" name="AutoShape 22"/>
          <p:cNvSpPr>
            <a:spLocks noChangeArrowheads="1"/>
          </p:cNvSpPr>
          <p:nvPr/>
        </p:nvSpPr>
        <p:spPr bwMode="auto">
          <a:xfrm>
            <a:off x="1042988" y="4005263"/>
            <a:ext cx="1368425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SO  </a:t>
            </a:r>
          </a:p>
        </p:txBody>
      </p:sp>
      <p:sp>
        <p:nvSpPr>
          <p:cNvPr id="11278" name="AutoShape 24"/>
          <p:cNvSpPr>
            <a:spLocks noChangeArrowheads="1"/>
          </p:cNvSpPr>
          <p:nvPr/>
        </p:nvSpPr>
        <p:spPr bwMode="auto">
          <a:xfrm>
            <a:off x="1042988" y="4005263"/>
            <a:ext cx="1368425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SO  </a:t>
            </a:r>
          </a:p>
        </p:txBody>
      </p:sp>
      <p:sp>
        <p:nvSpPr>
          <p:cNvPr id="11279" name="AutoShape 29"/>
          <p:cNvSpPr>
            <a:spLocks noChangeArrowheads="1"/>
          </p:cNvSpPr>
          <p:nvPr/>
        </p:nvSpPr>
        <p:spPr bwMode="auto">
          <a:xfrm>
            <a:off x="1042988" y="4005263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SO  </a:t>
            </a:r>
          </a:p>
        </p:txBody>
      </p:sp>
      <p:sp>
        <p:nvSpPr>
          <p:cNvPr id="11280" name="AutoShape 13"/>
          <p:cNvSpPr>
            <a:spLocks noChangeArrowheads="1"/>
          </p:cNvSpPr>
          <p:nvPr/>
        </p:nvSpPr>
        <p:spPr bwMode="auto">
          <a:xfrm>
            <a:off x="2124075" y="3644900"/>
            <a:ext cx="503238" cy="1368425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11281" name="Slika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485775"/>
            <a:ext cx="13430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8"/>
          <p:cNvSpPr>
            <a:spLocks noChangeArrowheads="1"/>
          </p:cNvSpPr>
          <p:nvPr/>
        </p:nvSpPr>
        <p:spPr bwMode="auto">
          <a:xfrm>
            <a:off x="6203950" y="2017713"/>
            <a:ext cx="2087563" cy="1655762"/>
          </a:xfrm>
          <a:prstGeom prst="wedgeRoundRectCallout">
            <a:avLst>
              <a:gd name="adj1" fmla="val -68818"/>
              <a:gd name="adj2" fmla="val -119193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mtClean="0"/>
              <a:t>Tudi ti členi </a:t>
            </a:r>
          </a:p>
          <a:p>
            <a:pPr algn="ctr" eaLnBrk="1" hangingPunct="1">
              <a:defRPr/>
            </a:pPr>
            <a:r>
              <a:rPr lang="sl-SI" altLang="sl-SI" smtClean="0"/>
              <a:t>niso enaki! </a:t>
            </a:r>
          </a:p>
          <a:p>
            <a:pPr algn="ctr" eaLnBrk="1" hangingPunct="1">
              <a:defRPr/>
            </a:pPr>
            <a:r>
              <a:rPr lang="sl-SI" altLang="sl-SI" smtClean="0"/>
              <a:t>Kdo v razredu uspe prvi iz njih sestaviti celoto?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628775"/>
            <a:ext cx="3529012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ZARADI ŠPORTNE PRIREDITVE 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924300" y="1628775"/>
            <a:ext cx="793750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SO  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124075" y="2781300"/>
            <a:ext cx="1152525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DOBILI  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2268538" y="4221163"/>
            <a:ext cx="2159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124075" y="3789363"/>
            <a:ext cx="28733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6696075" y="1628775"/>
            <a:ext cx="2447925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MED 16.00 IN 22.00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3492500" y="2781300"/>
            <a:ext cx="2879725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PARKIRNI PROSTOR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6443663" y="2781300"/>
            <a:ext cx="2519362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V BLIŽINI STADIONA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5076825" y="1628775"/>
            <a:ext cx="1511300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NAVIJAČI </a:t>
            </a: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4500563" y="1341438"/>
            <a:ext cx="503237" cy="1368425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908175" y="2420938"/>
            <a:ext cx="431800" cy="1439862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179388" y="1628775"/>
            <a:ext cx="3529012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ZARADI ŠPORTNE PRIREDITVE </a:t>
            </a: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179388" y="2781300"/>
            <a:ext cx="1871662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ZELO TEŽKO</a:t>
            </a:r>
          </a:p>
        </p:txBody>
      </p:sp>
      <p:sp>
        <p:nvSpPr>
          <p:cNvPr id="12305" name="AutoShape 18"/>
          <p:cNvSpPr>
            <a:spLocks noChangeArrowheads="1"/>
          </p:cNvSpPr>
          <p:nvPr/>
        </p:nvSpPr>
        <p:spPr bwMode="auto">
          <a:xfrm>
            <a:off x="2411413" y="404813"/>
            <a:ext cx="1655762" cy="576262"/>
          </a:xfrm>
          <a:prstGeom prst="wedgeRoundRectCallout">
            <a:avLst>
              <a:gd name="adj1" fmla="val -77995"/>
              <a:gd name="adj2" fmla="val 13361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mtClean="0"/>
              <a:t>Bravo!</a:t>
            </a:r>
          </a:p>
        </p:txBody>
      </p:sp>
      <p:pic>
        <p:nvPicPr>
          <p:cNvPr id="12304" name="Slika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19075"/>
            <a:ext cx="10795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4508500"/>
            <a:ext cx="169703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3313113" y="5949950"/>
            <a:ext cx="3527425" cy="368300"/>
          </a:xfrm>
          <a:prstGeom prst="wedgeRoundRectCallout">
            <a:avLst>
              <a:gd name="adj1" fmla="val 59172"/>
              <a:gd name="adj2" fmla="val -215668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dirty="0" smtClean="0"/>
              <a:t>To sicer ni edini možni odgovor.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179388" y="1628775"/>
            <a:ext cx="3529012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ZARADI ŠPORTNE PRIREDITVE 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3924300" y="1628775"/>
            <a:ext cx="793750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SO  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124075" y="2781300"/>
            <a:ext cx="1152525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DOBILI  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2268538" y="4221163"/>
            <a:ext cx="2159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124075" y="3789363"/>
            <a:ext cx="28733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6696075" y="1628775"/>
            <a:ext cx="2447925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MED 16.00 IN 22.00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3492500" y="2781300"/>
            <a:ext cx="2879725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PARKIRNI PROSTOR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6443663" y="2781300"/>
            <a:ext cx="2519362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V BLIŽINI STADIONA</a:t>
            </a: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5076825" y="1628775"/>
            <a:ext cx="1511300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NAVIJAČI </a:t>
            </a: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4500563" y="1341438"/>
            <a:ext cx="503237" cy="1368425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1908175" y="2420938"/>
            <a:ext cx="431800" cy="1439862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179388" y="1628775"/>
            <a:ext cx="3529012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ZARADI ŠPORTNE PRIREDITVE </a:t>
            </a: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179388" y="2781300"/>
            <a:ext cx="1871662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ZELO TEŽKO</a:t>
            </a:r>
          </a:p>
        </p:txBody>
      </p:sp>
      <p:pic>
        <p:nvPicPr>
          <p:cNvPr id="13327" name="Slika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5157788"/>
            <a:ext cx="17875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Slika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4940300"/>
            <a:ext cx="1620837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9" name="AutoShape 18"/>
          <p:cNvSpPr>
            <a:spLocks noChangeArrowheads="1"/>
          </p:cNvSpPr>
          <p:nvPr/>
        </p:nvSpPr>
        <p:spPr bwMode="auto">
          <a:xfrm>
            <a:off x="2771775" y="4868863"/>
            <a:ext cx="4105275" cy="1368425"/>
          </a:xfrm>
          <a:prstGeom prst="wedgeRoundRectCallout">
            <a:avLst>
              <a:gd name="adj1" fmla="val 62670"/>
              <a:gd name="adj2" fmla="val 11531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z="2000" smtClean="0"/>
              <a:t>Dobili smo </a:t>
            </a:r>
            <a:r>
              <a:rPr lang="sl-SI" altLang="sl-SI" sz="2000" smtClean="0">
                <a:solidFill>
                  <a:srgbClr val="FF3300"/>
                </a:solidFill>
              </a:rPr>
              <a:t>stavek,</a:t>
            </a:r>
            <a:r>
              <a:rPr lang="sl-SI" altLang="sl-SI" sz="2000" smtClean="0"/>
              <a:t> kajne?  </a:t>
            </a:r>
          </a:p>
          <a:p>
            <a:pPr algn="ctr" eaLnBrk="1" hangingPunct="1">
              <a:defRPr/>
            </a:pPr>
            <a:r>
              <a:rPr lang="sl-SI" altLang="sl-SI" sz="2000" smtClean="0"/>
              <a:t>Členi, ki ga sestavljajo, </a:t>
            </a:r>
          </a:p>
          <a:p>
            <a:pPr algn="ctr" eaLnBrk="1" hangingPunct="1">
              <a:defRPr/>
            </a:pPr>
            <a:r>
              <a:rPr lang="sl-SI" altLang="sl-SI" sz="2000" smtClean="0"/>
              <a:t>se torej imenujejo </a:t>
            </a:r>
          </a:p>
          <a:p>
            <a:pPr algn="ctr" eaLnBrk="1" hangingPunct="1">
              <a:defRPr/>
            </a:pPr>
            <a:r>
              <a:rPr lang="sl-SI" altLang="sl-SI" sz="2000" smtClean="0">
                <a:solidFill>
                  <a:srgbClr val="FF3300"/>
                </a:solidFill>
              </a:rPr>
              <a:t>_ _ _ _ _ _ _ členi</a:t>
            </a:r>
            <a:r>
              <a:rPr lang="sl-SI" altLang="sl-SI" sz="2000" smtClean="0"/>
              <a:t>. </a:t>
            </a:r>
          </a:p>
          <a:p>
            <a:pPr algn="ctr" eaLnBrk="1" hangingPunct="1">
              <a:defRPr/>
            </a:pPr>
            <a:endParaRPr lang="sl-SI" altLang="sl-SI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179388" y="1628775"/>
            <a:ext cx="3529012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ZARADI ŠPORTNE PRIREDITVE 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3924300" y="1628775"/>
            <a:ext cx="793750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SO  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2124075" y="2781300"/>
            <a:ext cx="1152525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DOBILI  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2268538" y="4221163"/>
            <a:ext cx="2159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124075" y="3789363"/>
            <a:ext cx="28733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6696075" y="1628775"/>
            <a:ext cx="2447925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MED 16.00 IN 22.00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3492500" y="2781300"/>
            <a:ext cx="2879725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PARKIRNI PROSTOR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6443663" y="2781300"/>
            <a:ext cx="2519362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V BLIŽINI STADIONA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5076825" y="1628775"/>
            <a:ext cx="1511300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NAVIJAČI 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4500563" y="1341438"/>
            <a:ext cx="503237" cy="1368425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1908175" y="2420938"/>
            <a:ext cx="431800" cy="1439862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179388" y="1628775"/>
            <a:ext cx="3529012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ZARADI ŠPORTNE PRIREDITVE </a:t>
            </a:r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179388" y="2781300"/>
            <a:ext cx="1871662" cy="720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ZELO TEŽKO</a:t>
            </a:r>
          </a:p>
        </p:txBody>
      </p:sp>
      <p:pic>
        <p:nvPicPr>
          <p:cNvPr id="14351" name="Slika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5157788"/>
            <a:ext cx="17875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Slika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4940300"/>
            <a:ext cx="1620837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9" name="AutoShape 18"/>
          <p:cNvSpPr>
            <a:spLocks noChangeArrowheads="1"/>
          </p:cNvSpPr>
          <p:nvPr/>
        </p:nvSpPr>
        <p:spPr bwMode="auto">
          <a:xfrm>
            <a:off x="2771775" y="4868863"/>
            <a:ext cx="4105275" cy="1368425"/>
          </a:xfrm>
          <a:prstGeom prst="wedgeRoundRectCallout">
            <a:avLst>
              <a:gd name="adj1" fmla="val 62670"/>
              <a:gd name="adj2" fmla="val 11531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z="2000" dirty="0" smtClean="0"/>
              <a:t>Dobili smo </a:t>
            </a:r>
            <a:r>
              <a:rPr lang="sl-SI" altLang="sl-SI" sz="2000" dirty="0" smtClean="0">
                <a:solidFill>
                  <a:srgbClr val="FF3300"/>
                </a:solidFill>
              </a:rPr>
              <a:t>stavek,</a:t>
            </a:r>
            <a:r>
              <a:rPr lang="sl-SI" altLang="sl-SI" sz="2000" dirty="0" smtClean="0"/>
              <a:t> kajne?  </a:t>
            </a:r>
          </a:p>
          <a:p>
            <a:pPr algn="ctr" eaLnBrk="1" hangingPunct="1">
              <a:defRPr/>
            </a:pPr>
            <a:r>
              <a:rPr lang="sl-SI" altLang="sl-SI" sz="2000" dirty="0" smtClean="0"/>
              <a:t>Členi, ki ga sestavljajo, </a:t>
            </a:r>
          </a:p>
          <a:p>
            <a:pPr algn="ctr" eaLnBrk="1" hangingPunct="1">
              <a:defRPr/>
            </a:pPr>
            <a:r>
              <a:rPr lang="sl-SI" altLang="sl-SI" sz="2000" dirty="0" smtClean="0"/>
              <a:t>se torej imenujejo </a:t>
            </a:r>
          </a:p>
          <a:p>
            <a:pPr algn="ctr" eaLnBrk="1" hangingPunct="1">
              <a:defRPr/>
            </a:pPr>
            <a:r>
              <a:rPr lang="sl-SI" altLang="sl-SI" sz="2000" dirty="0" smtClean="0">
                <a:solidFill>
                  <a:srgbClr val="FF0000"/>
                </a:solidFill>
              </a:rPr>
              <a:t> STAVČNI členi. </a:t>
            </a:r>
          </a:p>
          <a:p>
            <a:pPr algn="ctr" eaLnBrk="1" hangingPunct="1">
              <a:defRPr/>
            </a:pPr>
            <a:endParaRPr lang="sl-SI" altLang="sl-SI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/>
          <p:cNvSpPr>
            <a:spLocks noChangeArrowheads="1"/>
          </p:cNvSpPr>
          <p:nvPr/>
        </p:nvSpPr>
        <p:spPr bwMode="auto">
          <a:xfrm>
            <a:off x="421163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MOJA NAJSTAREJŠA SESTRA</a:t>
            </a:r>
          </a:p>
        </p:txBody>
      </p:sp>
      <p:sp>
        <p:nvSpPr>
          <p:cNvPr id="15363" name="AutoShape 4"/>
          <p:cNvSpPr>
            <a:spLocks noChangeArrowheads="1"/>
          </p:cNvSpPr>
          <p:nvPr/>
        </p:nvSpPr>
        <p:spPr bwMode="auto">
          <a:xfrm rot="5400000">
            <a:off x="2051051" y="2852737"/>
            <a:ext cx="2736850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ŽE V PETEM RAZREDU</a:t>
            </a:r>
          </a:p>
        </p:txBody>
      </p:sp>
      <p:sp>
        <p:nvSpPr>
          <p:cNvPr id="15364" name="AutoShape 5"/>
          <p:cNvSpPr>
            <a:spLocks noChangeArrowheads="1"/>
          </p:cNvSpPr>
          <p:nvPr/>
        </p:nvSpPr>
        <p:spPr bwMode="auto">
          <a:xfrm>
            <a:off x="5364163" y="3500438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15365" name="AutoShape 6"/>
          <p:cNvSpPr>
            <a:spLocks noChangeArrowheads="1"/>
          </p:cNvSpPr>
          <p:nvPr/>
        </p:nvSpPr>
        <p:spPr bwMode="auto">
          <a:xfrm>
            <a:off x="6084888" y="3500438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VODILA  </a:t>
            </a:r>
          </a:p>
        </p:txBody>
      </p:sp>
      <p:sp>
        <p:nvSpPr>
          <p:cNvPr id="15366" name="AutoShape 7"/>
          <p:cNvSpPr>
            <a:spLocks noChangeArrowheads="1"/>
          </p:cNvSpPr>
          <p:nvPr/>
        </p:nvSpPr>
        <p:spPr bwMode="auto">
          <a:xfrm>
            <a:off x="5940425" y="2997200"/>
            <a:ext cx="360363" cy="1727200"/>
          </a:xfrm>
          <a:prstGeom prst="irregularSeal2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5367" name="AutoShape 8"/>
          <p:cNvSpPr>
            <a:spLocks noChangeArrowheads="1"/>
          </p:cNvSpPr>
          <p:nvPr/>
        </p:nvSpPr>
        <p:spPr bwMode="auto">
          <a:xfrm>
            <a:off x="3348038" y="50133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SVOJE SAMOZAVESTI</a:t>
            </a:r>
          </a:p>
        </p:txBody>
      </p:sp>
      <p:sp>
        <p:nvSpPr>
          <p:cNvPr id="15368" name="AutoShape 9"/>
          <p:cNvSpPr>
            <a:spLocks noChangeArrowheads="1"/>
          </p:cNvSpPr>
          <p:nvPr/>
        </p:nvSpPr>
        <p:spPr bwMode="auto">
          <a:xfrm>
            <a:off x="3995738" y="76517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BREZ NAJMANJŠE TREME</a:t>
            </a:r>
          </a:p>
        </p:txBody>
      </p:sp>
      <p:sp>
        <p:nvSpPr>
          <p:cNvPr id="15369" name="AutoShape 10"/>
          <p:cNvSpPr>
            <a:spLocks noChangeArrowheads="1"/>
          </p:cNvSpPr>
          <p:nvPr/>
        </p:nvSpPr>
        <p:spPr bwMode="auto">
          <a:xfrm>
            <a:off x="323850" y="5876925"/>
            <a:ext cx="2736850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KNJIŽNICI</a:t>
            </a:r>
          </a:p>
        </p:txBody>
      </p:sp>
      <p:sp>
        <p:nvSpPr>
          <p:cNvPr id="15370" name="AutoShape 11"/>
          <p:cNvSpPr>
            <a:spLocks noChangeArrowheads="1"/>
          </p:cNvSpPr>
          <p:nvPr/>
        </p:nvSpPr>
        <p:spPr bwMode="auto">
          <a:xfrm rot="-2700000">
            <a:off x="323850" y="4221163"/>
            <a:ext cx="2736850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CICIBANOVE URICE</a:t>
            </a:r>
          </a:p>
        </p:txBody>
      </p:sp>
      <p:sp>
        <p:nvSpPr>
          <p:cNvPr id="15372" name="AutoShape 16"/>
          <p:cNvSpPr>
            <a:spLocks noChangeArrowheads="1"/>
          </p:cNvSpPr>
          <p:nvPr/>
        </p:nvSpPr>
        <p:spPr bwMode="auto">
          <a:xfrm>
            <a:off x="179388" y="2060575"/>
            <a:ext cx="2736850" cy="1152525"/>
          </a:xfrm>
          <a:prstGeom prst="wedgeRoundRectCallout">
            <a:avLst>
              <a:gd name="adj1" fmla="val 2674"/>
              <a:gd name="adj2" fmla="val -132166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z="2000" smtClean="0"/>
              <a:t>Kdo bo pa iz teh </a:t>
            </a:r>
          </a:p>
          <a:p>
            <a:pPr algn="ctr" eaLnBrk="1" hangingPunct="1">
              <a:defRPr/>
            </a:pPr>
            <a:r>
              <a:rPr lang="sl-SI" altLang="sl-SI" sz="2000" smtClean="0"/>
              <a:t>stavčnih členov </a:t>
            </a:r>
          </a:p>
          <a:p>
            <a:pPr algn="ctr" eaLnBrk="1" hangingPunct="1">
              <a:defRPr/>
            </a:pPr>
            <a:r>
              <a:rPr lang="sl-SI" altLang="sl-SI" sz="2000" smtClean="0"/>
              <a:t>prvi tvoril stavek?</a:t>
            </a:r>
          </a:p>
          <a:p>
            <a:pPr algn="ctr" eaLnBrk="1" hangingPunct="1">
              <a:defRPr/>
            </a:pPr>
            <a:endParaRPr lang="sl-SI" altLang="sl-SI" smtClean="0"/>
          </a:p>
        </p:txBody>
      </p:sp>
      <p:pic>
        <p:nvPicPr>
          <p:cNvPr id="2" name="Slika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582613"/>
            <a:ext cx="108743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250825" y="29972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MOJA NAJSTAREJŠA SESTRA</a:t>
            </a: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5364163" y="2997200"/>
            <a:ext cx="2736850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ŽE V PETEM RAZREDU</a:t>
            </a:r>
          </a:p>
        </p:txBody>
      </p:sp>
      <p:sp>
        <p:nvSpPr>
          <p:cNvPr id="16388" name="AutoShape 5"/>
          <p:cNvSpPr>
            <a:spLocks noChangeArrowheads="1"/>
          </p:cNvSpPr>
          <p:nvPr/>
        </p:nvSpPr>
        <p:spPr bwMode="auto">
          <a:xfrm>
            <a:off x="4427538" y="29972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16389" name="AutoShape 6"/>
          <p:cNvSpPr>
            <a:spLocks noChangeArrowheads="1"/>
          </p:cNvSpPr>
          <p:nvPr/>
        </p:nvSpPr>
        <p:spPr bwMode="auto">
          <a:xfrm>
            <a:off x="3563938" y="4941888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VODILA  </a:t>
            </a:r>
          </a:p>
        </p:txBody>
      </p:sp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4932363" y="2492375"/>
            <a:ext cx="360362" cy="1727200"/>
          </a:xfrm>
          <a:prstGeom prst="irregularSeal2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6391" name="AutoShape 8"/>
          <p:cNvSpPr>
            <a:spLocks noChangeArrowheads="1"/>
          </p:cNvSpPr>
          <p:nvPr/>
        </p:nvSpPr>
        <p:spPr bwMode="auto">
          <a:xfrm>
            <a:off x="250825" y="39338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SVOJE SAMOZAVESTI</a:t>
            </a:r>
          </a:p>
        </p:txBody>
      </p:sp>
      <p:sp>
        <p:nvSpPr>
          <p:cNvPr id="16392" name="AutoShape 9"/>
          <p:cNvSpPr>
            <a:spLocks noChangeArrowheads="1"/>
          </p:cNvSpPr>
          <p:nvPr/>
        </p:nvSpPr>
        <p:spPr bwMode="auto">
          <a:xfrm>
            <a:off x="4427538" y="39338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BREZ NAJMANJŠE TREME</a:t>
            </a:r>
          </a:p>
        </p:txBody>
      </p:sp>
      <p:sp>
        <p:nvSpPr>
          <p:cNvPr id="16393" name="AutoShape 10"/>
          <p:cNvSpPr>
            <a:spLocks noChangeArrowheads="1"/>
          </p:cNvSpPr>
          <p:nvPr/>
        </p:nvSpPr>
        <p:spPr bwMode="auto">
          <a:xfrm>
            <a:off x="468313" y="4941888"/>
            <a:ext cx="2736850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KNJIŽNICI</a:t>
            </a:r>
          </a:p>
        </p:txBody>
      </p:sp>
      <p:sp>
        <p:nvSpPr>
          <p:cNvPr id="16394" name="AutoShape 11"/>
          <p:cNvSpPr>
            <a:spLocks noChangeArrowheads="1"/>
          </p:cNvSpPr>
          <p:nvPr/>
        </p:nvSpPr>
        <p:spPr bwMode="auto">
          <a:xfrm>
            <a:off x="5219700" y="4868863"/>
            <a:ext cx="2736850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CICIBANOVE URICE.</a:t>
            </a:r>
          </a:p>
        </p:txBody>
      </p:sp>
      <p:sp>
        <p:nvSpPr>
          <p:cNvPr id="16395" name="AutoShape 13"/>
          <p:cNvSpPr>
            <a:spLocks noChangeArrowheads="1"/>
          </p:cNvSpPr>
          <p:nvPr/>
        </p:nvSpPr>
        <p:spPr bwMode="auto">
          <a:xfrm>
            <a:off x="3203575" y="4652963"/>
            <a:ext cx="503238" cy="1584325"/>
          </a:xfrm>
          <a:prstGeom prst="irregularSeal2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6397" name="AutoShape 18"/>
          <p:cNvSpPr>
            <a:spLocks noChangeArrowheads="1"/>
          </p:cNvSpPr>
          <p:nvPr/>
        </p:nvSpPr>
        <p:spPr bwMode="auto">
          <a:xfrm>
            <a:off x="3779838" y="836613"/>
            <a:ext cx="2376487" cy="1368425"/>
          </a:xfrm>
          <a:prstGeom prst="wedgeRoundRectCallout">
            <a:avLst>
              <a:gd name="adj1" fmla="val 105577"/>
              <a:gd name="adj2" fmla="val 15706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z="2000" dirty="0" smtClean="0"/>
              <a:t>Čestitke zmagovalcu!</a:t>
            </a:r>
          </a:p>
          <a:p>
            <a:pPr algn="ctr" eaLnBrk="1" hangingPunct="1">
              <a:defRPr/>
            </a:pPr>
            <a:r>
              <a:rPr lang="sl-SI" altLang="sl-SI" sz="2000" dirty="0" smtClean="0"/>
              <a:t>Ni tako lahko, kot izgleda, kajne?</a:t>
            </a:r>
          </a:p>
          <a:p>
            <a:pPr algn="ctr" eaLnBrk="1" hangingPunct="1">
              <a:defRPr/>
            </a:pPr>
            <a:endParaRPr lang="sl-SI" altLang="sl-SI" sz="2000" dirty="0" smtClean="0"/>
          </a:p>
          <a:p>
            <a:pPr algn="ctr" eaLnBrk="1" hangingPunct="1">
              <a:defRPr/>
            </a:pPr>
            <a:endParaRPr lang="sl-SI" altLang="sl-SI" dirty="0" smtClean="0"/>
          </a:p>
        </p:txBody>
      </p:sp>
      <p:pic>
        <p:nvPicPr>
          <p:cNvPr id="2" name="Slika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981075"/>
            <a:ext cx="1671638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3"/>
          <p:cNvSpPr>
            <a:spLocks noChangeArrowheads="1"/>
          </p:cNvSpPr>
          <p:nvPr/>
        </p:nvSpPr>
        <p:spPr bwMode="auto">
          <a:xfrm rot="1899430">
            <a:off x="1763713" y="21336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17411" name="AutoShape 4"/>
          <p:cNvSpPr>
            <a:spLocks noChangeArrowheads="1"/>
          </p:cNvSpPr>
          <p:nvPr/>
        </p:nvSpPr>
        <p:spPr bwMode="auto">
          <a:xfrm rot="1824098">
            <a:off x="2411413" y="40767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17412" name="AutoShape 9"/>
          <p:cNvSpPr>
            <a:spLocks noChangeArrowheads="1"/>
          </p:cNvSpPr>
          <p:nvPr/>
        </p:nvSpPr>
        <p:spPr bwMode="auto">
          <a:xfrm>
            <a:off x="1692275" y="5084763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17413" name="AutoShape 10"/>
          <p:cNvSpPr>
            <a:spLocks noChangeArrowheads="1"/>
          </p:cNvSpPr>
          <p:nvPr/>
        </p:nvSpPr>
        <p:spPr bwMode="auto">
          <a:xfrm>
            <a:off x="971550" y="5084763"/>
            <a:ext cx="719138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1476375" y="4724400"/>
            <a:ext cx="360363" cy="1368425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7415" name="AutoShape 12"/>
          <p:cNvSpPr>
            <a:spLocks noChangeArrowheads="1"/>
          </p:cNvSpPr>
          <p:nvPr/>
        </p:nvSpPr>
        <p:spPr bwMode="auto">
          <a:xfrm rot="-5400000">
            <a:off x="4968876" y="2743200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17416" name="AutoShape 13"/>
          <p:cNvSpPr>
            <a:spLocks noChangeArrowheads="1"/>
          </p:cNvSpPr>
          <p:nvPr/>
        </p:nvSpPr>
        <p:spPr bwMode="auto">
          <a:xfrm>
            <a:off x="4284663" y="692150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17417" name="AutoShape 14"/>
          <p:cNvSpPr>
            <a:spLocks noChangeArrowheads="1"/>
          </p:cNvSpPr>
          <p:nvPr/>
        </p:nvSpPr>
        <p:spPr bwMode="auto">
          <a:xfrm rot="-5400000">
            <a:off x="6553201" y="3824287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17418" name="AutoShape 15"/>
          <p:cNvSpPr>
            <a:spLocks noChangeArrowheads="1"/>
          </p:cNvSpPr>
          <p:nvPr/>
        </p:nvSpPr>
        <p:spPr bwMode="auto">
          <a:xfrm>
            <a:off x="3779838" y="573405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</a:t>
            </a:r>
          </a:p>
        </p:txBody>
      </p:sp>
      <p:sp>
        <p:nvSpPr>
          <p:cNvPr id="17419" name="AutoShape 17"/>
          <p:cNvSpPr>
            <a:spLocks noChangeArrowheads="1"/>
          </p:cNvSpPr>
          <p:nvPr/>
        </p:nvSpPr>
        <p:spPr bwMode="auto">
          <a:xfrm>
            <a:off x="971550" y="5084763"/>
            <a:ext cx="719138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17420" name="AutoShape 18"/>
          <p:cNvSpPr>
            <a:spLocks noChangeArrowheads="1"/>
          </p:cNvSpPr>
          <p:nvPr/>
        </p:nvSpPr>
        <p:spPr bwMode="auto">
          <a:xfrm>
            <a:off x="1692275" y="5084763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17421" name="AutoShape 19"/>
          <p:cNvSpPr>
            <a:spLocks noChangeArrowheads="1"/>
          </p:cNvSpPr>
          <p:nvPr/>
        </p:nvSpPr>
        <p:spPr bwMode="auto">
          <a:xfrm>
            <a:off x="1547813" y="4652963"/>
            <a:ext cx="287337" cy="1584325"/>
          </a:xfrm>
          <a:prstGeom prst="irregularSeal2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7423" name="AutoShape 23"/>
          <p:cNvSpPr>
            <a:spLocks noChangeArrowheads="1"/>
          </p:cNvSpPr>
          <p:nvPr/>
        </p:nvSpPr>
        <p:spPr bwMode="auto">
          <a:xfrm>
            <a:off x="250825" y="3213100"/>
            <a:ext cx="1871663" cy="792163"/>
          </a:xfrm>
          <a:prstGeom prst="wedgeRoundRectCallout">
            <a:avLst>
              <a:gd name="adj1" fmla="val 30069"/>
              <a:gd name="adj2" fmla="val -207116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z="2000" smtClean="0"/>
              <a:t>Kdo bo pa tokrat  prvi?</a:t>
            </a:r>
          </a:p>
        </p:txBody>
      </p:sp>
      <p:pic>
        <p:nvPicPr>
          <p:cNvPr id="2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03250"/>
            <a:ext cx="14827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8446" name="AutoShape 20"/>
          <p:cNvSpPr>
            <a:spLocks noChangeArrowheads="1"/>
          </p:cNvSpPr>
          <p:nvPr/>
        </p:nvSpPr>
        <p:spPr bwMode="auto">
          <a:xfrm flipH="1">
            <a:off x="2051050" y="1485900"/>
            <a:ext cx="1008063" cy="503238"/>
          </a:xfrm>
          <a:prstGeom prst="wedgeRoundRectCallout">
            <a:avLst>
              <a:gd name="adj1" fmla="val 60236"/>
              <a:gd name="adj2" fmla="val -124449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z="2000" smtClean="0"/>
              <a:t>Bravo.</a:t>
            </a:r>
          </a:p>
        </p:txBody>
      </p:sp>
      <p:pic>
        <p:nvPicPr>
          <p:cNvPr id="2" name="Slika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03250"/>
            <a:ext cx="14827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9471" name="AutoShape 16"/>
          <p:cNvSpPr>
            <a:spLocks noChangeArrowheads="1"/>
          </p:cNvSpPr>
          <p:nvPr/>
        </p:nvSpPr>
        <p:spPr bwMode="auto">
          <a:xfrm>
            <a:off x="2268538" y="5661025"/>
            <a:ext cx="4175125" cy="936625"/>
          </a:xfrm>
          <a:prstGeom prst="wedgeRoundRectCallout">
            <a:avLst>
              <a:gd name="adj1" fmla="val 84032"/>
              <a:gd name="adj2" fmla="val -8644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mtClean="0"/>
              <a:t>Je pomembno, na katerem mestu delamo reze, ko določeno stvar delimo na člene?  </a:t>
            </a:r>
          </a:p>
        </p:txBody>
      </p:sp>
      <p:pic>
        <p:nvPicPr>
          <p:cNvPr id="19470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03250"/>
            <a:ext cx="14827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238750"/>
            <a:ext cx="123666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2843213" y="404813"/>
            <a:ext cx="4033837" cy="1008062"/>
          </a:xfrm>
          <a:prstGeom prst="wedgeRoundRectCallout">
            <a:avLst>
              <a:gd name="adj1" fmla="val -64403"/>
              <a:gd name="adj2" fmla="val -4329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dirty="0" smtClean="0"/>
              <a:t>Največkrat je zelo pomembno.</a:t>
            </a:r>
          </a:p>
          <a:p>
            <a:pPr algn="ctr" eaLnBrk="1" hangingPunct="1">
              <a:defRPr/>
            </a:pPr>
            <a:r>
              <a:rPr lang="sl-SI" altLang="sl-SI" dirty="0" smtClean="0"/>
              <a:t>Pri nas deževnikih je to  </a:t>
            </a:r>
          </a:p>
          <a:p>
            <a:pPr algn="ctr" eaLnBrk="1" hangingPunct="1">
              <a:defRPr/>
            </a:pPr>
            <a:r>
              <a:rPr lang="sl-SI" altLang="sl-SI" dirty="0" smtClean="0"/>
              <a:t>življenjsko pomembno! </a:t>
            </a:r>
          </a:p>
          <a:p>
            <a:pPr algn="ctr" eaLnBrk="1" hangingPunct="1">
              <a:defRPr/>
            </a:pPr>
            <a:r>
              <a:rPr lang="sl-SI" altLang="sl-SI" dirty="0" smtClean="0"/>
              <a:t>. </a:t>
            </a:r>
          </a:p>
          <a:p>
            <a:pPr algn="ctr" eaLnBrk="1" hangingPunct="1">
              <a:defRPr/>
            </a:pPr>
            <a:endParaRPr lang="sl-SI" altLang="sl-SI" dirty="0" smtClean="0"/>
          </a:p>
        </p:txBody>
      </p:sp>
      <p:pic>
        <p:nvPicPr>
          <p:cNvPr id="20494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03250"/>
            <a:ext cx="14827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AutoShape 19"/>
          <p:cNvSpPr>
            <a:spLocks noChangeArrowheads="1"/>
          </p:cNvSpPr>
          <p:nvPr/>
        </p:nvSpPr>
        <p:spPr bwMode="auto">
          <a:xfrm>
            <a:off x="5265738" y="539750"/>
            <a:ext cx="1728787" cy="1152525"/>
          </a:xfrm>
          <a:prstGeom prst="wedgeRoundRectCallout">
            <a:avLst>
              <a:gd name="adj1" fmla="val 74396"/>
              <a:gd name="adj2" fmla="val 55319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z="2000" smtClean="0"/>
              <a:t>Kaj bi nastalo iz teh členov?</a:t>
            </a:r>
          </a:p>
        </p:txBody>
      </p:sp>
      <p:sp>
        <p:nvSpPr>
          <p:cNvPr id="3075" name="Rectangle 20"/>
          <p:cNvSpPr>
            <a:spLocks noChangeArrowheads="1"/>
          </p:cNvSpPr>
          <p:nvPr/>
        </p:nvSpPr>
        <p:spPr bwMode="auto">
          <a:xfrm>
            <a:off x="2987675" y="4149725"/>
            <a:ext cx="215900" cy="935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2771775" y="2997200"/>
            <a:ext cx="360363" cy="936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077" name="Rectangle 22"/>
          <p:cNvSpPr>
            <a:spLocks noChangeArrowheads="1"/>
          </p:cNvSpPr>
          <p:nvPr/>
        </p:nvSpPr>
        <p:spPr bwMode="auto">
          <a:xfrm>
            <a:off x="6300788" y="4292600"/>
            <a:ext cx="431800" cy="1223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078" name="Rectangle 23"/>
          <p:cNvSpPr>
            <a:spLocks noChangeArrowheads="1"/>
          </p:cNvSpPr>
          <p:nvPr/>
        </p:nvSpPr>
        <p:spPr bwMode="auto">
          <a:xfrm>
            <a:off x="3348038" y="765175"/>
            <a:ext cx="215900" cy="935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079" name="Rectangle 24"/>
          <p:cNvSpPr>
            <a:spLocks noChangeArrowheads="1"/>
          </p:cNvSpPr>
          <p:nvPr/>
        </p:nvSpPr>
        <p:spPr bwMode="auto">
          <a:xfrm>
            <a:off x="3348038" y="1773238"/>
            <a:ext cx="144462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080" name="Rectangle 25"/>
          <p:cNvSpPr>
            <a:spLocks noChangeArrowheads="1"/>
          </p:cNvSpPr>
          <p:nvPr/>
        </p:nvSpPr>
        <p:spPr bwMode="auto">
          <a:xfrm>
            <a:off x="179388" y="4652963"/>
            <a:ext cx="360362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1700213"/>
            <a:ext cx="13430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Slika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1812925"/>
            <a:ext cx="1633538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4" t="35300" r="32111" b="38451"/>
          <a:stretch>
            <a:fillRect/>
          </a:stretch>
        </p:blipFill>
        <p:spPr bwMode="auto">
          <a:xfrm rot="1918170">
            <a:off x="5487988" y="3819525"/>
            <a:ext cx="1595437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Slika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3" t="44757" r="6779" b="38451"/>
          <a:stretch>
            <a:fillRect/>
          </a:stretch>
        </p:blipFill>
        <p:spPr bwMode="auto">
          <a:xfrm rot="-1313823">
            <a:off x="3165475" y="4381500"/>
            <a:ext cx="1831975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Slika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t="35300" r="54378" b="38451"/>
          <a:stretch>
            <a:fillRect/>
          </a:stretch>
        </p:blipFill>
        <p:spPr bwMode="auto">
          <a:xfrm rot="1639698">
            <a:off x="585788" y="2347913"/>
            <a:ext cx="1884362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1517" name="AutoShape 26" descr="http://mail-attachment.googleusercontent.com/attachment/u/0/?ui=2&amp;ik=ae0916c5f3&amp;view=att&amp;th=13a10b3073ee3d70&amp;attid=0.10&amp;disp=inline&amp;realattid=f_h7oc4qtv9&amp;safe=1&amp;zw&amp;saduie=AG9B_P9TER6-YkZyKc2EHC2jpZ2A&amp;sadet=1348927951368&amp;sads=KxSZXIrG_ovh5Aa_ubSTdEOxyG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1518" name="Picture 21" descr="glagolski vid - učitelj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" r="58621" b="40965"/>
          <a:stretch>
            <a:fillRect/>
          </a:stretch>
        </p:blipFill>
        <p:spPr bwMode="auto">
          <a:xfrm>
            <a:off x="7451725" y="260350"/>
            <a:ext cx="13858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AutoShape 29"/>
          <p:cNvSpPr>
            <a:spLocks noChangeArrowheads="1"/>
          </p:cNvSpPr>
          <p:nvPr/>
        </p:nvSpPr>
        <p:spPr bwMode="auto">
          <a:xfrm>
            <a:off x="2700338" y="765175"/>
            <a:ext cx="3743325" cy="1079500"/>
          </a:xfrm>
          <a:prstGeom prst="wedgeRoundRectCallout">
            <a:avLst>
              <a:gd name="adj1" fmla="val 84014"/>
              <a:gd name="adj2" fmla="val -34116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mtClean="0"/>
              <a:t>Tudi pri stavkih je pomembno, kako jih delimo na člene. Pri tem si pomagamo z vprašalnicami. </a:t>
            </a:r>
          </a:p>
          <a:p>
            <a:pPr algn="ctr" eaLnBrk="1" hangingPunct="1">
              <a:defRPr/>
            </a:pPr>
            <a:endParaRPr lang="sl-SI" alt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0" t="43135" r="6407" b="1784"/>
          <a:stretch>
            <a:fillRect/>
          </a:stretch>
        </p:blipFill>
        <p:spPr bwMode="auto">
          <a:xfrm>
            <a:off x="179388" y="692150"/>
            <a:ext cx="2563812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5"/>
          <p:cNvSpPr>
            <a:spLocks noChangeArrowheads="1"/>
          </p:cNvSpPr>
          <p:nvPr/>
        </p:nvSpPr>
        <p:spPr bwMode="auto">
          <a:xfrm>
            <a:off x="3563938" y="981075"/>
            <a:ext cx="3384550" cy="2519363"/>
          </a:xfrm>
          <a:prstGeom prst="wedgeRoundRectCallout">
            <a:avLst>
              <a:gd name="adj1" fmla="val -82222"/>
              <a:gd name="adj2" fmla="val 6838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mtClean="0"/>
              <a:t>Predlagam, da vedno začnete z vprašanjem: </a:t>
            </a:r>
          </a:p>
          <a:p>
            <a:pPr algn="ctr" eaLnBrk="1" hangingPunct="1">
              <a:defRPr/>
            </a:pPr>
            <a:r>
              <a:rPr lang="sl-SI" altLang="sl-SI" b="1" smtClean="0"/>
              <a:t>Kaj kdo dela?  </a:t>
            </a:r>
          </a:p>
          <a:p>
            <a:pPr algn="ctr" eaLnBrk="1" hangingPunct="1">
              <a:defRPr/>
            </a:pPr>
            <a:r>
              <a:rPr lang="sl-SI" altLang="sl-SI" sz="1200" smtClean="0"/>
              <a:t>ali </a:t>
            </a:r>
          </a:p>
          <a:p>
            <a:pPr algn="ctr" eaLnBrk="1" hangingPunct="1">
              <a:defRPr/>
            </a:pPr>
            <a:r>
              <a:rPr lang="sl-SI" altLang="sl-SI" b="1" smtClean="0"/>
              <a:t>Kaj se s kom dogaja? </a:t>
            </a:r>
          </a:p>
          <a:p>
            <a:pPr algn="ctr" eaLnBrk="1" hangingPunct="1">
              <a:defRPr/>
            </a:pPr>
            <a:r>
              <a:rPr lang="sl-SI" altLang="sl-SI" sz="1200" smtClean="0"/>
              <a:t> ali </a:t>
            </a:r>
          </a:p>
          <a:p>
            <a:pPr algn="ctr" eaLnBrk="1" hangingPunct="1">
              <a:defRPr/>
            </a:pPr>
            <a:r>
              <a:rPr lang="sl-SI" altLang="sl-SI" b="1" smtClean="0"/>
              <a:t>Kaj se je zgodilo?</a:t>
            </a:r>
            <a:r>
              <a:rPr lang="sl-SI" altLang="sl-SI" smtClean="0"/>
              <a:t> </a:t>
            </a:r>
          </a:p>
          <a:p>
            <a:pPr algn="ctr" eaLnBrk="1" hangingPunct="1">
              <a:defRPr/>
            </a:pPr>
            <a:r>
              <a:rPr lang="sl-SI" altLang="sl-SI" sz="1200" smtClean="0"/>
              <a:t>ipd.  </a:t>
            </a:r>
          </a:p>
          <a:p>
            <a:pPr algn="ctr" eaLnBrk="1" hangingPunct="1">
              <a:defRPr/>
            </a:pPr>
            <a:endParaRPr lang="sl-SI" altLang="sl-SI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3565" name="Picture 18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6328" r="6407"/>
          <a:stretch>
            <a:fillRect/>
          </a:stretch>
        </p:blipFill>
        <p:spPr bwMode="auto">
          <a:xfrm>
            <a:off x="0" y="4437063"/>
            <a:ext cx="13319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21" descr="glagolski vid - učitelj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235825" y="26035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AutoShape 20"/>
          <p:cNvSpPr>
            <a:spLocks noChangeArrowheads="1"/>
          </p:cNvSpPr>
          <p:nvPr/>
        </p:nvSpPr>
        <p:spPr bwMode="auto">
          <a:xfrm>
            <a:off x="4211638" y="692150"/>
            <a:ext cx="1296987" cy="647700"/>
          </a:xfrm>
          <a:prstGeom prst="wedgeRoundRectCallout">
            <a:avLst>
              <a:gd name="adj1" fmla="val 229315"/>
              <a:gd name="adj2" fmla="val -5639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mtClean="0"/>
              <a:t>Kaj se je  zgodilo?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4589" name="Picture 15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6328" r="6407"/>
          <a:stretch>
            <a:fillRect/>
          </a:stretch>
        </p:blipFill>
        <p:spPr bwMode="auto">
          <a:xfrm>
            <a:off x="0" y="4437063"/>
            <a:ext cx="13319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9" descr="glagolski vid - učitelj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235825" y="26035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3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25603" name="AutoShape 4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25604" name="AutoShape 5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25605" name="AutoShape 6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25606" name="AutoShape 7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5607" name="AutoShape 8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25608" name="AutoShape 9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25609" name="AutoShape 10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25610" name="AutoShape 11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25611" name="AutoShape 12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5612" name="AutoShape 13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5613" name="Picture 15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6328" r="6407"/>
          <a:stretch>
            <a:fillRect/>
          </a:stretch>
        </p:blipFill>
        <p:spPr bwMode="auto">
          <a:xfrm>
            <a:off x="0" y="4437063"/>
            <a:ext cx="13319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AutoShape 16"/>
          <p:cNvSpPr>
            <a:spLocks noChangeArrowheads="1"/>
          </p:cNvSpPr>
          <p:nvPr/>
        </p:nvSpPr>
        <p:spPr bwMode="auto">
          <a:xfrm>
            <a:off x="2268538" y="5373688"/>
            <a:ext cx="2376487" cy="935037"/>
          </a:xfrm>
          <a:prstGeom prst="wedgeRoundRectCallout">
            <a:avLst>
              <a:gd name="adj1" fmla="val -102106"/>
              <a:gd name="adj2" fmla="val -60866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mtClean="0"/>
              <a:t>Zdaj pa se vprašajmo še po ostalih členih.</a:t>
            </a:r>
          </a:p>
        </p:txBody>
      </p:sp>
      <p:pic>
        <p:nvPicPr>
          <p:cNvPr id="25615" name="Picture 17" descr="glagolski vid - učitelj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235825" y="26035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26627" name="AutoShape 4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26628" name="AutoShape 5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26629" name="AutoShape 6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26630" name="AutoShape 7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6631" name="AutoShape 8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26632" name="AutoShape 9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26633" name="AutoShape 10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26634" name="AutoShape 11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26635" name="AutoShape 12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6636" name="AutoShape 14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6637" name="Picture 21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6328" r="6407"/>
          <a:stretch>
            <a:fillRect/>
          </a:stretch>
        </p:blipFill>
        <p:spPr bwMode="auto">
          <a:xfrm>
            <a:off x="0" y="4437063"/>
            <a:ext cx="13319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AutoShape 22"/>
          <p:cNvSpPr>
            <a:spLocks noChangeArrowheads="1"/>
          </p:cNvSpPr>
          <p:nvPr/>
        </p:nvSpPr>
        <p:spPr bwMode="auto">
          <a:xfrm>
            <a:off x="3132138" y="404813"/>
            <a:ext cx="2376487" cy="647700"/>
          </a:xfrm>
          <a:prstGeom prst="wedgeRoundRectCallout">
            <a:avLst>
              <a:gd name="adj1" fmla="val 128759"/>
              <a:gd name="adj2" fmla="val 132106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mtClean="0"/>
              <a:t>Kako bi se vprašali po tem? </a:t>
            </a:r>
          </a:p>
        </p:txBody>
      </p:sp>
      <p:pic>
        <p:nvPicPr>
          <p:cNvPr id="26639" name="Picture 24" descr="glagolski vid - učitelj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235825" y="26035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AutoShape 3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l-SI" altLang="sl-SI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27651" name="AutoShape 4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27652" name="AutoShape 5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27653" name="AutoShape 6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27654" name="AutoShape 7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7655" name="AutoShape 8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27656" name="AutoShape 9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27657" name="AutoShape 10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27658" name="AutoShape 11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27659" name="AutoShape 12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7660" name="AutoShape 13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7661" name="Picture 14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6328" r="6407"/>
          <a:stretch>
            <a:fillRect/>
          </a:stretch>
        </p:blipFill>
        <p:spPr bwMode="auto">
          <a:xfrm>
            <a:off x="0" y="4437063"/>
            <a:ext cx="13319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2" name="Text Box 16"/>
          <p:cNvSpPr txBox="1">
            <a:spLocks noChangeArrowheads="1"/>
          </p:cNvSpPr>
          <p:nvPr/>
        </p:nvSpPr>
        <p:spPr bwMode="auto">
          <a:xfrm>
            <a:off x="1692275" y="5876925"/>
            <a:ext cx="395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400">
                <a:solidFill>
                  <a:srgbClr val="FF3300"/>
                </a:solidFill>
              </a:rPr>
              <a:t>ZAKAJ </a:t>
            </a:r>
            <a:r>
              <a:rPr lang="sl-SI" altLang="sl-SI" sz="2400"/>
              <a:t>je izgubila?</a:t>
            </a:r>
            <a:r>
              <a:rPr lang="sl-SI" altLang="sl-SI" sz="1800"/>
              <a:t> </a:t>
            </a:r>
          </a:p>
        </p:txBody>
      </p:sp>
      <p:pic>
        <p:nvPicPr>
          <p:cNvPr id="27663" name="Picture 17" descr="glagolski vid - učitelj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235825" y="26035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l-SI" altLang="sl-SI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8685" name="AutoShape 22"/>
          <p:cNvSpPr>
            <a:spLocks noChangeArrowheads="1"/>
          </p:cNvSpPr>
          <p:nvPr/>
        </p:nvSpPr>
        <p:spPr bwMode="auto">
          <a:xfrm>
            <a:off x="4356100" y="549275"/>
            <a:ext cx="2376488" cy="503238"/>
          </a:xfrm>
          <a:prstGeom prst="wedgeRoundRectCallout">
            <a:avLst>
              <a:gd name="adj1" fmla="val 79394"/>
              <a:gd name="adj2" fmla="val 144324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mtClean="0"/>
              <a:t>Kaj pa po tem? </a:t>
            </a:r>
          </a:p>
        </p:txBody>
      </p:sp>
      <p:pic>
        <p:nvPicPr>
          <p:cNvPr id="28686" name="Picture 23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6328" r="6407"/>
          <a:stretch>
            <a:fillRect/>
          </a:stretch>
        </p:blipFill>
        <p:spPr bwMode="auto">
          <a:xfrm>
            <a:off x="0" y="4437063"/>
            <a:ext cx="13319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24" descr="glagolski vid - učitelj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235825" y="26035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98307" name="AutoShape 3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l-SI" altLang="sl-SI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9709" name="Picture 15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6328" r="6407"/>
          <a:stretch>
            <a:fillRect/>
          </a:stretch>
        </p:blipFill>
        <p:spPr bwMode="auto">
          <a:xfrm>
            <a:off x="0" y="4437063"/>
            <a:ext cx="13319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0" name="Text Box 16"/>
          <p:cNvSpPr txBox="1">
            <a:spLocks noChangeArrowheads="1"/>
          </p:cNvSpPr>
          <p:nvPr/>
        </p:nvSpPr>
        <p:spPr bwMode="auto">
          <a:xfrm>
            <a:off x="1692275" y="5876925"/>
            <a:ext cx="395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400">
                <a:solidFill>
                  <a:srgbClr val="FF3300"/>
                </a:solidFill>
              </a:rPr>
              <a:t>KDO </a:t>
            </a:r>
            <a:r>
              <a:rPr lang="sl-SI" altLang="sl-SI" sz="2400"/>
              <a:t>je izgubil?</a:t>
            </a:r>
            <a:r>
              <a:rPr lang="sl-SI" altLang="sl-SI" sz="1800"/>
              <a:t> </a:t>
            </a:r>
          </a:p>
        </p:txBody>
      </p:sp>
      <p:pic>
        <p:nvPicPr>
          <p:cNvPr id="29711" name="Picture 17" descr="glagolski vid - učitelj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235825" y="26035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0733" name="AutoShape 22"/>
          <p:cNvSpPr>
            <a:spLocks noChangeArrowheads="1"/>
          </p:cNvSpPr>
          <p:nvPr/>
        </p:nvSpPr>
        <p:spPr bwMode="auto">
          <a:xfrm>
            <a:off x="5508625" y="549275"/>
            <a:ext cx="1223963" cy="503238"/>
          </a:xfrm>
          <a:prstGeom prst="wedgeRoundRectCallout">
            <a:avLst>
              <a:gd name="adj1" fmla="val 107069"/>
              <a:gd name="adj2" fmla="val 144324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mtClean="0"/>
              <a:t>In tem? </a:t>
            </a:r>
          </a:p>
        </p:txBody>
      </p:sp>
      <p:pic>
        <p:nvPicPr>
          <p:cNvPr id="30734" name="Picture 23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6328" r="6407"/>
          <a:stretch>
            <a:fillRect/>
          </a:stretch>
        </p:blipFill>
        <p:spPr bwMode="auto">
          <a:xfrm>
            <a:off x="0" y="4437063"/>
            <a:ext cx="13319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24" descr="glagolski vid - učitelj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235825" y="26035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AutoShape 15"/>
          <p:cNvSpPr>
            <a:spLocks noChangeArrowheads="1"/>
          </p:cNvSpPr>
          <p:nvPr/>
        </p:nvSpPr>
        <p:spPr bwMode="auto">
          <a:xfrm>
            <a:off x="5219700" y="3933825"/>
            <a:ext cx="936625" cy="503238"/>
          </a:xfrm>
          <a:prstGeom prst="wedgeRoundRectCallout">
            <a:avLst>
              <a:gd name="adj1" fmla="val -163389"/>
              <a:gd name="adj2" fmla="val 121292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sl-SI" altLang="sl-SI" sz="2000" dirty="0" smtClean="0"/>
              <a:t>Vlak.</a:t>
            </a:r>
            <a:r>
              <a:rPr lang="sl-SI" altLang="sl-SI" dirty="0" smtClean="0"/>
              <a:t>  </a:t>
            </a:r>
          </a:p>
          <a:p>
            <a:pPr algn="ctr" eaLnBrk="1" hangingPunct="1">
              <a:defRPr/>
            </a:pPr>
            <a:endParaRPr lang="sl-SI" altLang="sl-SI" dirty="0" smtClean="0"/>
          </a:p>
        </p:txBody>
      </p:sp>
      <p:pic>
        <p:nvPicPr>
          <p:cNvPr id="4099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872038"/>
            <a:ext cx="134302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440238"/>
            <a:ext cx="16351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0" t="37282" r="8382" b="36469"/>
          <a:stretch>
            <a:fillRect/>
          </a:stretch>
        </p:blipFill>
        <p:spPr bwMode="auto">
          <a:xfrm>
            <a:off x="963613" y="620713"/>
            <a:ext cx="6345237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99335" name="AutoShape 7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l-SI" altLang="sl-SI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31757" name="Picture 15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6328" r="6407"/>
          <a:stretch>
            <a:fillRect/>
          </a:stretch>
        </p:blipFill>
        <p:spPr bwMode="auto">
          <a:xfrm>
            <a:off x="0" y="4437063"/>
            <a:ext cx="13319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8" name="Text Box 17"/>
          <p:cNvSpPr txBox="1">
            <a:spLocks noChangeArrowheads="1"/>
          </p:cNvSpPr>
          <p:nvPr/>
        </p:nvSpPr>
        <p:spPr bwMode="auto">
          <a:xfrm>
            <a:off x="1692275" y="5876925"/>
            <a:ext cx="395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400">
                <a:solidFill>
                  <a:srgbClr val="FF3300"/>
                </a:solidFill>
              </a:rPr>
              <a:t>KJE </a:t>
            </a:r>
            <a:r>
              <a:rPr lang="sl-SI" altLang="sl-SI" sz="2400"/>
              <a:t>je izgubila?</a:t>
            </a:r>
            <a:r>
              <a:rPr lang="sl-SI" altLang="sl-SI" sz="1800"/>
              <a:t> </a:t>
            </a:r>
          </a:p>
        </p:txBody>
      </p:sp>
      <p:pic>
        <p:nvPicPr>
          <p:cNvPr id="31759" name="Picture 18" descr="glagolski vid - učitelj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235825" y="26035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3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32771" name="AutoShape 4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32772" name="AutoShape 5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32773" name="AutoShape 6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32774" name="AutoShape 7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2775" name="AutoShape 8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102409" name="AutoShape 9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l-SI" altLang="sl-SI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32777" name="AutoShape 10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32778" name="AutoShape 11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32779" name="AutoShape 12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2780" name="AutoShape 13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2781" name="AutoShape 14"/>
          <p:cNvSpPr>
            <a:spLocks noChangeArrowheads="1"/>
          </p:cNvSpPr>
          <p:nvPr/>
        </p:nvSpPr>
        <p:spPr bwMode="auto">
          <a:xfrm>
            <a:off x="5003800" y="1125538"/>
            <a:ext cx="1150938" cy="431800"/>
          </a:xfrm>
          <a:prstGeom prst="wedgeRoundRectCallout">
            <a:avLst>
              <a:gd name="adj1" fmla="val 155102"/>
              <a:gd name="adj2" fmla="val 28310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mtClean="0"/>
              <a:t>Pa tem? </a:t>
            </a:r>
          </a:p>
        </p:txBody>
      </p:sp>
      <p:pic>
        <p:nvPicPr>
          <p:cNvPr id="32782" name="Picture 15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6328" r="6407"/>
          <a:stretch>
            <a:fillRect/>
          </a:stretch>
        </p:blipFill>
        <p:spPr bwMode="auto">
          <a:xfrm>
            <a:off x="0" y="4437063"/>
            <a:ext cx="13319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17" descr="glagolski vid - učitelj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235825" y="26035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l-SI" altLang="sl-SI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33805" name="Picture 23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6328" r="6407"/>
          <a:stretch>
            <a:fillRect/>
          </a:stretch>
        </p:blipFill>
        <p:spPr bwMode="auto">
          <a:xfrm>
            <a:off x="0" y="4437063"/>
            <a:ext cx="13319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6" name="Text Box 24"/>
          <p:cNvSpPr txBox="1">
            <a:spLocks noChangeArrowheads="1"/>
          </p:cNvSpPr>
          <p:nvPr/>
        </p:nvSpPr>
        <p:spPr bwMode="auto">
          <a:xfrm>
            <a:off x="1692275" y="5924550"/>
            <a:ext cx="395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400">
                <a:solidFill>
                  <a:srgbClr val="FF3300"/>
                </a:solidFill>
              </a:rPr>
              <a:t>KDAJ </a:t>
            </a:r>
            <a:r>
              <a:rPr lang="sl-SI" altLang="sl-SI" sz="2400"/>
              <a:t>je izgubila?</a:t>
            </a:r>
            <a:r>
              <a:rPr lang="sl-SI" altLang="sl-SI" sz="1800"/>
              <a:t> </a:t>
            </a:r>
          </a:p>
        </p:txBody>
      </p:sp>
      <p:pic>
        <p:nvPicPr>
          <p:cNvPr id="33807" name="Picture 25" descr="glagolski vid - učitelj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235825" y="26035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3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34819" name="AutoShape 4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34820" name="AutoShape 5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34821" name="AutoShape 6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34822" name="AutoShape 7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4823" name="AutoShape 8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34824" name="AutoShape 9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101386" name="AutoShape 10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34826" name="AutoShape 11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34827" name="AutoShape 12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4828" name="AutoShape 13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4829" name="AutoShape 14"/>
          <p:cNvSpPr>
            <a:spLocks noChangeArrowheads="1"/>
          </p:cNvSpPr>
          <p:nvPr/>
        </p:nvSpPr>
        <p:spPr bwMode="auto">
          <a:xfrm>
            <a:off x="4859338" y="1125538"/>
            <a:ext cx="1512887" cy="431800"/>
          </a:xfrm>
          <a:prstGeom prst="wedgeRoundRectCallout">
            <a:avLst>
              <a:gd name="adj1" fmla="val 115583"/>
              <a:gd name="adj2" fmla="val 28310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mtClean="0"/>
              <a:t>Kaj pa tem? </a:t>
            </a:r>
          </a:p>
        </p:txBody>
      </p:sp>
      <p:pic>
        <p:nvPicPr>
          <p:cNvPr id="34830" name="Picture 15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6328" r="6407"/>
          <a:stretch>
            <a:fillRect/>
          </a:stretch>
        </p:blipFill>
        <p:spPr bwMode="auto">
          <a:xfrm>
            <a:off x="0" y="4437063"/>
            <a:ext cx="13319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17" descr="glagolski vid - učitelj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235825" y="26035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3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35843" name="AutoShape 4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35845" name="AutoShape 6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35846" name="AutoShape 7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5847" name="AutoShape 8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35848" name="AutoShape 9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103434" name="AutoShape 10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35850" name="AutoShape 11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35851" name="AutoShape 12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5852" name="AutoShape 13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35853" name="Picture 15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6328" r="6407"/>
          <a:stretch>
            <a:fillRect/>
          </a:stretch>
        </p:blipFill>
        <p:spPr bwMode="auto">
          <a:xfrm>
            <a:off x="0" y="4437063"/>
            <a:ext cx="13319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4" name="Text Box 16"/>
          <p:cNvSpPr txBox="1">
            <a:spLocks noChangeArrowheads="1"/>
          </p:cNvSpPr>
          <p:nvPr/>
        </p:nvSpPr>
        <p:spPr bwMode="auto">
          <a:xfrm>
            <a:off x="1692275" y="5876925"/>
            <a:ext cx="395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400">
                <a:solidFill>
                  <a:srgbClr val="FF3300"/>
                </a:solidFill>
              </a:rPr>
              <a:t>KAKO </a:t>
            </a:r>
            <a:r>
              <a:rPr lang="sl-SI" altLang="sl-SI" sz="2400"/>
              <a:t>je izgubila?</a:t>
            </a:r>
            <a:r>
              <a:rPr lang="sl-SI" altLang="sl-SI" sz="1800"/>
              <a:t> </a:t>
            </a:r>
          </a:p>
        </p:txBody>
      </p:sp>
      <p:pic>
        <p:nvPicPr>
          <p:cNvPr id="35855" name="Picture 17" descr="glagolski vid - učitelj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235825" y="26035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3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36867" name="AutoShape 4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36868" name="AutoShape 5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36869" name="AutoShape 6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36870" name="AutoShape 7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6871" name="AutoShape 8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36872" name="AutoShape 9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36873" name="AutoShape 10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105483" name="AutoShape 11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l-SI" altLang="sl-SI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36875" name="AutoShape 12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6876" name="AutoShape 13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6877" name="AutoShape 14"/>
          <p:cNvSpPr>
            <a:spLocks noChangeArrowheads="1"/>
          </p:cNvSpPr>
          <p:nvPr/>
        </p:nvSpPr>
        <p:spPr bwMode="auto">
          <a:xfrm>
            <a:off x="4859338" y="1125538"/>
            <a:ext cx="1512887" cy="431800"/>
          </a:xfrm>
          <a:prstGeom prst="wedgeRoundRectCallout">
            <a:avLst>
              <a:gd name="adj1" fmla="val 115583"/>
              <a:gd name="adj2" fmla="val 28310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mtClean="0"/>
              <a:t>In tem? </a:t>
            </a:r>
          </a:p>
        </p:txBody>
      </p:sp>
      <p:pic>
        <p:nvPicPr>
          <p:cNvPr id="36878" name="Picture 15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6328" r="6407"/>
          <a:stretch>
            <a:fillRect/>
          </a:stretch>
        </p:blipFill>
        <p:spPr bwMode="auto">
          <a:xfrm>
            <a:off x="0" y="4437063"/>
            <a:ext cx="13319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6" descr="glagolski vid - učitelj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235825" y="26035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3"/>
          <p:cNvSpPr>
            <a:spLocks noChangeArrowheads="1"/>
          </p:cNvSpPr>
          <p:nvPr/>
        </p:nvSpPr>
        <p:spPr bwMode="auto">
          <a:xfrm>
            <a:off x="179388" y="2349500"/>
            <a:ext cx="40322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ZARADI NENATANČNEGA ZAVOJA</a:t>
            </a:r>
          </a:p>
        </p:txBody>
      </p:sp>
      <p:sp>
        <p:nvSpPr>
          <p:cNvPr id="37891" name="AutoShape 4"/>
          <p:cNvSpPr>
            <a:spLocks noChangeArrowheads="1"/>
          </p:cNvSpPr>
          <p:nvPr/>
        </p:nvSpPr>
        <p:spPr bwMode="auto">
          <a:xfrm>
            <a:off x="5076825" y="2349500"/>
            <a:ext cx="2232025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NAŠA SMUČARKA</a:t>
            </a:r>
          </a:p>
        </p:txBody>
      </p:sp>
      <p:sp>
        <p:nvSpPr>
          <p:cNvPr id="37892" name="AutoShape 5"/>
          <p:cNvSpPr>
            <a:spLocks noChangeArrowheads="1"/>
          </p:cNvSpPr>
          <p:nvPr/>
        </p:nvSpPr>
        <p:spPr bwMode="auto">
          <a:xfrm>
            <a:off x="1908175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  IZGUBILA  </a:t>
            </a:r>
          </a:p>
        </p:txBody>
      </p:sp>
      <p:sp>
        <p:nvSpPr>
          <p:cNvPr id="37893" name="AutoShape 6"/>
          <p:cNvSpPr>
            <a:spLocks noChangeArrowheads="1"/>
          </p:cNvSpPr>
          <p:nvPr/>
        </p:nvSpPr>
        <p:spPr bwMode="auto">
          <a:xfrm>
            <a:off x="4284663" y="2349500"/>
            <a:ext cx="719137" cy="7207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JE  </a:t>
            </a:r>
          </a:p>
        </p:txBody>
      </p:sp>
      <p:sp>
        <p:nvSpPr>
          <p:cNvPr id="37894" name="AutoShape 7"/>
          <p:cNvSpPr>
            <a:spLocks noChangeArrowheads="1"/>
          </p:cNvSpPr>
          <p:nvPr/>
        </p:nvSpPr>
        <p:spPr bwMode="auto">
          <a:xfrm>
            <a:off x="5076825" y="3068638"/>
            <a:ext cx="360363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7895" name="AutoShape 8"/>
          <p:cNvSpPr>
            <a:spLocks noChangeArrowheads="1"/>
          </p:cNvSpPr>
          <p:nvPr/>
        </p:nvSpPr>
        <p:spPr bwMode="auto">
          <a:xfrm>
            <a:off x="179388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ZGORNJI STRMINI</a:t>
            </a:r>
          </a:p>
        </p:txBody>
      </p:sp>
      <p:sp>
        <p:nvSpPr>
          <p:cNvPr id="37896" name="AutoShape 9"/>
          <p:cNvSpPr>
            <a:spLocks noChangeArrowheads="1"/>
          </p:cNvSpPr>
          <p:nvPr/>
        </p:nvSpPr>
        <p:spPr bwMode="auto">
          <a:xfrm>
            <a:off x="2627313" y="3284538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V 57. SEKUNDI VOŽNJE</a:t>
            </a:r>
          </a:p>
        </p:txBody>
      </p:sp>
      <p:sp>
        <p:nvSpPr>
          <p:cNvPr id="37897" name="AutoShape 10"/>
          <p:cNvSpPr>
            <a:spLocks noChangeArrowheads="1"/>
          </p:cNvSpPr>
          <p:nvPr/>
        </p:nvSpPr>
        <p:spPr bwMode="auto">
          <a:xfrm>
            <a:off x="5651500" y="3284538"/>
            <a:ext cx="2374900" cy="7207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2"/>
                </a:solidFill>
              </a:rPr>
              <a:t>NEPRIČAKOVANO</a:t>
            </a:r>
          </a:p>
        </p:txBody>
      </p:sp>
      <p:sp>
        <p:nvSpPr>
          <p:cNvPr id="106507" name="AutoShape 11"/>
          <p:cNvSpPr>
            <a:spLocks noChangeArrowheads="1"/>
          </p:cNvSpPr>
          <p:nvPr/>
        </p:nvSpPr>
        <p:spPr bwMode="auto">
          <a:xfrm>
            <a:off x="3419475" y="4365625"/>
            <a:ext cx="4032250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l-SI" altLang="sl-SI">
                <a:solidFill>
                  <a:schemeClr val="tx2"/>
                </a:solidFill>
              </a:rPr>
              <a:t>VSO PREDNOST IZ PRVEGA TEKA.</a:t>
            </a:r>
          </a:p>
        </p:txBody>
      </p:sp>
      <p:sp>
        <p:nvSpPr>
          <p:cNvPr id="37899" name="AutoShape 12"/>
          <p:cNvSpPr>
            <a:spLocks noChangeArrowheads="1"/>
          </p:cNvSpPr>
          <p:nvPr/>
        </p:nvSpPr>
        <p:spPr bwMode="auto">
          <a:xfrm>
            <a:off x="4716463" y="2060575"/>
            <a:ext cx="360362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7900" name="AutoShape 13"/>
          <p:cNvSpPr>
            <a:spLocks noChangeArrowheads="1"/>
          </p:cNvSpPr>
          <p:nvPr/>
        </p:nvSpPr>
        <p:spPr bwMode="auto">
          <a:xfrm>
            <a:off x="1692275" y="4005263"/>
            <a:ext cx="395288" cy="1728787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37901" name="Picture 15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6328" r="6407"/>
          <a:stretch>
            <a:fillRect/>
          </a:stretch>
        </p:blipFill>
        <p:spPr bwMode="auto">
          <a:xfrm>
            <a:off x="0" y="4437063"/>
            <a:ext cx="13319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2" name="Text Box 16"/>
          <p:cNvSpPr txBox="1">
            <a:spLocks noChangeArrowheads="1"/>
          </p:cNvSpPr>
          <p:nvPr/>
        </p:nvSpPr>
        <p:spPr bwMode="auto">
          <a:xfrm>
            <a:off x="1692275" y="5876925"/>
            <a:ext cx="395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400">
                <a:solidFill>
                  <a:srgbClr val="FF3300"/>
                </a:solidFill>
              </a:rPr>
              <a:t>KAJ </a:t>
            </a:r>
            <a:r>
              <a:rPr lang="sl-SI" altLang="sl-SI" sz="2400"/>
              <a:t>je izgubila?</a:t>
            </a:r>
            <a:r>
              <a:rPr lang="sl-SI" altLang="sl-SI" sz="1800"/>
              <a:t> </a:t>
            </a:r>
          </a:p>
        </p:txBody>
      </p:sp>
      <p:pic>
        <p:nvPicPr>
          <p:cNvPr id="37903" name="Picture 17" descr="glagolski vid - učitelj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235825" y="26035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glagolski vid - učitelj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0" r="44827" b="24866"/>
          <a:stretch>
            <a:fillRect/>
          </a:stretch>
        </p:blipFill>
        <p:spPr bwMode="auto">
          <a:xfrm>
            <a:off x="4559300" y="1268413"/>
            <a:ext cx="420528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1258888" y="1484313"/>
            <a:ext cx="2952750" cy="1008583"/>
          </a:xfrm>
          <a:prstGeom prst="wedgeRoundRectCallout">
            <a:avLst>
              <a:gd name="adj1" fmla="val 151460"/>
              <a:gd name="adj2" fmla="val 129189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dirty="0" smtClean="0"/>
              <a:t>Stavek torej sestoji iz več stavčnih členov in ti nosijo različne podatke.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8636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9266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332559381"/>
              </p:ext>
            </p:extLst>
          </p:nvPr>
        </p:nvGraphicFramePr>
        <p:xfrm>
          <a:off x="457200" y="274638"/>
          <a:ext cx="8362950" cy="4594227"/>
        </p:xfrm>
        <a:graphic>
          <a:graphicData uri="http://schemas.openxmlformats.org/drawingml/2006/table">
            <a:tbl>
              <a:tblPr/>
              <a:tblGrid>
                <a:gridCol w="300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5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7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891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VPRAŠALNICE </a:t>
                      </a:r>
                      <a:endParaRPr kumimoji="0" lang="sl-SI" alt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PODATEK </a:t>
                      </a:r>
                      <a:endParaRPr kumimoji="0" lang="sl-SI" alt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19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zaradi nenatančnega zavoja</a:t>
                      </a:r>
                      <a:endParaRPr kumimoji="0" lang="sl-SI" alt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ZAKAJ je izgubila </a:t>
                      </a:r>
                      <a:endParaRPr kumimoji="0" lang="sl-SI" alt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vzrok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502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naša smučarka</a:t>
                      </a:r>
                      <a:endParaRPr kumimoji="0" lang="sl-SI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KDO je izgubil? </a:t>
                      </a:r>
                      <a:endParaRPr kumimoji="0" lang="sl-SI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kdo/kaj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502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 zgornji strmini</a:t>
                      </a:r>
                      <a:endParaRPr kumimoji="0" lang="sl-SI" alt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KJE je izgubila? </a:t>
                      </a:r>
                      <a:endParaRPr kumimoji="0" lang="sl-SI" alt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kraj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811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 57. sekundi vožnje</a:t>
                      </a:r>
                      <a:endParaRPr kumimoji="0" lang="sl-SI" alt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KDAJ je izgubila? </a:t>
                      </a:r>
                      <a:endParaRPr kumimoji="0" lang="sl-SI" alt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čas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864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nepričakovano</a:t>
                      </a:r>
                      <a:endParaRPr kumimoji="0" lang="sl-SI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KAKO je izgubila? </a:t>
                      </a:r>
                      <a:endParaRPr kumimoji="0" lang="sl-SI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način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10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 – izgubila</a:t>
                      </a:r>
                      <a:endParaRPr kumimoji="0" lang="sl-SI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KAJ se je zgodilo?</a:t>
                      </a:r>
                      <a:endParaRPr kumimoji="0" lang="sl-SI" alt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dejanje/dogajanje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333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vso prednost iz prvega teka</a:t>
                      </a:r>
                      <a:endParaRPr kumimoji="0" lang="sl-SI" alt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KAJ je izgubila? </a:t>
                      </a:r>
                      <a:endParaRPr kumimoji="0" lang="sl-SI" alt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predmet dejanja/dogajanja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6121" name="Picture 41" descr="scan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9" t="42938" r="6407" b="9299"/>
          <a:stretch>
            <a:fillRect/>
          </a:stretch>
        </p:blipFill>
        <p:spPr bwMode="auto">
          <a:xfrm>
            <a:off x="179388" y="4581525"/>
            <a:ext cx="107156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2" name="Picture 44" descr="glagolski vid - učitelj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 b="40965"/>
          <a:stretch>
            <a:fillRect/>
          </a:stretch>
        </p:blipFill>
        <p:spPr bwMode="auto">
          <a:xfrm>
            <a:off x="7308850" y="4508500"/>
            <a:ext cx="1601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oljeZBesedilom 1"/>
          <p:cNvSpPr txBox="1">
            <a:spLocks noChangeArrowheads="1"/>
          </p:cNvSpPr>
          <p:nvPr/>
        </p:nvSpPr>
        <p:spPr bwMode="auto">
          <a:xfrm>
            <a:off x="611188" y="5732463"/>
            <a:ext cx="7993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200"/>
              <a:t>Projekcija sodi h gradivu Od glasov do knjižnih svetov 7, Založba Rokus Klett, Ljubljana 2019.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200"/>
              <a:t>Besedilo: Petra Kodre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200"/>
              <a:t>Ilustracije: Iza Kranjc in Emma Ferjančič</a:t>
            </a:r>
          </a:p>
        </p:txBody>
      </p:sp>
      <p:pic>
        <p:nvPicPr>
          <p:cNvPr id="65539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73088"/>
            <a:ext cx="4706938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9" t="40552" r="33606" b="52100"/>
          <a:stretch>
            <a:fillRect/>
          </a:stretch>
        </p:blipFill>
        <p:spPr bwMode="auto">
          <a:xfrm rot="2791347">
            <a:off x="4212432" y="2780506"/>
            <a:ext cx="11509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9" t="35300" r="33606" b="58400"/>
          <a:stretch>
            <a:fillRect/>
          </a:stretch>
        </p:blipFill>
        <p:spPr bwMode="auto">
          <a:xfrm>
            <a:off x="5795963" y="2457450"/>
            <a:ext cx="1152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9" t="55251" r="33606" b="38451"/>
          <a:stretch>
            <a:fillRect/>
          </a:stretch>
        </p:blipFill>
        <p:spPr bwMode="auto">
          <a:xfrm rot="-2196659">
            <a:off x="971550" y="3500438"/>
            <a:ext cx="11525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9" t="47900" r="33606" b="44749"/>
          <a:stretch>
            <a:fillRect/>
          </a:stretch>
        </p:blipFill>
        <p:spPr bwMode="auto">
          <a:xfrm>
            <a:off x="2411413" y="3695700"/>
            <a:ext cx="1152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9" t="35300" r="33606" b="58400"/>
          <a:stretch>
            <a:fillRect/>
          </a:stretch>
        </p:blipFill>
        <p:spPr bwMode="auto">
          <a:xfrm rot="-3703130">
            <a:off x="4211637" y="1446213"/>
            <a:ext cx="1152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9" t="35300" r="33606" b="58400"/>
          <a:stretch>
            <a:fillRect/>
          </a:stretch>
        </p:blipFill>
        <p:spPr bwMode="auto">
          <a:xfrm>
            <a:off x="3995738" y="4941888"/>
            <a:ext cx="1152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9" t="35300" r="33606" b="58400"/>
          <a:stretch>
            <a:fillRect/>
          </a:stretch>
        </p:blipFill>
        <p:spPr bwMode="auto">
          <a:xfrm>
            <a:off x="7019925" y="4017963"/>
            <a:ext cx="1152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2"/>
          <p:cNvSpPr>
            <a:spLocks noChangeArrowheads="1"/>
          </p:cNvSpPr>
          <p:nvPr/>
        </p:nvSpPr>
        <p:spPr bwMode="auto">
          <a:xfrm>
            <a:off x="2867025" y="2557463"/>
            <a:ext cx="1368425" cy="792162"/>
          </a:xfrm>
          <a:prstGeom prst="wedgeRoundRectCallout">
            <a:avLst>
              <a:gd name="adj1" fmla="val -65561"/>
              <a:gd name="adj2" fmla="val -174474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z="2000" dirty="0" smtClean="0"/>
              <a:t>Kaj pa </a:t>
            </a:r>
          </a:p>
          <a:p>
            <a:pPr algn="ctr" eaLnBrk="1" hangingPunct="1">
              <a:defRPr/>
            </a:pPr>
            <a:r>
              <a:rPr lang="sl-SI" altLang="sl-SI" sz="2000" dirty="0" smtClean="0"/>
              <a:t>iz teh?</a:t>
            </a:r>
          </a:p>
        </p:txBody>
      </p:sp>
      <p:pic>
        <p:nvPicPr>
          <p:cNvPr id="513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433388"/>
            <a:ext cx="13430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Slik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611188"/>
            <a:ext cx="163353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7235825" y="1989138"/>
            <a:ext cx="1655763" cy="503237"/>
          </a:xfrm>
          <a:prstGeom prst="wedgeRoundRectCallout">
            <a:avLst>
              <a:gd name="adj1" fmla="val -90366"/>
              <a:gd name="adj2" fmla="val -174606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z="2000" smtClean="0"/>
              <a:t>Tirnica. </a:t>
            </a:r>
          </a:p>
        </p:txBody>
      </p:sp>
      <p:pic>
        <p:nvPicPr>
          <p:cNvPr id="6147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141663"/>
            <a:ext cx="134302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9788"/>
            <a:ext cx="16351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9" t="20601" r="32117" b="38451"/>
          <a:stretch>
            <a:fillRect/>
          </a:stretch>
        </p:blipFill>
        <p:spPr bwMode="auto">
          <a:xfrm>
            <a:off x="2001838" y="1044575"/>
            <a:ext cx="2085975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0" t="37282" r="8382" b="41344"/>
          <a:stretch>
            <a:fillRect/>
          </a:stretch>
        </p:blipFill>
        <p:spPr bwMode="auto">
          <a:xfrm>
            <a:off x="4333875" y="4894263"/>
            <a:ext cx="45085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755650" y="1700213"/>
            <a:ext cx="1655763" cy="1584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/>
              <a:t>7. A</a:t>
            </a:r>
            <a:r>
              <a:rPr lang="sl-SI" altLang="sl-SI" sz="1800"/>
              <a:t> </a:t>
            </a: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395288" y="5013325"/>
            <a:ext cx="1008062" cy="9366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Neža 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2411413" y="765175"/>
            <a:ext cx="1008062" cy="936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Gal 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3276600" y="2276475"/>
            <a:ext cx="1008063" cy="93662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Zala </a:t>
            </a: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1763713" y="4797425"/>
            <a:ext cx="1008062" cy="9366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Žiga 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4284663" y="1341438"/>
            <a:ext cx="1008062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Rok 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3995738" y="5013325"/>
            <a:ext cx="1008062" cy="93662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Ana 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6804025" y="3213100"/>
            <a:ext cx="1008063" cy="93662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Nejc </a:t>
            </a:r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2700338" y="5589588"/>
            <a:ext cx="1008062" cy="9366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Tine </a:t>
            </a: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5795963" y="5373688"/>
            <a:ext cx="1008062" cy="9366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Tadej</a:t>
            </a:r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4932363" y="2349500"/>
            <a:ext cx="1008062" cy="936625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Urška </a:t>
            </a:r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6877050" y="4365625"/>
            <a:ext cx="1008063" cy="936625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Meta </a:t>
            </a:r>
          </a:p>
        </p:txBody>
      </p:sp>
      <p:pic>
        <p:nvPicPr>
          <p:cNvPr id="7182" name="Slika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741363"/>
            <a:ext cx="134302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Slika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254000"/>
            <a:ext cx="163512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17"/>
          <p:cNvSpPr>
            <a:spLocks noChangeArrowheads="1"/>
          </p:cNvSpPr>
          <p:nvPr/>
        </p:nvSpPr>
        <p:spPr bwMode="auto">
          <a:xfrm>
            <a:off x="6192838" y="2170113"/>
            <a:ext cx="1368425" cy="431800"/>
          </a:xfrm>
          <a:prstGeom prst="wedgeRoundRectCallout">
            <a:avLst>
              <a:gd name="adj1" fmla="val 39907"/>
              <a:gd name="adj2" fmla="val -224264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sl-SI" altLang="sl-SI" sz="2000" smtClean="0"/>
              <a:t>In iz teh?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7812088" y="3068638"/>
            <a:ext cx="1008062" cy="9366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Neža </a:t>
            </a:r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124075" y="3213100"/>
            <a:ext cx="1008063" cy="936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Gal </a:t>
            </a: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692275" y="2492375"/>
            <a:ext cx="1008063" cy="93662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Zala </a:t>
            </a: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2268538" y="4076700"/>
            <a:ext cx="1008062" cy="9366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Žiga </a:t>
            </a: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6948488" y="3357563"/>
            <a:ext cx="1008062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Rok 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2987675" y="4581525"/>
            <a:ext cx="1008063" cy="93662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Ana </a:t>
            </a: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6084888" y="4868863"/>
            <a:ext cx="1008062" cy="93662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Nejc 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3635375" y="5157788"/>
            <a:ext cx="1008063" cy="9366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Tine </a:t>
            </a: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4427538" y="5445125"/>
            <a:ext cx="1008062" cy="9366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Tadej</a:t>
            </a: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6516688" y="4149725"/>
            <a:ext cx="1008062" cy="936625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Urška </a:t>
            </a:r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5292725" y="5229225"/>
            <a:ext cx="1008063" cy="936625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Meta </a:t>
            </a:r>
          </a:p>
        </p:txBody>
      </p:sp>
      <p:sp>
        <p:nvSpPr>
          <p:cNvPr id="8205" name="Oval 14"/>
          <p:cNvSpPr>
            <a:spLocks noChangeArrowheads="1"/>
          </p:cNvSpPr>
          <p:nvPr/>
        </p:nvSpPr>
        <p:spPr bwMode="auto">
          <a:xfrm>
            <a:off x="250825" y="1557338"/>
            <a:ext cx="1655763" cy="1584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/>
              <a:t>7. A</a:t>
            </a:r>
            <a:r>
              <a:rPr lang="sl-SI" altLang="sl-SI" sz="1800"/>
              <a:t> </a:t>
            </a:r>
          </a:p>
        </p:txBody>
      </p:sp>
      <p:pic>
        <p:nvPicPr>
          <p:cNvPr id="8206" name="Slika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741363"/>
            <a:ext cx="134302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Slika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254000"/>
            <a:ext cx="163512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AutoShape 17"/>
          <p:cNvSpPr>
            <a:spLocks noChangeArrowheads="1"/>
          </p:cNvSpPr>
          <p:nvPr/>
        </p:nvSpPr>
        <p:spPr bwMode="auto">
          <a:xfrm>
            <a:off x="6804025" y="1989138"/>
            <a:ext cx="1584325" cy="863600"/>
          </a:xfrm>
          <a:prstGeom prst="wedgeRoundRectCallout">
            <a:avLst>
              <a:gd name="adj1" fmla="val -44468"/>
              <a:gd name="adj2" fmla="val -166723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z="2000" smtClean="0"/>
              <a:t>Razredna gosenica.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12"/>
          <p:cNvSpPr>
            <a:spLocks noChangeShapeType="1"/>
          </p:cNvSpPr>
          <p:nvPr/>
        </p:nvSpPr>
        <p:spPr bwMode="auto">
          <a:xfrm>
            <a:off x="2268538" y="4221163"/>
            <a:ext cx="2159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219" name="Rectangle 15"/>
          <p:cNvSpPr>
            <a:spLocks noChangeArrowheads="1"/>
          </p:cNvSpPr>
          <p:nvPr/>
        </p:nvSpPr>
        <p:spPr bwMode="auto">
          <a:xfrm>
            <a:off x="2124075" y="3789363"/>
            <a:ext cx="28733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9220" name="AutoShape 13"/>
          <p:cNvSpPr>
            <a:spLocks noChangeArrowheads="1"/>
          </p:cNvSpPr>
          <p:nvPr/>
        </p:nvSpPr>
        <p:spPr bwMode="auto">
          <a:xfrm>
            <a:off x="2124075" y="3644900"/>
            <a:ext cx="503238" cy="1368425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9221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57338"/>
            <a:ext cx="35623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916113"/>
            <a:ext cx="35417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3892550" y="4365625"/>
            <a:ext cx="2592388" cy="1008063"/>
          </a:xfrm>
          <a:prstGeom prst="wedgeRoundRectCallout">
            <a:avLst>
              <a:gd name="adj1" fmla="val -53841"/>
              <a:gd name="adj2" fmla="val -124925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mtClean="0"/>
              <a:t>Ampak poglejte me! </a:t>
            </a:r>
          </a:p>
          <a:p>
            <a:pPr algn="ctr" eaLnBrk="1" hangingPunct="1">
              <a:defRPr/>
            </a:pPr>
            <a:r>
              <a:rPr lang="sl-SI" altLang="sl-SI" smtClean="0"/>
              <a:t>So moji členi </a:t>
            </a:r>
          </a:p>
          <a:p>
            <a:pPr algn="ctr" eaLnBrk="1" hangingPunct="1">
              <a:defRPr/>
            </a:pPr>
            <a:r>
              <a:rPr lang="sl-SI" altLang="sl-SI" smtClean="0"/>
              <a:t>vsi enaki?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12"/>
          <p:cNvSpPr>
            <a:spLocks noChangeShapeType="1"/>
          </p:cNvSpPr>
          <p:nvPr/>
        </p:nvSpPr>
        <p:spPr bwMode="auto">
          <a:xfrm>
            <a:off x="2268538" y="4221163"/>
            <a:ext cx="2159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243" name="Rectangle 15"/>
          <p:cNvSpPr>
            <a:spLocks noChangeArrowheads="1"/>
          </p:cNvSpPr>
          <p:nvPr/>
        </p:nvSpPr>
        <p:spPr bwMode="auto">
          <a:xfrm>
            <a:off x="2124075" y="3789363"/>
            <a:ext cx="28733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0244" name="AutoShape 13"/>
          <p:cNvSpPr>
            <a:spLocks noChangeArrowheads="1"/>
          </p:cNvSpPr>
          <p:nvPr/>
        </p:nvSpPr>
        <p:spPr bwMode="auto">
          <a:xfrm>
            <a:off x="2124075" y="3644900"/>
            <a:ext cx="503238" cy="1368425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10245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57338"/>
            <a:ext cx="35623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916113"/>
            <a:ext cx="35417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8"/>
          <p:cNvSpPr>
            <a:spLocks noChangeArrowheads="1"/>
          </p:cNvSpPr>
          <p:nvPr/>
        </p:nvSpPr>
        <p:spPr bwMode="auto">
          <a:xfrm>
            <a:off x="3851275" y="5013325"/>
            <a:ext cx="2087563" cy="1152525"/>
          </a:xfrm>
          <a:prstGeom prst="wedgeRoundRectCallout">
            <a:avLst>
              <a:gd name="adj1" fmla="val 28799"/>
              <a:gd name="adj2" fmla="val -234124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dirty="0" smtClean="0"/>
              <a:t>Kdo pa pravi, </a:t>
            </a:r>
          </a:p>
          <a:p>
            <a:pPr algn="ctr" eaLnBrk="1" hangingPunct="1">
              <a:defRPr/>
            </a:pPr>
            <a:r>
              <a:rPr lang="sl-SI" altLang="sl-SI" dirty="0" smtClean="0"/>
              <a:t>da morajo biti vsi členi enaki?!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1005</Words>
  <Application>Microsoft Office PowerPoint</Application>
  <PresentationFormat>Diaprojekcija na zaslonu (4:3)</PresentationFormat>
  <Paragraphs>330</Paragraphs>
  <Slides>39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Privzeti načrt</vt:lpstr>
      <vt:lpstr>STAVČNI ČLENI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uporabnik</dc:creator>
  <cp:lastModifiedBy>Wolf</cp:lastModifiedBy>
  <cp:revision>43</cp:revision>
  <dcterms:created xsi:type="dcterms:W3CDTF">2012-06-24T15:56:27Z</dcterms:created>
  <dcterms:modified xsi:type="dcterms:W3CDTF">2020-05-21T11:05:39Z</dcterms:modified>
</cp:coreProperties>
</file>