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53" y="3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FB90-136D-416F-A394-C9B47D2D6D07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CDCF-8F19-44D1-99BD-D11576193E8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10027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FB90-136D-416F-A394-C9B47D2D6D07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CDCF-8F19-44D1-99BD-D11576193E8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60128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FB90-136D-416F-A394-C9B47D2D6D07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CDCF-8F19-44D1-99BD-D11576193E8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25613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FB90-136D-416F-A394-C9B47D2D6D07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CDCF-8F19-44D1-99BD-D11576193E8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43465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FB90-136D-416F-A394-C9B47D2D6D07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CDCF-8F19-44D1-99BD-D11576193E8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79368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FB90-136D-416F-A394-C9B47D2D6D07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CDCF-8F19-44D1-99BD-D11576193E8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91521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FB90-136D-416F-A394-C9B47D2D6D07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CDCF-8F19-44D1-99BD-D11576193E8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25783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FB90-136D-416F-A394-C9B47D2D6D07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CDCF-8F19-44D1-99BD-D11576193E8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20540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FB90-136D-416F-A394-C9B47D2D6D07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CDCF-8F19-44D1-99BD-D11576193E8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86198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FB90-136D-416F-A394-C9B47D2D6D07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CDCF-8F19-44D1-99BD-D11576193E8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10037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FB90-136D-416F-A394-C9B47D2D6D07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CDCF-8F19-44D1-99BD-D11576193E8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83860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FFB90-136D-416F-A394-C9B47D2D6D07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0CDCF-8F19-44D1-99BD-D11576193E8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4543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uciteljska.net/kvizi/HotPot/Kekec/Kekec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Pravokotnik 3"/>
          <p:cNvSpPr/>
          <p:nvPr/>
        </p:nvSpPr>
        <p:spPr>
          <a:xfrm>
            <a:off x="1889090" y="2180492"/>
            <a:ext cx="801858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l-SI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Utrjevanje slovenščina </a:t>
            </a:r>
            <a:endParaRPr lang="sl-SI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8" name="Picture 4" descr="peacefully rea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907" y="3067050"/>
            <a:ext cx="379095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195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4" name="Pravokotnik 3"/>
          <p:cNvSpPr/>
          <p:nvPr/>
        </p:nvSpPr>
        <p:spPr>
          <a:xfrm>
            <a:off x="1652033" y="937568"/>
            <a:ext cx="868699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l-SI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Ponovimo, kar že znamo. </a:t>
            </a:r>
          </a:p>
          <a:p>
            <a:pPr algn="ctr"/>
            <a:r>
              <a:rPr lang="sl-SI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Naslednje naloge reši USTNO.</a:t>
            </a:r>
            <a:endParaRPr lang="sl-SI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2050" name="Picture 2" descr="Bitmoji Imag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525" y="3067050"/>
            <a:ext cx="379095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675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sl-SI" sz="4000" b="1" dirty="0"/>
              <a:t>Določi </a:t>
            </a:r>
            <a:r>
              <a:rPr lang="sl-SI" sz="4000" b="1" dirty="0" err="1"/>
              <a:t>nadopomenko</a:t>
            </a:r>
            <a:r>
              <a:rPr lang="sl-SI" sz="4000" b="1" dirty="0"/>
              <a:t>. To je skupna beseda za vse našteto. </a:t>
            </a:r>
            <a:r>
              <a:rPr lang="sl-SI" sz="4000" dirty="0"/>
              <a:t/>
            </a:r>
            <a:br>
              <a:rPr lang="sl-SI" sz="4000" dirty="0"/>
            </a:br>
            <a:r>
              <a:rPr lang="sl-SI" sz="4000" dirty="0"/>
              <a:t>Npr. jabolko, hruška, sliva = </a:t>
            </a:r>
            <a:r>
              <a:rPr lang="sl-SI" sz="4000" dirty="0">
                <a:solidFill>
                  <a:srgbClr val="FF0000"/>
                </a:solidFill>
              </a:rPr>
              <a:t>sadje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1299646"/>
              </p:ext>
            </p:extLst>
          </p:nvPr>
        </p:nvGraphicFramePr>
        <p:xfrm>
          <a:off x="838200" y="1785258"/>
          <a:ext cx="9370423" cy="43020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44937">
                  <a:extLst>
                    <a:ext uri="{9D8B030D-6E8A-4147-A177-3AD203B41FA5}">
                      <a16:colId xmlns:a16="http://schemas.microsoft.com/office/drawing/2014/main" val="1209770574"/>
                    </a:ext>
                  </a:extLst>
                </a:gridCol>
                <a:gridCol w="2525486">
                  <a:extLst>
                    <a:ext uri="{9D8B030D-6E8A-4147-A177-3AD203B41FA5}">
                      <a16:colId xmlns:a16="http://schemas.microsoft.com/office/drawing/2014/main" val="3381733918"/>
                    </a:ext>
                  </a:extLst>
                </a:gridCol>
              </a:tblGrid>
              <a:tr h="497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800">
                          <a:effectLst/>
                        </a:rPr>
                        <a:t>Našteto/podpomenke</a:t>
                      </a:r>
                      <a:endParaRPr lang="sl-SI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800" dirty="0" smtClean="0">
                          <a:effectLst/>
                        </a:rPr>
                        <a:t>nadpomenka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9961692"/>
                  </a:ext>
                </a:extLst>
              </a:tr>
              <a:tr h="3804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800" dirty="0">
                          <a:effectLst/>
                        </a:rPr>
                        <a:t>Sava, Soča, Mura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800" dirty="0">
                          <a:effectLst/>
                        </a:rPr>
                        <a:t>omara, stol, miza, postelja</a:t>
                      </a:r>
                      <a:br>
                        <a:rPr lang="sl-SI" sz="2800" dirty="0">
                          <a:effectLst/>
                        </a:rPr>
                      </a:br>
                      <a:r>
                        <a:rPr lang="sl-SI" sz="2800" dirty="0">
                          <a:effectLst/>
                        </a:rPr>
                        <a:t>bor, jelka, macesen, cipresa</a:t>
                      </a:r>
                      <a:br>
                        <a:rPr lang="sl-SI" sz="2800" dirty="0">
                          <a:effectLst/>
                        </a:rPr>
                      </a:br>
                      <a:r>
                        <a:rPr lang="sl-SI" sz="2800" dirty="0">
                          <a:effectLst/>
                        </a:rPr>
                        <a:t>avto, konjska vprega, avion, kolo</a:t>
                      </a:r>
                      <a:br>
                        <a:rPr lang="sl-SI" sz="2800" dirty="0">
                          <a:effectLst/>
                        </a:rPr>
                      </a:br>
                      <a:r>
                        <a:rPr lang="sl-SI" sz="2800" dirty="0">
                          <a:effectLst/>
                        </a:rPr>
                        <a:t>Murska Sobota, Ljubljana, Celje, Ajdovščina</a:t>
                      </a:r>
                      <a:br>
                        <a:rPr lang="sl-SI" sz="2800" dirty="0">
                          <a:effectLst/>
                        </a:rPr>
                      </a:br>
                      <a:r>
                        <a:rPr lang="sl-SI" sz="2800" dirty="0">
                          <a:effectLst/>
                        </a:rPr>
                        <a:t>Svetlana, Jurček, Melita, Rok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400" dirty="0">
                          <a:effectLst/>
                        </a:rPr>
                        <a:t> 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1194002"/>
                  </a:ext>
                </a:extLst>
              </a:tr>
            </a:tbl>
          </a:graphicData>
        </a:graphic>
      </p:graphicFrame>
      <p:pic>
        <p:nvPicPr>
          <p:cNvPr id="3074" name="Picture 2" descr="pointing u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865970">
            <a:off x="8313148" y="-636867"/>
            <a:ext cx="379095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0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413275" cy="1724932"/>
          </a:xfrm>
        </p:spPr>
        <p:txBody>
          <a:bodyPr>
            <a:normAutofit fontScale="90000"/>
          </a:bodyPr>
          <a:lstStyle/>
          <a:p>
            <a:pPr lvl="0"/>
            <a:r>
              <a:rPr lang="sl-SI" sz="4000" b="1" dirty="0" smtClean="0"/>
              <a:t/>
            </a:r>
            <a:br>
              <a:rPr lang="sl-SI" sz="4000" b="1" dirty="0" smtClean="0"/>
            </a:br>
            <a:r>
              <a:rPr lang="sl-SI" sz="4000" b="1" dirty="0" smtClean="0"/>
              <a:t>Sedaj </a:t>
            </a:r>
            <a:r>
              <a:rPr lang="sl-SI" sz="4000" b="1" dirty="0"/>
              <a:t>pa obratno. Nadpomenkam določi vsaj 3 podpomenke.</a:t>
            </a:r>
            <a:r>
              <a:rPr lang="sl-SI" sz="4000" dirty="0"/>
              <a:t/>
            </a:r>
            <a:br>
              <a:rPr lang="sl-SI" sz="4000" dirty="0"/>
            </a:br>
            <a:r>
              <a:rPr lang="sl-SI" sz="4000" dirty="0"/>
              <a:t>Npr.: vozila: </a:t>
            </a:r>
            <a:r>
              <a:rPr lang="sl-SI" sz="4000" dirty="0">
                <a:solidFill>
                  <a:srgbClr val="FF0000"/>
                </a:solidFill>
              </a:rPr>
              <a:t>avto, tovornjak, kolo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7989654"/>
              </p:ext>
            </p:extLst>
          </p:nvPr>
        </p:nvGraphicFramePr>
        <p:xfrm>
          <a:off x="838199" y="2274162"/>
          <a:ext cx="9030789" cy="40743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39810">
                  <a:extLst>
                    <a:ext uri="{9D8B030D-6E8A-4147-A177-3AD203B41FA5}">
                      <a16:colId xmlns:a16="http://schemas.microsoft.com/office/drawing/2014/main" val="793050761"/>
                    </a:ext>
                  </a:extLst>
                </a:gridCol>
                <a:gridCol w="6090979">
                  <a:extLst>
                    <a:ext uri="{9D8B030D-6E8A-4147-A177-3AD203B41FA5}">
                      <a16:colId xmlns:a16="http://schemas.microsoft.com/office/drawing/2014/main" val="108905176"/>
                    </a:ext>
                  </a:extLst>
                </a:gridCol>
              </a:tblGrid>
              <a:tr h="785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800" dirty="0">
                          <a:effectLst/>
                        </a:rPr>
                        <a:t>nadpomenka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800">
                          <a:effectLst/>
                        </a:rPr>
                        <a:t>Kaj sodi med?/podpomenke</a:t>
                      </a:r>
                      <a:endParaRPr lang="sl-SI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8541466"/>
                  </a:ext>
                </a:extLst>
              </a:tr>
              <a:tr h="3288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800" dirty="0">
                          <a:effectLst/>
                        </a:rPr>
                        <a:t>pijača</a:t>
                      </a:r>
                      <a:br>
                        <a:rPr lang="sl-SI" sz="2800" dirty="0">
                          <a:effectLst/>
                        </a:rPr>
                      </a:br>
                      <a:r>
                        <a:rPr lang="sl-SI" sz="2800" dirty="0">
                          <a:effectLst/>
                        </a:rPr>
                        <a:t>listavec</a:t>
                      </a:r>
                      <a:br>
                        <a:rPr lang="sl-SI" sz="2800" dirty="0">
                          <a:effectLst/>
                        </a:rPr>
                      </a:br>
                      <a:r>
                        <a:rPr lang="sl-SI" sz="2800" dirty="0">
                          <a:effectLst/>
                        </a:rPr>
                        <a:t>samoglasnik</a:t>
                      </a:r>
                      <a:br>
                        <a:rPr lang="sl-SI" sz="2800" dirty="0">
                          <a:effectLst/>
                        </a:rPr>
                      </a:br>
                      <a:r>
                        <a:rPr lang="sl-SI" sz="2800" dirty="0" smtClean="0">
                          <a:effectLst/>
                        </a:rPr>
                        <a:t>žito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sladkarije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poklici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2800" dirty="0">
                          <a:effectLst/>
                        </a:rPr>
                        <a:t> 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9824758"/>
                  </a:ext>
                </a:extLst>
              </a:tr>
            </a:tbl>
          </a:graphicData>
        </a:graphic>
      </p:graphicFrame>
      <p:pic>
        <p:nvPicPr>
          <p:cNvPr id="5" name="Picture 2" descr="pointing u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601562">
            <a:off x="8463875" y="-667884"/>
            <a:ext cx="379095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209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sl-SI" b="1" dirty="0"/>
              <a:t> Katera beseda je vsiljivec med preostalimi</a:t>
            </a:r>
            <a:r>
              <a:rPr lang="sl-SI" b="1" dirty="0" smtClean="0"/>
              <a:t>? Razloži zakaj.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Piran, Izola, Kranj, Portorož</a:t>
            </a:r>
            <a:r>
              <a:rPr lang="sl-SI" dirty="0" smtClean="0"/>
              <a:t>;</a:t>
            </a:r>
          </a:p>
          <a:p>
            <a:r>
              <a:rPr lang="sl-SI" dirty="0" smtClean="0"/>
              <a:t>korenina</a:t>
            </a:r>
            <a:r>
              <a:rPr lang="sl-SI" dirty="0"/>
              <a:t>, steblo, listi, čebela</a:t>
            </a:r>
            <a:r>
              <a:rPr lang="sl-SI" dirty="0" smtClean="0"/>
              <a:t>;</a:t>
            </a:r>
          </a:p>
          <a:p>
            <a:r>
              <a:rPr lang="sl-SI" dirty="0" smtClean="0"/>
              <a:t>Sava</a:t>
            </a:r>
            <a:r>
              <a:rPr lang="sl-SI" dirty="0"/>
              <a:t>, Vogel, Drava, Mura</a:t>
            </a:r>
            <a:r>
              <a:rPr lang="sl-SI" dirty="0" smtClean="0"/>
              <a:t>;</a:t>
            </a:r>
          </a:p>
          <a:p>
            <a:r>
              <a:rPr lang="sl-SI" dirty="0" smtClean="0"/>
              <a:t>jabolko</a:t>
            </a:r>
            <a:r>
              <a:rPr lang="sl-SI" dirty="0"/>
              <a:t>, pomaranča, limona, ananas</a:t>
            </a:r>
            <a:r>
              <a:rPr lang="sl-SI" dirty="0" smtClean="0"/>
              <a:t>;</a:t>
            </a:r>
          </a:p>
          <a:p>
            <a:r>
              <a:rPr lang="sl-SI" dirty="0" smtClean="0"/>
              <a:t>oče</a:t>
            </a:r>
            <a:r>
              <a:rPr lang="sl-SI" dirty="0"/>
              <a:t>, sestra, teta, mama</a:t>
            </a:r>
            <a:r>
              <a:rPr lang="sl-SI" dirty="0" smtClean="0"/>
              <a:t>;</a:t>
            </a:r>
          </a:p>
          <a:p>
            <a:r>
              <a:rPr lang="sl-SI" dirty="0" smtClean="0"/>
              <a:t>slovenščina</a:t>
            </a:r>
            <a:r>
              <a:rPr lang="sl-SI" dirty="0"/>
              <a:t>, matematika, glasbena </a:t>
            </a:r>
            <a:r>
              <a:rPr lang="sl-SI" dirty="0" smtClean="0"/>
              <a:t>umetnost, </a:t>
            </a:r>
            <a:r>
              <a:rPr lang="sl-SI" dirty="0"/>
              <a:t>računalniški krožek.</a:t>
            </a:r>
          </a:p>
          <a:p>
            <a:endParaRPr lang="sl-SI" dirty="0"/>
          </a:p>
        </p:txBody>
      </p:sp>
      <p:sp>
        <p:nvSpPr>
          <p:cNvPr id="4" name="Pomnoži 3"/>
          <p:cNvSpPr/>
          <p:nvPr/>
        </p:nvSpPr>
        <p:spPr>
          <a:xfrm>
            <a:off x="3048000" y="1854926"/>
            <a:ext cx="391886" cy="47026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Pomnoži 4"/>
          <p:cNvSpPr/>
          <p:nvPr/>
        </p:nvSpPr>
        <p:spPr>
          <a:xfrm>
            <a:off x="4489268" y="2325189"/>
            <a:ext cx="391886" cy="47026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Pomnoži 5"/>
          <p:cNvSpPr/>
          <p:nvPr/>
        </p:nvSpPr>
        <p:spPr>
          <a:xfrm>
            <a:off x="2164080" y="2860766"/>
            <a:ext cx="391886" cy="47026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Pomnoži 6"/>
          <p:cNvSpPr/>
          <p:nvPr/>
        </p:nvSpPr>
        <p:spPr>
          <a:xfrm>
            <a:off x="1510937" y="3331029"/>
            <a:ext cx="391886" cy="47026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Pomnoži 7"/>
          <p:cNvSpPr/>
          <p:nvPr/>
        </p:nvSpPr>
        <p:spPr>
          <a:xfrm>
            <a:off x="1249680" y="3870960"/>
            <a:ext cx="391886" cy="47026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Pomnoži 8"/>
          <p:cNvSpPr/>
          <p:nvPr/>
        </p:nvSpPr>
        <p:spPr>
          <a:xfrm>
            <a:off x="8895805" y="4275908"/>
            <a:ext cx="997131" cy="62266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4100" name="Picture 4" descr="Bitmoji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7541" y="550273"/>
            <a:ext cx="379095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533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Preberi </a:t>
            </a:r>
            <a:r>
              <a:rPr lang="sl-SI" b="1" dirty="0"/>
              <a:t>spodnji opis: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266092"/>
            <a:ext cx="7893818" cy="4910871"/>
          </a:xfrm>
        </p:spPr>
        <p:txBody>
          <a:bodyPr>
            <a:normAutofit fontScale="92500" lnSpcReduction="10000"/>
          </a:bodyPr>
          <a:lstStyle/>
          <a:p>
            <a:r>
              <a:rPr lang="sl-SI" dirty="0"/>
              <a:t>Kekec je star osem let. Ima kratke rjave lase. Na glavi nosi velik pastirski klobuk. Oblečen je v srajco in suknjič. Hlače, ki mu segajo do kolen, se imenujejo pumparice. Obut je v dokolenke in cokle. V rokah ima pastirsko palico. Zelo rad prepeva, žvižga in je vedno dobre volje. </a:t>
            </a:r>
            <a:br>
              <a:rPr lang="sl-SI" dirty="0"/>
            </a:br>
            <a:r>
              <a:rPr lang="sl-SI" dirty="0"/>
              <a:t>Kot otrok je odšel od doma h Koroščevim, kjer si služi kruh. Tam je spoznal dva zelo dobra prijatelja, Rožleta in slepo deklico Mojco. Skupaj pasejo živino.</a:t>
            </a:r>
            <a:br>
              <a:rPr lang="sl-SI" dirty="0"/>
            </a:br>
            <a:r>
              <a:rPr lang="sl-SI" dirty="0"/>
              <a:t>Kekec je pastirček, ki na pašnikih doživi marsikaj zanimivega. Kadar mu je dolgčas, zelo rad nabira rože, izdeluje mlinčke in piščalke.</a:t>
            </a:r>
            <a:br>
              <a:rPr lang="sl-SI" dirty="0"/>
            </a:br>
            <a:r>
              <a:rPr lang="sl-SI" dirty="0"/>
              <a:t/>
            </a:r>
            <a:br>
              <a:rPr lang="sl-SI" dirty="0"/>
            </a:br>
            <a:r>
              <a:rPr lang="sl-SI" dirty="0"/>
              <a:t>SLOVAR:</a:t>
            </a:r>
            <a:br>
              <a:rPr lang="sl-SI" dirty="0"/>
            </a:br>
            <a:r>
              <a:rPr lang="sl-SI" dirty="0"/>
              <a:t>služiti kruh – delati za preživetje</a:t>
            </a:r>
          </a:p>
          <a:p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1629" y="1058051"/>
            <a:ext cx="3652657" cy="457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34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b="1" dirty="0"/>
              <a:t>Na spodnji povezavi boš našel-a </a:t>
            </a:r>
            <a:r>
              <a:rPr lang="sl-SI" b="1" dirty="0" smtClean="0"/>
              <a:t>enak</a:t>
            </a:r>
            <a:r>
              <a:rPr lang="sl-SI" b="1" dirty="0" smtClean="0"/>
              <a:t> </a:t>
            </a:r>
            <a:r>
              <a:rPr lang="sl-SI" b="1" dirty="0"/>
              <a:t>opis. Reši interaktivne naloge.</a:t>
            </a:r>
            <a:endParaRPr lang="sl-SI" dirty="0"/>
          </a:p>
          <a:p>
            <a:r>
              <a:rPr lang="sl-SI" u="sng" dirty="0">
                <a:hlinkClick r:id="rId2"/>
              </a:rPr>
              <a:t>https://uciteljska.net/kvizi/HotPot/Kekec/Kekec.htm</a:t>
            </a:r>
            <a:endParaRPr lang="sl-SI" dirty="0"/>
          </a:p>
          <a:p>
            <a:endParaRPr lang="sl-SI" dirty="0"/>
          </a:p>
        </p:txBody>
      </p:sp>
      <p:pic>
        <p:nvPicPr>
          <p:cNvPr id="6146" name="Picture 2" descr="Bitmoji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416" y="2749025"/>
            <a:ext cx="4033611" cy="4033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275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 zvezek zapiši:</a:t>
            </a:r>
          </a:p>
          <a:p>
            <a:r>
              <a:rPr lang="sl-SI" dirty="0" smtClean="0"/>
              <a:t>3 pripovedne povedi,</a:t>
            </a:r>
          </a:p>
          <a:p>
            <a:r>
              <a:rPr lang="sl-SI" dirty="0" smtClean="0"/>
              <a:t>3 vprašalne povedi,</a:t>
            </a:r>
          </a:p>
          <a:p>
            <a:r>
              <a:rPr lang="sl-SI" dirty="0" smtClean="0"/>
              <a:t>3 vzklične povedi o prebranem besedilu, ki si ga danes prebral-a.</a:t>
            </a:r>
            <a:endParaRPr lang="sl-SI" dirty="0"/>
          </a:p>
        </p:txBody>
      </p:sp>
      <p:pic>
        <p:nvPicPr>
          <p:cNvPr id="7170" name="Picture 2" descr="Bitmoji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8753" y="3150961"/>
            <a:ext cx="379095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aobljen pravokotni oblaček 3"/>
          <p:cNvSpPr/>
          <p:nvPr/>
        </p:nvSpPr>
        <p:spPr>
          <a:xfrm>
            <a:off x="6641960" y="4272714"/>
            <a:ext cx="2934119" cy="964641"/>
          </a:xfrm>
          <a:prstGeom prst="wedgeRoundRectCallout">
            <a:avLst>
              <a:gd name="adj1" fmla="val 66811"/>
              <a:gd name="adj2" fmla="val -2237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Končano!</a:t>
            </a:r>
            <a:endParaRPr lang="sl-SI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072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213</Words>
  <Application>Microsoft Office PowerPoint</Application>
  <PresentationFormat>Širokozaslonsko</PresentationFormat>
  <Paragraphs>33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Officeova tema</vt:lpstr>
      <vt:lpstr>PowerPointova predstavitev</vt:lpstr>
      <vt:lpstr> </vt:lpstr>
      <vt:lpstr>Določi nadopomenko. To je skupna beseda za vse našteto.  Npr. jabolko, hruška, sliva = sadje </vt:lpstr>
      <vt:lpstr> Sedaj pa obratno. Nadpomenkam določi vsaj 3 podpomenke. Npr.: vozila: avto, tovornjak, kolo </vt:lpstr>
      <vt:lpstr> Katera beseda je vsiljivec med preostalimi? Razloži zakaj. </vt:lpstr>
      <vt:lpstr>Preberi spodnji opis:</vt:lpstr>
      <vt:lpstr>PowerPointova predstavitev</vt:lpstr>
      <vt:lpstr>PowerPointova predstavitev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Utrjujemo svoje znanje</dc:title>
  <dc:creator>Učitelj</dc:creator>
  <cp:lastModifiedBy>Učitelj</cp:lastModifiedBy>
  <cp:revision>9</cp:revision>
  <dcterms:created xsi:type="dcterms:W3CDTF">2020-05-11T13:03:10Z</dcterms:created>
  <dcterms:modified xsi:type="dcterms:W3CDTF">2020-05-11T13:54:42Z</dcterms:modified>
</cp:coreProperties>
</file>