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0" r:id="rId4"/>
    <p:sldId id="257" r:id="rId5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04EC-696F-474B-A938-919354D897C4}" type="datetimeFigureOut">
              <a:rPr lang="sl-SI" smtClean="0"/>
              <a:t>21. 10. 2020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733E-F42F-4EC7-99C0-C9A003AF5DE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72303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04EC-696F-474B-A938-919354D897C4}" type="datetimeFigureOut">
              <a:rPr lang="sl-SI" smtClean="0"/>
              <a:t>21. 10. 2020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733E-F42F-4EC7-99C0-C9A003AF5DE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00284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04EC-696F-474B-A938-919354D897C4}" type="datetimeFigureOut">
              <a:rPr lang="sl-SI" smtClean="0"/>
              <a:t>21. 10. 2020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733E-F42F-4EC7-99C0-C9A003AF5DE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82202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04EC-696F-474B-A938-919354D897C4}" type="datetimeFigureOut">
              <a:rPr lang="sl-SI" smtClean="0"/>
              <a:t>21. 10. 2020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733E-F42F-4EC7-99C0-C9A003AF5DE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49923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04EC-696F-474B-A938-919354D897C4}" type="datetimeFigureOut">
              <a:rPr lang="sl-SI" smtClean="0"/>
              <a:t>21. 10. 2020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733E-F42F-4EC7-99C0-C9A003AF5DE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9855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04EC-696F-474B-A938-919354D897C4}" type="datetimeFigureOut">
              <a:rPr lang="sl-SI" smtClean="0"/>
              <a:t>21. 10. 2020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733E-F42F-4EC7-99C0-C9A003AF5DE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96852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04EC-696F-474B-A938-919354D897C4}" type="datetimeFigureOut">
              <a:rPr lang="sl-SI" smtClean="0"/>
              <a:t>21. 10. 2020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733E-F42F-4EC7-99C0-C9A003AF5DE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14833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04EC-696F-474B-A938-919354D897C4}" type="datetimeFigureOut">
              <a:rPr lang="sl-SI" smtClean="0"/>
              <a:t>21. 10. 2020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733E-F42F-4EC7-99C0-C9A003AF5DE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86250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04EC-696F-474B-A938-919354D897C4}" type="datetimeFigureOut">
              <a:rPr lang="sl-SI" smtClean="0"/>
              <a:t>21. 10. 2020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733E-F42F-4EC7-99C0-C9A003AF5DE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28519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04EC-696F-474B-A938-919354D897C4}" type="datetimeFigureOut">
              <a:rPr lang="sl-SI" smtClean="0"/>
              <a:t>21. 10. 2020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733E-F42F-4EC7-99C0-C9A003AF5DE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4496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04EC-696F-474B-A938-919354D897C4}" type="datetimeFigureOut">
              <a:rPr lang="sl-SI" smtClean="0"/>
              <a:t>21. 10. 2020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733E-F42F-4EC7-99C0-C9A003AF5DE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2152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F04EC-696F-474B-A938-919354D897C4}" type="datetimeFigureOut">
              <a:rPr lang="sl-SI" smtClean="0"/>
              <a:t>21. 10. 2020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2733E-F42F-4EC7-99C0-C9A003AF5DE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37494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6148"/>
          </a:xfrm>
        </p:spPr>
        <p:txBody>
          <a:bodyPr>
            <a:normAutofit/>
          </a:bodyPr>
          <a:lstStyle/>
          <a:p>
            <a:r>
              <a:rPr lang="sl-SI" sz="2000" b="1" dirty="0" smtClean="0">
                <a:solidFill>
                  <a:srgbClr val="FF0000"/>
                </a:solidFill>
              </a:rPr>
              <a:t>POZDRAVLJENI ŠE PRI GEOGRAFIJI!  </a:t>
            </a:r>
            <a:endParaRPr lang="sl-SI" sz="2000" b="1" dirty="0">
              <a:solidFill>
                <a:srgbClr val="FF0000"/>
              </a:solidFill>
            </a:endParaRPr>
          </a:p>
        </p:txBody>
      </p:sp>
      <p:sp>
        <p:nvSpPr>
          <p:cNvPr id="5" name="Označba mesta vsebine 4"/>
          <p:cNvSpPr>
            <a:spLocks noGrp="1"/>
          </p:cNvSpPr>
          <p:nvPr>
            <p:ph idx="1"/>
          </p:nvPr>
        </p:nvSpPr>
        <p:spPr>
          <a:xfrm>
            <a:off x="212437" y="951344"/>
            <a:ext cx="11813308" cy="54494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l-SI" sz="1800" b="1" u="sng" dirty="0" smtClean="0"/>
              <a:t>Najprej preverite rešitve nalog v DZ iz prejšnje ure:</a:t>
            </a:r>
          </a:p>
          <a:p>
            <a:pPr marL="0" indent="0">
              <a:buNone/>
            </a:pPr>
            <a:r>
              <a:rPr lang="sl-SI" sz="1800" dirty="0" smtClean="0"/>
              <a:t>Vaja 1: </a:t>
            </a:r>
          </a:p>
          <a:p>
            <a:pPr marL="0" indent="0">
              <a:buNone/>
            </a:pPr>
            <a:r>
              <a:rPr lang="sl-SI" sz="1800" dirty="0" smtClean="0"/>
              <a:t>Št. Od 1 – 8:Atlas, Zmajeve gore, Vzhodno afriško (Jezersko) višavje,  Sahara, </a:t>
            </a:r>
            <a:r>
              <a:rPr lang="sl-SI" sz="1800" dirty="0" err="1" smtClean="0"/>
              <a:t>Namib</a:t>
            </a:r>
            <a:r>
              <a:rPr lang="sl-SI" sz="1800" dirty="0" smtClean="0"/>
              <a:t>, Kalahari, </a:t>
            </a:r>
            <a:r>
              <a:rPr lang="sl-SI" sz="1800" dirty="0" err="1" smtClean="0"/>
              <a:t>Kongova</a:t>
            </a:r>
            <a:r>
              <a:rPr lang="sl-SI" sz="1800" dirty="0" smtClean="0"/>
              <a:t> kotlina, Čadska kotlina</a:t>
            </a:r>
          </a:p>
          <a:p>
            <a:pPr marL="0" indent="0">
              <a:buNone/>
            </a:pPr>
            <a:r>
              <a:rPr lang="sl-SI" sz="1800" dirty="0" smtClean="0"/>
              <a:t>Črke od A – E: Sredozemsko morje, Rdeče morje, Indijski ocean, Atlantski ocean, Kongo, Nil</a:t>
            </a:r>
          </a:p>
          <a:p>
            <a:pPr marL="0" indent="0">
              <a:buNone/>
            </a:pPr>
            <a:endParaRPr lang="sl-SI" sz="1800" dirty="0"/>
          </a:p>
          <a:p>
            <a:pPr marL="0" indent="0">
              <a:buNone/>
            </a:pPr>
            <a:r>
              <a:rPr lang="sl-SI" sz="1800" dirty="0" smtClean="0"/>
              <a:t>Vaja 2:</a:t>
            </a:r>
          </a:p>
          <a:p>
            <a:pPr marL="0" indent="0">
              <a:buNone/>
            </a:pPr>
            <a:r>
              <a:rPr lang="sl-SI" sz="1800" dirty="0" smtClean="0"/>
              <a:t>NE, NE, NE, DA, DA, NE, NE, DA, DA, DA</a:t>
            </a:r>
          </a:p>
          <a:p>
            <a:pPr marL="0" indent="0">
              <a:buNone/>
            </a:pPr>
            <a:r>
              <a:rPr lang="sl-SI" sz="1800" dirty="0" smtClean="0"/>
              <a:t>Nepravilne trditve je potrebno popraviti tako, da so pravilne!</a:t>
            </a:r>
          </a:p>
          <a:p>
            <a:pPr marL="0" indent="0">
              <a:buNone/>
            </a:pPr>
            <a:endParaRPr lang="sl-SI" sz="1800" dirty="0"/>
          </a:p>
          <a:p>
            <a:pPr marL="0" indent="0">
              <a:buNone/>
            </a:pPr>
            <a:r>
              <a:rPr lang="sl-SI" sz="1800" dirty="0" smtClean="0"/>
              <a:t>TRGANJE AFRIKE: na območju V Afrike se tektonske plošče razmikajo, zato </a:t>
            </a:r>
          </a:p>
          <a:p>
            <a:pPr marL="0" indent="0">
              <a:buNone/>
            </a:pPr>
            <a:r>
              <a:rPr lang="sl-SI" sz="1800" dirty="0" smtClean="0"/>
              <a:t>Je tam nastal velik tektonski jarek; v prihodnosti pa se bo velik del Afrike ločil </a:t>
            </a:r>
          </a:p>
          <a:p>
            <a:pPr marL="0" indent="0">
              <a:buNone/>
            </a:pPr>
            <a:r>
              <a:rPr lang="sl-SI" sz="1800" dirty="0" smtClean="0"/>
              <a:t>od preostale celine (tako kot sta se v preteklosti že Madagaskar in Arabski </a:t>
            </a:r>
          </a:p>
          <a:p>
            <a:pPr marL="0" indent="0">
              <a:buNone/>
            </a:pPr>
            <a:r>
              <a:rPr lang="sl-SI" sz="1800" dirty="0" smtClean="0"/>
              <a:t>polotok).</a:t>
            </a:r>
          </a:p>
          <a:p>
            <a:pPr marL="0" indent="0">
              <a:buNone/>
            </a:pPr>
            <a:endParaRPr lang="sl-SI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l-SI" sz="1800" dirty="0" smtClean="0">
                <a:solidFill>
                  <a:srgbClr val="FF0000"/>
                </a:solidFill>
              </a:rPr>
              <a:t>NEKATERI UČENCI V PREJŠNJI URI NISTE OPRAVILI SAMOSTOJNEGA DELA.</a:t>
            </a:r>
          </a:p>
          <a:p>
            <a:pPr marL="0" indent="0">
              <a:buNone/>
            </a:pPr>
            <a:r>
              <a:rPr lang="sl-SI" sz="1800" dirty="0" smtClean="0">
                <a:solidFill>
                  <a:srgbClr val="FF0000"/>
                </a:solidFill>
              </a:rPr>
              <a:t>UREDITE TUDI TO!!!</a:t>
            </a:r>
            <a:endParaRPr lang="sl-SI" sz="1800" dirty="0">
              <a:solidFill>
                <a:srgbClr val="FF0000"/>
              </a:solidFill>
            </a:endParaRPr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1239" y="2495550"/>
            <a:ext cx="4286250" cy="4362450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 rotWithShape="1">
          <a:blip r:embed="rId3"/>
          <a:srcRect l="-1077" r="1" b="11973"/>
          <a:stretch/>
        </p:blipFill>
        <p:spPr>
          <a:xfrm>
            <a:off x="5760720" y="409569"/>
            <a:ext cx="1268152" cy="122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109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značba mesta vsebine 4"/>
          <p:cNvSpPr>
            <a:spLocks noGrp="1"/>
          </p:cNvSpPr>
          <p:nvPr>
            <p:ph idx="1"/>
          </p:nvPr>
        </p:nvSpPr>
        <p:spPr>
          <a:xfrm>
            <a:off x="258617" y="683491"/>
            <a:ext cx="11693238" cy="549347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l-SI" u="sng" dirty="0" smtClean="0">
                <a:solidFill>
                  <a:srgbClr val="FF0000"/>
                </a:solidFill>
              </a:rPr>
              <a:t>NAPOTKI ZA DANAŠNJE DELO</a:t>
            </a:r>
          </a:p>
          <a:p>
            <a:pPr marL="0" indent="0">
              <a:buNone/>
            </a:pPr>
            <a:r>
              <a:rPr lang="sl-SI" sz="2000" dirty="0" smtClean="0"/>
              <a:t>Spoznal boš podnebje Afrike.</a:t>
            </a:r>
          </a:p>
          <a:p>
            <a:pPr marL="0" indent="0">
              <a:buNone/>
            </a:pPr>
            <a:r>
              <a:rPr lang="sl-SI" sz="2000" dirty="0" smtClean="0">
                <a:solidFill>
                  <a:srgbClr val="FFC000"/>
                </a:solidFill>
              </a:rPr>
              <a:t>Za uvod si preberi zanimivosti o največji puščavi na svetu (str. 11). </a:t>
            </a:r>
          </a:p>
          <a:p>
            <a:pPr marL="0" indent="0">
              <a:buNone/>
            </a:pPr>
            <a:r>
              <a:rPr lang="sl-SI" sz="2000" dirty="0" smtClean="0">
                <a:solidFill>
                  <a:srgbClr val="FFC000"/>
                </a:solidFill>
              </a:rPr>
              <a:t>Kakšno je podnebje v Sahari? Saj veš, </a:t>
            </a:r>
            <a:r>
              <a:rPr lang="sl-SI" sz="2000" dirty="0" err="1" smtClean="0">
                <a:solidFill>
                  <a:srgbClr val="FFC000"/>
                </a:solidFill>
              </a:rPr>
              <a:t>ane</a:t>
            </a:r>
            <a:r>
              <a:rPr lang="sl-SI" sz="2000" dirty="0" smtClean="0">
                <a:solidFill>
                  <a:srgbClr val="FFC000"/>
                </a:solidFill>
              </a:rPr>
              <a:t>?</a:t>
            </a:r>
          </a:p>
          <a:p>
            <a:pPr marL="0" indent="0">
              <a:buNone/>
            </a:pPr>
            <a:r>
              <a:rPr lang="sl-SI" sz="2000" dirty="0" smtClean="0"/>
              <a:t>Preberi besedilo v učbeniku, str. 9 – 11 (Pod žgočim soncem). Oglej si tudi slikovno gradivo.</a:t>
            </a:r>
          </a:p>
          <a:p>
            <a:pPr marL="0" indent="0">
              <a:buNone/>
            </a:pPr>
            <a:r>
              <a:rPr lang="sl-SI" sz="2000" dirty="0" smtClean="0"/>
              <a:t>V zvezek zapiši naslov </a:t>
            </a:r>
            <a:r>
              <a:rPr lang="sl-SI" sz="2000" b="1" dirty="0" smtClean="0">
                <a:solidFill>
                  <a:srgbClr val="0070C0"/>
                </a:solidFill>
              </a:rPr>
              <a:t>PODNEBJE AFRIKE</a:t>
            </a:r>
            <a:r>
              <a:rPr lang="sl-SI" sz="2000" dirty="0"/>
              <a:t> </a:t>
            </a:r>
            <a:r>
              <a:rPr lang="sl-SI" sz="2000" dirty="0" smtClean="0"/>
              <a:t>in odgovore na spodnja vprašanja.</a:t>
            </a:r>
          </a:p>
          <a:p>
            <a:pPr marL="0" indent="0">
              <a:buNone/>
            </a:pPr>
            <a:endParaRPr lang="sl-SI" sz="2000" dirty="0" smtClean="0"/>
          </a:p>
          <a:p>
            <a:pPr marL="0" indent="0">
              <a:buNone/>
            </a:pPr>
            <a:r>
              <a:rPr lang="sl-SI" sz="2000" dirty="0" smtClean="0">
                <a:solidFill>
                  <a:srgbClr val="0070C0"/>
                </a:solidFill>
              </a:rPr>
              <a:t>1. V katerih toplotnih pasovih leži Afrika?</a:t>
            </a:r>
          </a:p>
          <a:p>
            <a:pPr marL="0" indent="0">
              <a:buNone/>
            </a:pPr>
            <a:r>
              <a:rPr lang="sl-SI" sz="2000" dirty="0" smtClean="0">
                <a:solidFill>
                  <a:srgbClr val="0070C0"/>
                </a:solidFill>
              </a:rPr>
              <a:t>2. Od katerih dejavnikov je odvisno podnebje posameznih območij v Afriki?</a:t>
            </a:r>
          </a:p>
          <a:p>
            <a:pPr marL="0" indent="0">
              <a:buNone/>
            </a:pPr>
            <a:r>
              <a:rPr lang="sl-SI" sz="2000" dirty="0" smtClean="0">
                <a:solidFill>
                  <a:srgbClr val="0070C0"/>
                </a:solidFill>
              </a:rPr>
              <a:t>3. </a:t>
            </a:r>
            <a:r>
              <a:rPr lang="sl-SI" sz="2000" dirty="0">
                <a:solidFill>
                  <a:srgbClr val="0070C0"/>
                </a:solidFill>
              </a:rPr>
              <a:t>Katere tipe podnebja v Afriki poznamo? Opiši značilnosti posameznega tipa podnebja (temperature, padavine</a:t>
            </a:r>
            <a:r>
              <a:rPr lang="sl-SI" sz="2000" dirty="0" smtClean="0">
                <a:solidFill>
                  <a:srgbClr val="0070C0"/>
                </a:solidFill>
              </a:rPr>
              <a:t>).</a:t>
            </a:r>
            <a:endParaRPr lang="sl-SI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sl-SI" sz="2000" dirty="0" smtClean="0">
                <a:solidFill>
                  <a:srgbClr val="0070C0"/>
                </a:solidFill>
              </a:rPr>
              <a:t>4. Kaj je zenitno deževje?</a:t>
            </a:r>
          </a:p>
          <a:p>
            <a:pPr marL="0" indent="0">
              <a:buNone/>
            </a:pPr>
            <a:r>
              <a:rPr lang="sl-SI" sz="2000" dirty="0" smtClean="0">
                <a:solidFill>
                  <a:srgbClr val="0070C0"/>
                </a:solidFill>
              </a:rPr>
              <a:t>5. Kakšni vetrovi so PASATI in kako pihajo?</a:t>
            </a:r>
          </a:p>
          <a:p>
            <a:pPr marL="0" indent="0">
              <a:buNone/>
            </a:pPr>
            <a:r>
              <a:rPr lang="sl-SI" sz="2000" dirty="0" smtClean="0">
                <a:solidFill>
                  <a:srgbClr val="0070C0"/>
                </a:solidFill>
              </a:rPr>
              <a:t>6. </a:t>
            </a:r>
            <a:r>
              <a:rPr lang="sl-SI" sz="2000" dirty="0">
                <a:solidFill>
                  <a:srgbClr val="0070C0"/>
                </a:solidFill>
              </a:rPr>
              <a:t>Oglej si skico vremenskega dogajanja ob ekvatorju (učbenik, str. 10). Pojasni pojma KONDENZACIJA in ZENIT.</a:t>
            </a:r>
          </a:p>
          <a:p>
            <a:pPr marL="0" indent="0">
              <a:buNone/>
            </a:pPr>
            <a:r>
              <a:rPr lang="sl-SI" sz="2000" dirty="0" smtClean="0">
                <a:solidFill>
                  <a:srgbClr val="0070C0"/>
                </a:solidFill>
              </a:rPr>
              <a:t>7. Opiši, kako se v Afriki z oddaljenostjo od ekvatorja spreminja količina padavin (glej padavinsko karto, str. 12).</a:t>
            </a:r>
          </a:p>
          <a:p>
            <a:pPr marL="0" indent="0">
              <a:buNone/>
            </a:pPr>
            <a:endParaRPr lang="sl-SI" sz="2000" dirty="0" smtClean="0"/>
          </a:p>
          <a:p>
            <a:pPr marL="0" indent="0">
              <a:buNone/>
            </a:pP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183543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489527"/>
            <a:ext cx="10515600" cy="5687436"/>
          </a:xfrm>
        </p:spPr>
        <p:txBody>
          <a:bodyPr/>
          <a:lstStyle/>
          <a:p>
            <a:pPr marL="0" indent="0">
              <a:buNone/>
            </a:pPr>
            <a:r>
              <a:rPr lang="sl-SI" u="sng" dirty="0" smtClean="0">
                <a:solidFill>
                  <a:srgbClr val="FF0000"/>
                </a:solidFill>
              </a:rPr>
              <a:t>ZAPIŠI V ZVEZEK:</a:t>
            </a:r>
          </a:p>
          <a:p>
            <a:pPr marL="0" indent="0">
              <a:buNone/>
            </a:pPr>
            <a:endParaRPr lang="sl-SI" sz="2400" dirty="0" smtClean="0"/>
          </a:p>
          <a:p>
            <a:pPr marL="0" indent="0">
              <a:buNone/>
            </a:pPr>
            <a:r>
              <a:rPr lang="sl-SI" sz="2400" dirty="0" smtClean="0"/>
              <a:t>Ob </a:t>
            </a:r>
            <a:r>
              <a:rPr lang="sl-SI" sz="2400" b="1" dirty="0" smtClean="0">
                <a:solidFill>
                  <a:srgbClr val="FF0000"/>
                </a:solidFill>
              </a:rPr>
              <a:t>ekvatorju</a:t>
            </a:r>
            <a:r>
              <a:rPr lang="sl-SI" sz="2400" dirty="0" smtClean="0"/>
              <a:t> je sonce vse leto zelo visoko na nebu (blizu </a:t>
            </a:r>
            <a:r>
              <a:rPr lang="sl-SI" sz="2400" dirty="0" smtClean="0">
                <a:solidFill>
                  <a:srgbClr val="0070C0"/>
                </a:solidFill>
              </a:rPr>
              <a:t>ZENITA – točke, ki je navpično nad nami</a:t>
            </a:r>
            <a:r>
              <a:rPr lang="sl-SI" sz="2400" dirty="0" smtClean="0"/>
              <a:t>). Kjer je Sonce v zenitu, sončni žarki najbolj segrejejo zemeljsko površje, saj padajo nanj pravokotno. Zato so ob ekvatorju </a:t>
            </a:r>
            <a:r>
              <a:rPr lang="sl-SI" sz="2400" dirty="0" smtClean="0">
                <a:solidFill>
                  <a:srgbClr val="FF0000"/>
                </a:solidFill>
              </a:rPr>
              <a:t>stalno visoke temperature</a:t>
            </a:r>
            <a:r>
              <a:rPr lang="sl-SI" sz="2400" dirty="0" smtClean="0"/>
              <a:t>. Posledično se topel zrak hitro dviguje in ohlaja (kondenzacija) in nastajajo </a:t>
            </a:r>
            <a:r>
              <a:rPr lang="sl-SI" sz="2400" dirty="0" smtClean="0">
                <a:solidFill>
                  <a:srgbClr val="FF0000"/>
                </a:solidFill>
              </a:rPr>
              <a:t>vsakodnevne</a:t>
            </a:r>
            <a:r>
              <a:rPr lang="sl-SI" sz="2400" dirty="0" smtClean="0"/>
              <a:t> popoldanske </a:t>
            </a:r>
            <a:r>
              <a:rPr lang="sl-SI" sz="2400" dirty="0" smtClean="0">
                <a:solidFill>
                  <a:srgbClr val="FF0000"/>
                </a:solidFill>
              </a:rPr>
              <a:t>padavine</a:t>
            </a:r>
            <a:r>
              <a:rPr lang="sl-SI" sz="2400" dirty="0" smtClean="0"/>
              <a:t>.</a:t>
            </a:r>
          </a:p>
          <a:p>
            <a:pPr marL="0" indent="0">
              <a:buNone/>
            </a:pPr>
            <a:r>
              <a:rPr lang="sl-SI" sz="2400" dirty="0" smtClean="0"/>
              <a:t>Z oddaljevanjem od ekvatorja se količina padavin zmanjšuje. Menjavanje </a:t>
            </a:r>
            <a:r>
              <a:rPr lang="sl-SI" sz="2400" dirty="0" smtClean="0">
                <a:solidFill>
                  <a:srgbClr val="0070C0"/>
                </a:solidFill>
              </a:rPr>
              <a:t>SUHE </a:t>
            </a:r>
            <a:r>
              <a:rPr lang="sl-SI" sz="2400" dirty="0"/>
              <a:t>in</a:t>
            </a:r>
            <a:r>
              <a:rPr lang="sl-SI" sz="2400" dirty="0">
                <a:solidFill>
                  <a:srgbClr val="0070C0"/>
                </a:solidFill>
              </a:rPr>
              <a:t> </a:t>
            </a:r>
            <a:r>
              <a:rPr lang="sl-SI" sz="2400" dirty="0" smtClean="0">
                <a:solidFill>
                  <a:srgbClr val="0070C0"/>
                </a:solidFill>
              </a:rPr>
              <a:t>DEŽEVNE DOBE </a:t>
            </a:r>
            <a:r>
              <a:rPr lang="sl-SI" sz="2400" dirty="0" smtClean="0"/>
              <a:t>je značilno za </a:t>
            </a:r>
            <a:r>
              <a:rPr lang="sl-SI" sz="2400" b="1" dirty="0" smtClean="0">
                <a:solidFill>
                  <a:srgbClr val="FF0000"/>
                </a:solidFill>
              </a:rPr>
              <a:t>savansko podnebje</a:t>
            </a:r>
            <a:r>
              <a:rPr lang="sl-SI" sz="2400" dirty="0" smtClean="0"/>
              <a:t>.</a:t>
            </a:r>
          </a:p>
          <a:p>
            <a:pPr marL="0" indent="0">
              <a:buNone/>
            </a:pPr>
            <a:r>
              <a:rPr lang="sl-SI" sz="2400" dirty="0" smtClean="0"/>
              <a:t>Ob S in J </a:t>
            </a:r>
            <a:r>
              <a:rPr lang="sl-SI" sz="2400" dirty="0" smtClean="0">
                <a:solidFill>
                  <a:srgbClr val="00B050"/>
                </a:solidFill>
              </a:rPr>
              <a:t>povratniku</a:t>
            </a:r>
            <a:r>
              <a:rPr lang="sl-SI" sz="2400" dirty="0" smtClean="0"/>
              <a:t> se suh zrak spušča in segreva, zato tam prevladuje </a:t>
            </a:r>
            <a:r>
              <a:rPr lang="sl-SI" sz="2400" b="1" dirty="0" smtClean="0">
                <a:solidFill>
                  <a:srgbClr val="FF0000"/>
                </a:solidFill>
              </a:rPr>
              <a:t>puščavsko podnebje.</a:t>
            </a:r>
            <a:endParaRPr lang="sl-SI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350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701964"/>
            <a:ext cx="10515600" cy="5865091"/>
          </a:xfrm>
        </p:spPr>
        <p:txBody>
          <a:bodyPr/>
          <a:lstStyle/>
          <a:p>
            <a:pPr marL="0" indent="0">
              <a:buNone/>
            </a:pPr>
            <a:r>
              <a:rPr lang="sl-SI" u="sng" dirty="0" smtClean="0">
                <a:solidFill>
                  <a:srgbClr val="FF0000"/>
                </a:solidFill>
              </a:rPr>
              <a:t>ZA TISTE, KI ŽELITE MALCE VEČ</a:t>
            </a:r>
          </a:p>
          <a:p>
            <a:pPr marL="0" indent="0">
              <a:buNone/>
            </a:pPr>
            <a:r>
              <a:rPr lang="sl-SI" sz="2000" dirty="0" smtClean="0"/>
              <a:t>Karta</a:t>
            </a:r>
            <a:r>
              <a:rPr lang="sl-SI" sz="2000" dirty="0"/>
              <a:t>, str. 112, prikazuje količino padavin in temperature v Afriki. </a:t>
            </a:r>
            <a:r>
              <a:rPr lang="sl-SI" sz="2000" dirty="0" smtClean="0">
                <a:solidFill>
                  <a:srgbClr val="FF0000"/>
                </a:solidFill>
              </a:rPr>
              <a:t>Analiziraj </a:t>
            </a:r>
            <a:r>
              <a:rPr lang="sl-SI" sz="2000" dirty="0" err="1" smtClean="0">
                <a:solidFill>
                  <a:srgbClr val="FF0000"/>
                </a:solidFill>
              </a:rPr>
              <a:t>klimograme</a:t>
            </a:r>
            <a:r>
              <a:rPr lang="sl-SI" sz="2000" dirty="0" smtClean="0">
                <a:solidFill>
                  <a:srgbClr val="FF0000"/>
                </a:solidFill>
              </a:rPr>
              <a:t> </a:t>
            </a:r>
            <a:r>
              <a:rPr lang="sl-SI" sz="2000" dirty="0" smtClean="0"/>
              <a:t>posameznih mest in izpolni </a:t>
            </a:r>
            <a:r>
              <a:rPr lang="sl-SI" sz="2000" dirty="0"/>
              <a:t>preglednico </a:t>
            </a:r>
            <a:r>
              <a:rPr lang="sl-SI" sz="2000" dirty="0" smtClean="0"/>
              <a:t>ter </a:t>
            </a:r>
            <a:r>
              <a:rPr lang="sl-SI" sz="2000" dirty="0"/>
              <a:t>jo </a:t>
            </a:r>
            <a:r>
              <a:rPr lang="sl-SI" sz="2000" dirty="0" smtClean="0"/>
              <a:t>zapiši </a:t>
            </a:r>
            <a:r>
              <a:rPr lang="sl-SI" sz="2000" dirty="0"/>
              <a:t>v zvezek</a:t>
            </a:r>
            <a:r>
              <a:rPr lang="sl-SI" sz="2000" dirty="0" smtClean="0"/>
              <a:t>.</a:t>
            </a:r>
          </a:p>
          <a:p>
            <a:pPr marL="0" indent="0">
              <a:buNone/>
            </a:pPr>
            <a:endParaRPr lang="sl-SI" sz="2000" dirty="0"/>
          </a:p>
          <a:p>
            <a:pPr marL="0" indent="0">
              <a:buNone/>
            </a:pPr>
            <a:endParaRPr lang="sl-SI" sz="2000" dirty="0" smtClean="0"/>
          </a:p>
          <a:p>
            <a:pPr marL="0" indent="0">
              <a:buNone/>
            </a:pPr>
            <a:endParaRPr lang="sl-SI" sz="2000" dirty="0"/>
          </a:p>
          <a:p>
            <a:pPr marL="0" indent="0">
              <a:buNone/>
            </a:pPr>
            <a:endParaRPr lang="sl-SI" sz="2000" dirty="0" smtClean="0"/>
          </a:p>
          <a:p>
            <a:pPr marL="0" indent="0">
              <a:buNone/>
            </a:pPr>
            <a:endParaRPr lang="sl-SI" sz="2000" dirty="0"/>
          </a:p>
          <a:p>
            <a:pPr marL="0" indent="0">
              <a:buNone/>
            </a:pPr>
            <a:endParaRPr lang="sl-SI" sz="2000" dirty="0" smtClean="0"/>
          </a:p>
          <a:p>
            <a:pPr marL="0" indent="0">
              <a:buNone/>
            </a:pPr>
            <a:endParaRPr lang="sl-SI" sz="2000" dirty="0"/>
          </a:p>
          <a:p>
            <a:pPr marL="0" indent="0">
              <a:buNone/>
            </a:pPr>
            <a:endParaRPr lang="sl-SI" sz="2000" dirty="0" smtClean="0"/>
          </a:p>
          <a:p>
            <a:pPr marL="0" indent="0">
              <a:buNone/>
            </a:pPr>
            <a:r>
              <a:rPr lang="sl-SI" sz="2000" dirty="0"/>
              <a:t>	</a:t>
            </a:r>
            <a:r>
              <a:rPr lang="sl-SI" sz="2000" dirty="0" smtClean="0"/>
              <a:t>								</a:t>
            </a:r>
            <a:r>
              <a:rPr lang="sl-SI" sz="2000" dirty="0" smtClean="0"/>
              <a:t>Lep pozdrav in        </a:t>
            </a:r>
          </a:p>
          <a:p>
            <a:pPr marL="0" indent="0">
              <a:buNone/>
            </a:pPr>
            <a:r>
              <a:rPr lang="sl-SI" sz="2000" dirty="0"/>
              <a:t> </a:t>
            </a:r>
            <a:r>
              <a:rPr lang="sl-SI" sz="2000" dirty="0" smtClean="0"/>
              <a:t>                                                                                                                                             prijetne počitnice, </a:t>
            </a:r>
            <a:endParaRPr lang="sl-SI" sz="2000" dirty="0" smtClean="0"/>
          </a:p>
          <a:p>
            <a:pPr marL="0" indent="0">
              <a:buNone/>
            </a:pPr>
            <a:r>
              <a:rPr lang="sl-SI" sz="2000" dirty="0"/>
              <a:t>	</a:t>
            </a:r>
            <a:r>
              <a:rPr lang="sl-SI" sz="2000" dirty="0" smtClean="0"/>
              <a:t>								učiteljica Andreja</a:t>
            </a:r>
            <a:endParaRPr lang="sl-SI" sz="2000" dirty="0"/>
          </a:p>
          <a:p>
            <a:pPr marL="0" indent="0">
              <a:buNone/>
            </a:pPr>
            <a:endParaRPr lang="sl-SI" dirty="0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288449"/>
              </p:ext>
            </p:extLst>
          </p:nvPr>
        </p:nvGraphicFramePr>
        <p:xfrm>
          <a:off x="902855" y="2013527"/>
          <a:ext cx="7520710" cy="43226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3998">
                  <a:extLst>
                    <a:ext uri="{9D8B030D-6E8A-4147-A177-3AD203B41FA5}">
                      <a16:colId xmlns:a16="http://schemas.microsoft.com/office/drawing/2014/main" val="1318857560"/>
                    </a:ext>
                  </a:extLst>
                </a:gridCol>
                <a:gridCol w="1503998">
                  <a:extLst>
                    <a:ext uri="{9D8B030D-6E8A-4147-A177-3AD203B41FA5}">
                      <a16:colId xmlns:a16="http://schemas.microsoft.com/office/drawing/2014/main" val="448248430"/>
                    </a:ext>
                  </a:extLst>
                </a:gridCol>
                <a:gridCol w="1503998">
                  <a:extLst>
                    <a:ext uri="{9D8B030D-6E8A-4147-A177-3AD203B41FA5}">
                      <a16:colId xmlns:a16="http://schemas.microsoft.com/office/drawing/2014/main" val="2325325585"/>
                    </a:ext>
                  </a:extLst>
                </a:gridCol>
                <a:gridCol w="1503998">
                  <a:extLst>
                    <a:ext uri="{9D8B030D-6E8A-4147-A177-3AD203B41FA5}">
                      <a16:colId xmlns:a16="http://schemas.microsoft.com/office/drawing/2014/main" val="3573769070"/>
                    </a:ext>
                  </a:extLst>
                </a:gridCol>
                <a:gridCol w="1504718">
                  <a:extLst>
                    <a:ext uri="{9D8B030D-6E8A-4147-A177-3AD203B41FA5}">
                      <a16:colId xmlns:a16="http://schemas.microsoft.com/office/drawing/2014/main" val="2672091055"/>
                    </a:ext>
                  </a:extLst>
                </a:gridCol>
              </a:tblGrid>
              <a:tr h="2442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IME KRAJA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OPIŠI LEGO KRAJA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TEMPERATURE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PADAVINE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TIP PODNEBJA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319850"/>
                  </a:ext>
                </a:extLst>
              </a:tr>
              <a:tr h="871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 </a:t>
                      </a:r>
                      <a:endParaRPr lang="sl-SI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In Salah</a:t>
                      </a:r>
                      <a:endParaRPr lang="sl-SI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Leži v  Sahari, v subtropskem pasu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 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Zelo malo (pod 20 mm/leto)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 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23395"/>
                  </a:ext>
                </a:extLst>
              </a:tr>
              <a:tr h="871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 </a:t>
                      </a:r>
                      <a:endParaRPr lang="sl-SI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Kisangani</a:t>
                      </a:r>
                      <a:endParaRPr lang="sl-SI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Veliko jih je čez celo leto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1860873"/>
                  </a:ext>
                </a:extLst>
              </a:tr>
              <a:tr h="11677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 </a:t>
                      </a:r>
                      <a:endParaRPr lang="sl-SI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Jos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10° S od ekvatorja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Suha (november – marec) in deževna (april – oktober) doba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8085577"/>
                  </a:ext>
                </a:extLst>
              </a:tr>
              <a:tr h="11677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Nairobi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4°J.G.Š. (blizu ekvatorja), Vzodnoafriško višavje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 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savansko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8905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372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575</Words>
  <Application>Microsoft Office PowerPoint</Application>
  <PresentationFormat>Širokozaslonsko</PresentationFormat>
  <Paragraphs>79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Officeova tema</vt:lpstr>
      <vt:lpstr>POZDRAVLJENI ŠE PRI GEOGRAFIJI!  </vt:lpstr>
      <vt:lpstr>PowerPointova predstavitev</vt:lpstr>
      <vt:lpstr>PowerPointova predstavitev</vt:lpstr>
      <vt:lpstr>PowerPointova predstavitev</vt:lpstr>
    </vt:vector>
  </TitlesOfParts>
  <Company>MIZS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POZDRAVLJENI ŠE PRI GEOGRAFIJI!  </dc:title>
  <dc:creator>Andreja P</dc:creator>
  <cp:lastModifiedBy>Andreja P</cp:lastModifiedBy>
  <cp:revision>13</cp:revision>
  <dcterms:created xsi:type="dcterms:W3CDTF">2020-10-18T17:17:49Z</dcterms:created>
  <dcterms:modified xsi:type="dcterms:W3CDTF">2020-10-21T09:27:45Z</dcterms:modified>
</cp:coreProperties>
</file>